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3"/>
  </p:notesMasterIdLst>
  <p:sldIdLst>
    <p:sldId id="256" r:id="rId2"/>
    <p:sldId id="257" r:id="rId3"/>
    <p:sldId id="552" r:id="rId4"/>
    <p:sldId id="553" r:id="rId5"/>
    <p:sldId id="258" r:id="rId6"/>
    <p:sldId id="259" r:id="rId7"/>
    <p:sldId id="260" r:id="rId8"/>
    <p:sldId id="261" r:id="rId9"/>
    <p:sldId id="544" r:id="rId10"/>
    <p:sldId id="262" r:id="rId11"/>
    <p:sldId id="542" r:id="rId12"/>
    <p:sldId id="543" r:id="rId13"/>
    <p:sldId id="265" r:id="rId14"/>
    <p:sldId id="541" r:id="rId15"/>
    <p:sldId id="554" r:id="rId16"/>
    <p:sldId id="555" r:id="rId17"/>
    <p:sldId id="556" r:id="rId18"/>
    <p:sldId id="557"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545" r:id="rId66"/>
    <p:sldId id="558" r:id="rId67"/>
    <p:sldId id="559"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546" r:id="rId86"/>
    <p:sldId id="547" r:id="rId87"/>
    <p:sldId id="548" r:id="rId88"/>
    <p:sldId id="549" r:id="rId89"/>
    <p:sldId id="550" r:id="rId90"/>
    <p:sldId id="551" r:id="rId91"/>
    <p:sldId id="330" r:id="rId92"/>
    <p:sldId id="331" r:id="rId93"/>
    <p:sldId id="332" r:id="rId94"/>
    <p:sldId id="333" r:id="rId95"/>
    <p:sldId id="334" r:id="rId96"/>
    <p:sldId id="339" r:id="rId97"/>
    <p:sldId id="340" r:id="rId98"/>
    <p:sldId id="341" r:id="rId99"/>
    <p:sldId id="342" r:id="rId100"/>
    <p:sldId id="343" r:id="rId101"/>
    <p:sldId id="344" r:id="rId102"/>
    <p:sldId id="345" r:id="rId103"/>
    <p:sldId id="346" r:id="rId104"/>
    <p:sldId id="347" r:id="rId105"/>
    <p:sldId id="348" r:id="rId106"/>
    <p:sldId id="349" r:id="rId107"/>
    <p:sldId id="350" r:id="rId108"/>
    <p:sldId id="351" r:id="rId109"/>
    <p:sldId id="352" r:id="rId110"/>
    <p:sldId id="353" r:id="rId111"/>
    <p:sldId id="354" r:id="rId112"/>
    <p:sldId id="355" r:id="rId113"/>
    <p:sldId id="356" r:id="rId114"/>
    <p:sldId id="357" r:id="rId115"/>
    <p:sldId id="358" r:id="rId116"/>
    <p:sldId id="359" r:id="rId117"/>
    <p:sldId id="360" r:id="rId118"/>
    <p:sldId id="361" r:id="rId119"/>
    <p:sldId id="362" r:id="rId120"/>
    <p:sldId id="363" r:id="rId121"/>
    <p:sldId id="364" r:id="rId122"/>
    <p:sldId id="365" r:id="rId123"/>
    <p:sldId id="366" r:id="rId124"/>
    <p:sldId id="367" r:id="rId125"/>
    <p:sldId id="368" r:id="rId126"/>
    <p:sldId id="369" r:id="rId127"/>
    <p:sldId id="370" r:id="rId128"/>
    <p:sldId id="371" r:id="rId129"/>
    <p:sldId id="372" r:id="rId130"/>
    <p:sldId id="373" r:id="rId131"/>
    <p:sldId id="374" r:id="rId132"/>
    <p:sldId id="375" r:id="rId133"/>
    <p:sldId id="376" r:id="rId134"/>
    <p:sldId id="377" r:id="rId135"/>
    <p:sldId id="378" r:id="rId136"/>
    <p:sldId id="379" r:id="rId137"/>
    <p:sldId id="380" r:id="rId138"/>
    <p:sldId id="381" r:id="rId139"/>
    <p:sldId id="382" r:id="rId140"/>
    <p:sldId id="383" r:id="rId141"/>
    <p:sldId id="384" r:id="rId142"/>
    <p:sldId id="385" r:id="rId143"/>
    <p:sldId id="386" r:id="rId144"/>
    <p:sldId id="387" r:id="rId145"/>
    <p:sldId id="388" r:id="rId146"/>
    <p:sldId id="389" r:id="rId147"/>
    <p:sldId id="390" r:id="rId148"/>
    <p:sldId id="391" r:id="rId149"/>
    <p:sldId id="392" r:id="rId150"/>
    <p:sldId id="393" r:id="rId151"/>
    <p:sldId id="394" r:id="rId152"/>
    <p:sldId id="395" r:id="rId153"/>
    <p:sldId id="396" r:id="rId154"/>
    <p:sldId id="397" r:id="rId155"/>
    <p:sldId id="398" r:id="rId156"/>
    <p:sldId id="399" r:id="rId157"/>
    <p:sldId id="400" r:id="rId158"/>
    <p:sldId id="401" r:id="rId159"/>
    <p:sldId id="402" r:id="rId160"/>
    <p:sldId id="403" r:id="rId161"/>
    <p:sldId id="404" r:id="rId162"/>
    <p:sldId id="405" r:id="rId163"/>
    <p:sldId id="406" r:id="rId164"/>
    <p:sldId id="409" r:id="rId165"/>
    <p:sldId id="407" r:id="rId166"/>
    <p:sldId id="418" r:id="rId167"/>
    <p:sldId id="419" r:id="rId168"/>
    <p:sldId id="420" r:id="rId169"/>
    <p:sldId id="496" r:id="rId170"/>
    <p:sldId id="497" r:id="rId171"/>
    <p:sldId id="498" r:id="rId172"/>
    <p:sldId id="499" r:id="rId173"/>
    <p:sldId id="500" r:id="rId174"/>
    <p:sldId id="501" r:id="rId175"/>
    <p:sldId id="476" r:id="rId176"/>
    <p:sldId id="477" r:id="rId177"/>
    <p:sldId id="478" r:id="rId178"/>
    <p:sldId id="479" r:id="rId179"/>
    <p:sldId id="480" r:id="rId180"/>
    <p:sldId id="421" r:id="rId181"/>
    <p:sldId id="422" r:id="rId182"/>
    <p:sldId id="423" r:id="rId183"/>
    <p:sldId id="424" r:id="rId184"/>
    <p:sldId id="425" r:id="rId185"/>
    <p:sldId id="426" r:id="rId186"/>
    <p:sldId id="427" r:id="rId187"/>
    <p:sldId id="428" r:id="rId188"/>
    <p:sldId id="458" r:id="rId189"/>
    <p:sldId id="459" r:id="rId190"/>
    <p:sldId id="460" r:id="rId191"/>
    <p:sldId id="429" r:id="rId192"/>
    <p:sldId id="430" r:id="rId193"/>
    <p:sldId id="431" r:id="rId194"/>
    <p:sldId id="432" r:id="rId195"/>
    <p:sldId id="434" r:id="rId196"/>
    <p:sldId id="435" r:id="rId197"/>
    <p:sldId id="436" r:id="rId198"/>
    <p:sldId id="451" r:id="rId199"/>
    <p:sldId id="452" r:id="rId200"/>
    <p:sldId id="453" r:id="rId201"/>
    <p:sldId id="454" r:id="rId202"/>
    <p:sldId id="455" r:id="rId203"/>
    <p:sldId id="456" r:id="rId204"/>
    <p:sldId id="457" r:id="rId205"/>
    <p:sldId id="464" r:id="rId206"/>
    <p:sldId id="461" r:id="rId207"/>
    <p:sldId id="462" r:id="rId208"/>
    <p:sldId id="463" r:id="rId209"/>
    <p:sldId id="465" r:id="rId210"/>
    <p:sldId id="466" r:id="rId211"/>
    <p:sldId id="467" r:id="rId212"/>
    <p:sldId id="468" r:id="rId213"/>
    <p:sldId id="469" r:id="rId214"/>
    <p:sldId id="470" r:id="rId215"/>
    <p:sldId id="471" r:id="rId216"/>
    <p:sldId id="472" r:id="rId217"/>
    <p:sldId id="473" r:id="rId218"/>
    <p:sldId id="475" r:id="rId219"/>
    <p:sldId id="481" r:id="rId220"/>
    <p:sldId id="482" r:id="rId221"/>
    <p:sldId id="483" r:id="rId222"/>
    <p:sldId id="484" r:id="rId223"/>
    <p:sldId id="485" r:id="rId224"/>
    <p:sldId id="486" r:id="rId225"/>
    <p:sldId id="488" r:id="rId226"/>
    <p:sldId id="489" r:id="rId227"/>
    <p:sldId id="490" r:id="rId228"/>
    <p:sldId id="491" r:id="rId229"/>
    <p:sldId id="492" r:id="rId230"/>
    <p:sldId id="493" r:id="rId231"/>
    <p:sldId id="494" r:id="rId232"/>
    <p:sldId id="495" r:id="rId233"/>
    <p:sldId id="517" r:id="rId234"/>
    <p:sldId id="518" r:id="rId235"/>
    <p:sldId id="519" r:id="rId236"/>
    <p:sldId id="520" r:id="rId237"/>
    <p:sldId id="521" r:id="rId238"/>
    <p:sldId id="522" r:id="rId239"/>
    <p:sldId id="523" r:id="rId240"/>
    <p:sldId id="524" r:id="rId241"/>
    <p:sldId id="525" r:id="rId242"/>
    <p:sldId id="526" r:id="rId243"/>
    <p:sldId id="532" r:id="rId244"/>
    <p:sldId id="527" r:id="rId245"/>
    <p:sldId id="534" r:id="rId246"/>
    <p:sldId id="528" r:id="rId247"/>
    <p:sldId id="529" r:id="rId248"/>
    <p:sldId id="530" r:id="rId249"/>
    <p:sldId id="502" r:id="rId250"/>
    <p:sldId id="516" r:id="rId251"/>
    <p:sldId id="503" r:id="rId252"/>
    <p:sldId id="504" r:id="rId253"/>
    <p:sldId id="505" r:id="rId254"/>
    <p:sldId id="506" r:id="rId255"/>
    <p:sldId id="507" r:id="rId256"/>
    <p:sldId id="508" r:id="rId257"/>
    <p:sldId id="514" r:id="rId258"/>
    <p:sldId id="515" r:id="rId259"/>
    <p:sldId id="535" r:id="rId260"/>
    <p:sldId id="536" r:id="rId261"/>
    <p:sldId id="537" r:id="rId262"/>
    <p:sldId id="539" r:id="rId263"/>
    <p:sldId id="538" r:id="rId264"/>
    <p:sldId id="410" r:id="rId265"/>
    <p:sldId id="411" r:id="rId266"/>
    <p:sldId id="412" r:id="rId267"/>
    <p:sldId id="413" r:id="rId268"/>
    <p:sldId id="414" r:id="rId269"/>
    <p:sldId id="415" r:id="rId270"/>
    <p:sldId id="416" r:id="rId271"/>
    <p:sldId id="417" r:id="rId27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AA6675-26D8-D975-EC60-2D5834B9319A}" v="11" dt="2021-08-04T11:02:07.327"/>
    <p1510:client id="{45D4376C-75E9-65DA-26F0-DB43B23FE157}" v="220" dt="2022-07-17T18:04:37.857"/>
    <p1510:client id="{49BF7A4E-6172-77F2-60D1-D1D9481DDB45}" v="58" dt="2022-07-19T10:16:19.195"/>
    <p1510:client id="{6443B2E6-19CB-2CAA-8930-74F76ACDB520}" v="301" dt="2022-07-18T09:24:34.412"/>
    <p1510:client id="{A1B099AB-0741-46AD-8671-8B54C3FF4F18}" v="738" dt="2022-07-18T07:56:46.699"/>
    <p1510:client id="{BF6B20E8-A03B-8C59-1D7A-7062B774F785}" v="63" dt="2022-07-18T08:07:43.697"/>
    <p1510:client id="{D1A8964D-7869-C8C0-872B-0DDA9F4F95FE}" v="34" dt="2022-07-18T11:37:37.363"/>
    <p1510:client id="{EA9089E7-3215-46EE-9BDC-946E952F871A}" v="19" dt="2021-08-02T09:34:43.796"/>
    <p1510:client id="{EB480D40-D50D-9ED0-CA9D-7170F624C326}" v="72" dt="2021-08-06T11:02:47.46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notesMaster" Target="notesMasters/notesMaster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viewProps" Target="viewProp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theme" Target="theme/theme1.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tableStyles" Target="tableStyle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microsoft.com/office/2015/10/relationships/revisionInfo" Target="revisionInfo.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88840751"/>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11" name="Titolo Testo"/>
          <p:cNvSpPr txBox="1">
            <a:spLocks noGrp="1"/>
          </p:cNvSpPr>
          <p:nvPr>
            <p:ph type="title"/>
          </p:nvPr>
        </p:nvSpPr>
        <p:spPr>
          <a:xfrm>
            <a:off x="685800" y="2130425"/>
            <a:ext cx="7772400" cy="1470025"/>
          </a:xfrm>
          <a:prstGeom prst="rect">
            <a:avLst/>
          </a:prstGeom>
        </p:spPr>
        <p:txBody>
          <a:bodyPr/>
          <a:lstStyle/>
          <a:p>
            <a:r>
              <a:t>Titolo Testo</a:t>
            </a:r>
          </a:p>
        </p:txBody>
      </p:sp>
      <p:sp>
        <p:nvSpPr>
          <p:cNvPr id="12" name="Corpo livello uno…"/>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92" name="Titolo Testo"/>
          <p:cNvSpPr txBox="1">
            <a:spLocks noGrp="1"/>
          </p:cNvSpPr>
          <p:nvPr>
            <p:ph type="title"/>
          </p:nvPr>
        </p:nvSpPr>
        <p:spPr>
          <a:prstGeom prst="rect">
            <a:avLst/>
          </a:prstGeom>
        </p:spPr>
        <p:txBody>
          <a:bodyPr/>
          <a:lstStyle/>
          <a:p>
            <a:r>
              <a:t>Titolo Testo</a:t>
            </a:r>
          </a:p>
        </p:txBody>
      </p:sp>
      <p:sp>
        <p:nvSpPr>
          <p:cNvPr id="93"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9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101" name="Titolo Testo"/>
          <p:cNvSpPr txBox="1">
            <a:spLocks noGrp="1"/>
          </p:cNvSpPr>
          <p:nvPr>
            <p:ph type="title"/>
          </p:nvPr>
        </p:nvSpPr>
        <p:spPr>
          <a:xfrm>
            <a:off x="6629400" y="274638"/>
            <a:ext cx="2057400" cy="5851527"/>
          </a:xfrm>
          <a:prstGeom prst="rect">
            <a:avLst/>
          </a:prstGeom>
        </p:spPr>
        <p:txBody>
          <a:bodyPr/>
          <a:lstStyle/>
          <a:p>
            <a:r>
              <a:t>Titolo Testo</a:t>
            </a:r>
          </a:p>
        </p:txBody>
      </p:sp>
      <p:sp>
        <p:nvSpPr>
          <p:cNvPr id="102" name="Corpo livello uno…"/>
          <p:cNvSpPr txBox="1">
            <a:spLocks noGrp="1"/>
          </p:cNvSpPr>
          <p:nvPr>
            <p:ph type="body" idx="1"/>
          </p:nvPr>
        </p:nvSpPr>
        <p:spPr>
          <a:xfrm>
            <a:off x="457200" y="274638"/>
            <a:ext cx="6019800" cy="5851527"/>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10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20" name="Titolo Testo"/>
          <p:cNvSpPr txBox="1">
            <a:spLocks noGrp="1"/>
          </p:cNvSpPr>
          <p:nvPr>
            <p:ph type="title"/>
          </p:nvPr>
        </p:nvSpPr>
        <p:spPr>
          <a:prstGeom prst="rect">
            <a:avLst/>
          </a:prstGeom>
        </p:spPr>
        <p:txBody>
          <a:bodyPr/>
          <a:lstStyle/>
          <a:p>
            <a:r>
              <a:t>Titolo Testo</a:t>
            </a:r>
          </a:p>
        </p:txBody>
      </p:sp>
      <p:sp>
        <p:nvSpPr>
          <p:cNvPr id="21"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2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29" name="Titolo Testo"/>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Titolo Testo</a:t>
            </a:r>
          </a:p>
        </p:txBody>
      </p:sp>
      <p:sp>
        <p:nvSpPr>
          <p:cNvPr id="30" name="Corpo livello uno…"/>
          <p:cNvSpPr txBox="1">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3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38" name="Titolo Testo"/>
          <p:cNvSpPr txBox="1">
            <a:spLocks noGrp="1"/>
          </p:cNvSpPr>
          <p:nvPr>
            <p:ph type="title"/>
          </p:nvPr>
        </p:nvSpPr>
        <p:spPr>
          <a:prstGeom prst="rect">
            <a:avLst/>
          </a:prstGeom>
        </p:spPr>
        <p:txBody>
          <a:bodyPr/>
          <a:lstStyle/>
          <a:p>
            <a:r>
              <a:t>Titolo Testo</a:t>
            </a:r>
          </a:p>
        </p:txBody>
      </p:sp>
      <p:sp>
        <p:nvSpPr>
          <p:cNvPr id="39" name="Corpo livello uno…"/>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Corpo livello uno</a:t>
            </a:r>
          </a:p>
          <a:p>
            <a:pPr lvl="1"/>
            <a:r>
              <a:t>Corpo livello due</a:t>
            </a:r>
          </a:p>
          <a:p>
            <a:pPr lvl="2"/>
            <a:r>
              <a:t>Corpo livello tre</a:t>
            </a:r>
          </a:p>
          <a:p>
            <a:pPr lvl="3"/>
            <a:r>
              <a:t>Corpo livello quattro</a:t>
            </a:r>
          </a:p>
          <a:p>
            <a:pPr lvl="4"/>
            <a:r>
              <a:t>Corpo livello cinque</a:t>
            </a:r>
          </a:p>
        </p:txBody>
      </p:sp>
      <p:sp>
        <p:nvSpPr>
          <p:cNvPr id="4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47" name="Titolo Testo"/>
          <p:cNvSpPr txBox="1">
            <a:spLocks noGrp="1"/>
          </p:cNvSpPr>
          <p:nvPr>
            <p:ph type="title"/>
          </p:nvPr>
        </p:nvSpPr>
        <p:spPr>
          <a:prstGeom prst="rect">
            <a:avLst/>
          </a:prstGeom>
        </p:spPr>
        <p:txBody>
          <a:bodyPr/>
          <a:lstStyle/>
          <a:p>
            <a:r>
              <a:t>Titolo Testo</a:t>
            </a:r>
          </a:p>
        </p:txBody>
      </p:sp>
      <p:sp>
        <p:nvSpPr>
          <p:cNvPr id="48" name="Corpo livello uno…"/>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Corpo livello uno</a:t>
            </a:r>
          </a:p>
          <a:p>
            <a:pPr lvl="1"/>
            <a:r>
              <a:t>Corpo livello due</a:t>
            </a:r>
          </a:p>
          <a:p>
            <a:pPr lvl="2"/>
            <a:r>
              <a:t>Corpo livello tre</a:t>
            </a:r>
          </a:p>
          <a:p>
            <a:pPr lvl="3"/>
            <a:r>
              <a:t>Corpo livello quattro</a:t>
            </a:r>
          </a:p>
          <a:p>
            <a:pPr lvl="4"/>
            <a:r>
              <a:t>Corpo livello cinque</a:t>
            </a:r>
          </a:p>
        </p:txBody>
      </p:sp>
      <p:sp>
        <p:nvSpPr>
          <p:cNvPr id="49" name="Segnaposto testo 4"/>
          <p:cNvSpPr>
            <a:spLocks noGrp="1"/>
          </p:cNvSpPr>
          <p:nvPr>
            <p:ph type="body" sz="quarter" idx="13"/>
          </p:nvPr>
        </p:nvSpPr>
        <p:spPr>
          <a:xfrm>
            <a:off x="4645025" y="1535111"/>
            <a:ext cx="4041775" cy="639766"/>
          </a:xfrm>
          <a:prstGeom prst="rect">
            <a:avLst/>
          </a:prstGeom>
        </p:spPr>
        <p:txBody>
          <a:bodyPr anchor="b"/>
          <a:lstStyle/>
          <a:p>
            <a:endParaRPr/>
          </a:p>
        </p:txBody>
      </p:sp>
      <p:sp>
        <p:nvSpPr>
          <p:cNvPr id="5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57" name="Titolo Testo"/>
          <p:cNvSpPr txBox="1">
            <a:spLocks noGrp="1"/>
          </p:cNvSpPr>
          <p:nvPr>
            <p:ph type="title"/>
          </p:nvPr>
        </p:nvSpPr>
        <p:spPr>
          <a:prstGeom prst="rect">
            <a:avLst/>
          </a:prstGeom>
        </p:spPr>
        <p:txBody>
          <a:bodyPr/>
          <a:lstStyle/>
          <a:p>
            <a:r>
              <a:t>Titolo Testo</a:t>
            </a:r>
          </a:p>
        </p:txBody>
      </p:sp>
      <p:sp>
        <p:nvSpPr>
          <p:cNvPr id="5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6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72" name="Titolo Testo"/>
          <p:cNvSpPr txBox="1">
            <a:spLocks noGrp="1"/>
          </p:cNvSpPr>
          <p:nvPr>
            <p:ph type="title"/>
          </p:nvPr>
        </p:nvSpPr>
        <p:spPr>
          <a:xfrm>
            <a:off x="457200" y="273050"/>
            <a:ext cx="3008316" cy="1162050"/>
          </a:xfrm>
          <a:prstGeom prst="rect">
            <a:avLst/>
          </a:prstGeom>
        </p:spPr>
        <p:txBody>
          <a:bodyPr anchor="b"/>
          <a:lstStyle>
            <a:lvl1pPr algn="l">
              <a:defRPr sz="2000" b="1"/>
            </a:lvl1pPr>
          </a:lstStyle>
          <a:p>
            <a:r>
              <a:t>Titolo Testo</a:t>
            </a:r>
          </a:p>
        </p:txBody>
      </p:sp>
      <p:sp>
        <p:nvSpPr>
          <p:cNvPr id="73" name="Corpo livello uno…"/>
          <p:cNvSpPr txBox="1">
            <a:spLocks noGrp="1"/>
          </p:cNvSpPr>
          <p:nvPr>
            <p:ph type="body" idx="1"/>
          </p:nvPr>
        </p:nvSpPr>
        <p:spPr>
          <a:xfrm>
            <a:off x="3575050" y="273050"/>
            <a:ext cx="5111750" cy="5853113"/>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74" name="Segnaposto testo 3"/>
          <p:cNvSpPr>
            <a:spLocks noGrp="1"/>
          </p:cNvSpPr>
          <p:nvPr>
            <p:ph type="body" sz="half" idx="13"/>
          </p:nvPr>
        </p:nvSpPr>
        <p:spPr>
          <a:xfrm>
            <a:off x="457198" y="1435100"/>
            <a:ext cx="3008317" cy="4691063"/>
          </a:xfrm>
          <a:prstGeom prst="rect">
            <a:avLst/>
          </a:prstGeom>
        </p:spPr>
        <p:txBody>
          <a:bodyPr/>
          <a:lstStyle/>
          <a:p>
            <a:endParaRPr/>
          </a:p>
        </p:txBody>
      </p:sp>
      <p:sp>
        <p:nvSpPr>
          <p:cNvPr id="7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82" name="Titolo Testo"/>
          <p:cNvSpPr txBox="1">
            <a:spLocks noGrp="1"/>
          </p:cNvSpPr>
          <p:nvPr>
            <p:ph type="title"/>
          </p:nvPr>
        </p:nvSpPr>
        <p:spPr>
          <a:xfrm>
            <a:off x="1792288" y="4800600"/>
            <a:ext cx="5486403" cy="566738"/>
          </a:xfrm>
          <a:prstGeom prst="rect">
            <a:avLst/>
          </a:prstGeom>
        </p:spPr>
        <p:txBody>
          <a:bodyPr anchor="b"/>
          <a:lstStyle>
            <a:lvl1pPr algn="l">
              <a:defRPr sz="2000" b="1"/>
            </a:lvl1pPr>
          </a:lstStyle>
          <a:p>
            <a:r>
              <a:t>Titolo Testo</a:t>
            </a:r>
          </a:p>
        </p:txBody>
      </p:sp>
      <p:sp>
        <p:nvSpPr>
          <p:cNvPr id="83" name="Segnaposto immagine 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Corpo livello uno…"/>
          <p:cNvSpPr txBox="1">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Corpo livello uno</a:t>
            </a:r>
          </a:p>
          <a:p>
            <a:pPr lvl="1"/>
            <a:r>
              <a:t>Corpo livello due</a:t>
            </a:r>
          </a:p>
          <a:p>
            <a:pPr lvl="2"/>
            <a:r>
              <a:t>Corpo livello tre</a:t>
            </a:r>
          </a:p>
          <a:p>
            <a:pPr lvl="3"/>
            <a:r>
              <a:t>Corpo livello quattro</a:t>
            </a:r>
          </a:p>
          <a:p>
            <a:pPr lvl="4"/>
            <a:r>
              <a:t>Corpo livello cinque</a:t>
            </a:r>
          </a:p>
        </p:txBody>
      </p:sp>
      <p:sp>
        <p:nvSpPr>
          <p:cNvPr id="8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Titolo Testo</a:t>
            </a:r>
          </a:p>
        </p:txBody>
      </p:sp>
      <p:sp>
        <p:nvSpPr>
          <p:cNvPr id="3" name="Corpo livello uno…"/>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88888"/>
                </a:solidFill>
                <a:latin typeface="+mn-lt"/>
                <a:ea typeface="+mn-ea"/>
                <a:cs typeface="+mn-cs"/>
                <a:sym typeface="Calibri"/>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0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0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1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1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1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4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1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9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20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hyperlink" Target="http://ebook.scuola.zanichelli.it/grammatichedelpensiero/volume-1/aristotele/vol1b_uni5_giochilogici_3a-png" TargetMode="Externa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hyperlink" Target="http://ebook.scuola.zanichelli.it/grammatichedelpensiero/volume-1/aristotele/vol1b_uni5_giochilogici_3a-png" TargetMode="External"/><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7.xml"/><Relationship Id="rId4" Type="http://schemas.openxmlformats.org/officeDocument/2006/relationships/image" Target="../media/image178.png"/></Relationships>
</file>

<file path=ppt/slides/_rels/slide26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9.png"/><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t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ti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ORSO DI PREPARAZIONE E ORIENTAMENTO…"/>
          <p:cNvSpPr txBox="1">
            <a:spLocks noGrp="1"/>
          </p:cNvSpPr>
          <p:nvPr>
            <p:ph type="title"/>
          </p:nvPr>
        </p:nvSpPr>
        <p:spPr>
          <a:xfrm>
            <a:off x="457200" y="312739"/>
            <a:ext cx="8229600" cy="1604093"/>
          </a:xfrm>
          <a:prstGeom prst="rect">
            <a:avLst/>
          </a:prstGeom>
          <a:ln>
            <a:solidFill>
              <a:srgbClr val="000000"/>
            </a:solidFill>
          </a:ln>
        </p:spPr>
        <p:txBody>
          <a:bodyPr/>
          <a:lstStyle/>
          <a:p>
            <a:pPr defTabSz="483900">
              <a:defRPr sz="2254" b="1"/>
            </a:pPr>
            <a:r>
              <a:t>CORSO DI PREPARAZIONE E ORIENTAMENTO</a:t>
            </a:r>
          </a:p>
          <a:p>
            <a:pPr defTabSz="483900">
              <a:defRPr sz="2254" b="1"/>
            </a:pPr>
            <a:r>
              <a:t>PER I CONCORSI DI AMMISSIONE AI CORSI DI LAUREA A NUMERO PROGRAMMATO</a:t>
            </a:r>
          </a:p>
          <a:p>
            <a:pPr defTabSz="483900">
              <a:defRPr sz="2254" b="1"/>
            </a:pPr>
            <a:r>
              <a:t>DELLA SCUOLA DI MEDICINA E CHIRURGIA</a:t>
            </a:r>
          </a:p>
        </p:txBody>
      </p:sp>
      <p:pic>
        <p:nvPicPr>
          <p:cNvPr id="113" name="Immagine" descr="Immagine"/>
          <p:cNvPicPr>
            <a:picLocks noChangeAspect="1"/>
          </p:cNvPicPr>
          <p:nvPr/>
        </p:nvPicPr>
        <p:blipFill>
          <a:blip r:embed="rId2"/>
          <a:stretch>
            <a:fillRect/>
          </a:stretch>
        </p:blipFill>
        <p:spPr>
          <a:xfrm>
            <a:off x="950647" y="2649322"/>
            <a:ext cx="7242706" cy="4146449"/>
          </a:xfrm>
          <a:prstGeom prst="rect">
            <a:avLst/>
          </a:prstGeom>
          <a:ln w="12700">
            <a:miter lim="400000"/>
          </a:ln>
          <a:effectLst>
            <a:outerShdw blurRad="292100" dist="139700" dir="2700000" rotWithShape="0">
              <a:srgbClr val="333333">
                <a:alpha val="64999"/>
              </a:srgbClr>
            </a:outerShdw>
          </a:effectLst>
        </p:spPr>
      </p:pic>
      <p:sp>
        <p:nvSpPr>
          <p:cNvPr id="114" name="CasellaDiTesto 1"/>
          <p:cNvSpPr txBox="1"/>
          <p:nvPr/>
        </p:nvSpPr>
        <p:spPr>
          <a:xfrm>
            <a:off x="3395717" y="2060848"/>
            <a:ext cx="2686007" cy="447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400" b="1" i="1">
                <a:latin typeface="+mn-lt"/>
                <a:ea typeface="+mn-ea"/>
                <a:cs typeface="+mn-cs"/>
                <a:sym typeface="Calibri"/>
              </a:defRPr>
            </a:lvl1pPr>
          </a:lstStyle>
          <a:p>
            <a:r>
              <a:t>Prof. Nicola Donti</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itolo 1"/>
          <p:cNvSpPr txBox="1">
            <a:spLocks noGrp="1"/>
          </p:cNvSpPr>
          <p:nvPr>
            <p:ph type="title"/>
          </p:nvPr>
        </p:nvSpPr>
        <p:spPr>
          <a:xfrm>
            <a:off x="457200" y="1023164"/>
            <a:ext cx="8229601" cy="1143001"/>
          </a:xfrm>
          <a:prstGeom prst="rect">
            <a:avLst/>
          </a:prstGeom>
        </p:spPr>
        <p:txBody>
          <a:bodyPr/>
          <a:lstStyle>
            <a:lvl1pPr defTabSz="832102">
              <a:defRPr sz="3500" b="1"/>
            </a:lvl1pPr>
          </a:lstStyle>
          <a:p>
            <a:r>
              <a:t>Cultura generale = conoscenze/nozioni</a:t>
            </a:r>
          </a:p>
        </p:txBody>
      </p:sp>
      <p:pic>
        <p:nvPicPr>
          <p:cNvPr id="144" name="Picture 2" descr="Picture 2"/>
          <p:cNvPicPr>
            <a:picLocks noChangeAspect="1"/>
          </p:cNvPicPr>
          <p:nvPr/>
        </p:nvPicPr>
        <p:blipFill>
          <a:blip r:embed="rId2"/>
          <a:stretch>
            <a:fillRect/>
          </a:stretch>
        </p:blipFill>
        <p:spPr>
          <a:xfrm>
            <a:off x="1801085" y="2234355"/>
            <a:ext cx="5553077" cy="2152653"/>
          </a:xfrm>
          <a:prstGeom prst="rect">
            <a:avLst/>
          </a:prstGeom>
          <a:ln w="12700">
            <a:miter lim="400000"/>
          </a:ln>
          <a:effectLst>
            <a:outerShdw blurRad="292100" dist="139700" dir="2700000" rotWithShape="0">
              <a:srgbClr val="333333">
                <a:alpha val="64999"/>
              </a:srgbClr>
            </a:outerShdw>
          </a:effectLst>
        </p:spPr>
      </p:pic>
      <p:pic>
        <p:nvPicPr>
          <p:cNvPr id="145" name="Picture 4" descr="Picture 4"/>
          <p:cNvPicPr>
            <a:picLocks noChangeAspect="1"/>
          </p:cNvPicPr>
          <p:nvPr/>
        </p:nvPicPr>
        <p:blipFill>
          <a:blip r:embed="rId3"/>
          <a:stretch>
            <a:fillRect/>
          </a:stretch>
        </p:blipFill>
        <p:spPr>
          <a:xfrm>
            <a:off x="315539" y="4398381"/>
            <a:ext cx="4262085" cy="2039662"/>
          </a:xfrm>
          <a:prstGeom prst="rect">
            <a:avLst/>
          </a:prstGeom>
          <a:ln w="12700">
            <a:miter lim="400000"/>
          </a:ln>
        </p:spPr>
      </p:pic>
      <p:pic>
        <p:nvPicPr>
          <p:cNvPr id="146" name="Picture 6" descr="Picture 6"/>
          <p:cNvPicPr>
            <a:picLocks noChangeAspect="1"/>
          </p:cNvPicPr>
          <p:nvPr/>
        </p:nvPicPr>
        <p:blipFill>
          <a:blip r:embed="rId4"/>
          <a:stretch>
            <a:fillRect/>
          </a:stretch>
        </p:blipFill>
        <p:spPr>
          <a:xfrm>
            <a:off x="4579987" y="4387005"/>
            <a:ext cx="4248473" cy="2375649"/>
          </a:xfrm>
          <a:prstGeom prst="rect">
            <a:avLst/>
          </a:prstGeom>
          <a:ln w="12700">
            <a:miter lim="400000"/>
          </a:ln>
        </p:spPr>
      </p:pic>
      <p:sp>
        <p:nvSpPr>
          <p:cNvPr id="147" name="12 domande di cultura generale"/>
          <p:cNvSpPr txBox="1"/>
          <p:nvPr/>
        </p:nvSpPr>
        <p:spPr>
          <a:xfrm>
            <a:off x="1493558" y="289449"/>
            <a:ext cx="5300486" cy="5355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lnSpc>
                <a:spcPct val="90000"/>
              </a:lnSpc>
              <a:spcBef>
                <a:spcPts val="700"/>
              </a:spcBef>
              <a:defRPr sz="3200" b="1">
                <a:solidFill>
                  <a:srgbClr val="C00000"/>
                </a:solidFill>
                <a:latin typeface="+mn-lt"/>
                <a:ea typeface="+mn-ea"/>
                <a:cs typeface="+mn-cs"/>
                <a:sym typeface="Calibri"/>
              </a:defRPr>
            </a:lvl1pPr>
          </a:lstStyle>
          <a:p>
            <a:r>
              <a:rPr lang="it-IT"/>
              <a:t>4 domande</a:t>
            </a:r>
            <a:r>
              <a:t> di cultura generale</a:t>
            </a:r>
            <a:endParaRPr lang="it-IT"/>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Titolo 1"/>
          <p:cNvSpPr txBox="1">
            <a:spLocks noGrp="1"/>
          </p:cNvSpPr>
          <p:nvPr>
            <p:ph type="title"/>
          </p:nvPr>
        </p:nvSpPr>
        <p:spPr>
          <a:xfrm>
            <a:off x="457200" y="274638"/>
            <a:ext cx="8229600" cy="1143001"/>
          </a:xfrm>
          <a:prstGeom prst="rect">
            <a:avLst/>
          </a:prstGeom>
        </p:spPr>
        <p:txBody>
          <a:bodyPr/>
          <a:lstStyle/>
          <a:p>
            <a:endParaRPr/>
          </a:p>
        </p:txBody>
      </p:sp>
      <p:sp>
        <p:nvSpPr>
          <p:cNvPr id="455" name="Segnaposto testo 2"/>
          <p:cNvSpPr txBox="1">
            <a:spLocks noGrp="1"/>
          </p:cNvSpPr>
          <p:nvPr>
            <p:ph type="body" idx="1"/>
          </p:nvPr>
        </p:nvSpPr>
        <p:spPr>
          <a:xfrm>
            <a:off x="457200" y="1600200"/>
            <a:ext cx="8229600" cy="4525963"/>
          </a:xfrm>
          <a:prstGeom prst="rect">
            <a:avLst/>
          </a:prstGeom>
        </p:spPr>
        <p:txBody>
          <a:bodyPr/>
          <a:lstStyle/>
          <a:p>
            <a:endParaRPr/>
          </a:p>
        </p:txBody>
      </p:sp>
      <p:pic>
        <p:nvPicPr>
          <p:cNvPr id="456" name="Picture 2" descr="Picture 2"/>
          <p:cNvPicPr>
            <a:picLocks noChangeAspect="1"/>
          </p:cNvPicPr>
          <p:nvPr/>
        </p:nvPicPr>
        <p:blipFill>
          <a:blip r:embed="rId2"/>
          <a:stretch>
            <a:fillRect/>
          </a:stretch>
        </p:blipFill>
        <p:spPr>
          <a:xfrm>
            <a:off x="251519" y="1484783"/>
            <a:ext cx="8700446" cy="4032450"/>
          </a:xfrm>
          <a:prstGeom prst="rect">
            <a:avLst/>
          </a:prstGeom>
          <a:ln w="12700">
            <a:miter lim="400000"/>
          </a:ln>
        </p:spPr>
      </p:pic>
      <p:sp>
        <p:nvSpPr>
          <p:cNvPr id="457" name="Rettangolo 4"/>
          <p:cNvSpPr/>
          <p:nvPr/>
        </p:nvSpPr>
        <p:spPr>
          <a:xfrm>
            <a:off x="123440" y="4406634"/>
            <a:ext cx="8956603" cy="596382"/>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458" name="Rettangolo 5"/>
          <p:cNvSpPr/>
          <p:nvPr/>
        </p:nvSpPr>
        <p:spPr>
          <a:xfrm>
            <a:off x="249065" y="5035820"/>
            <a:ext cx="8690428"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459" name="CasellaDiTesto 6"/>
          <p:cNvSpPr txBox="1"/>
          <p:nvPr/>
        </p:nvSpPr>
        <p:spPr>
          <a:xfrm>
            <a:off x="323527" y="1844824"/>
            <a:ext cx="504058" cy="244094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200">
                <a:latin typeface="+mn-lt"/>
                <a:ea typeface="+mn-ea"/>
                <a:cs typeface="+mn-cs"/>
                <a:sym typeface="Calibri"/>
              </a:defRPr>
            </a:pPr>
            <a:r>
              <a:t>A</a:t>
            </a:r>
          </a:p>
          <a:p>
            <a:pPr>
              <a:defRPr sz="3200">
                <a:latin typeface="+mn-lt"/>
                <a:ea typeface="+mn-ea"/>
                <a:cs typeface="+mn-cs"/>
                <a:sym typeface="Calibri"/>
              </a:defRPr>
            </a:pPr>
            <a:r>
              <a:t>B</a:t>
            </a:r>
          </a:p>
          <a:p>
            <a:pPr>
              <a:defRPr sz="3200">
                <a:latin typeface="+mn-lt"/>
                <a:ea typeface="+mn-ea"/>
                <a:cs typeface="+mn-cs"/>
                <a:sym typeface="Calibri"/>
              </a:defRPr>
            </a:pPr>
            <a:r>
              <a:t>C</a:t>
            </a:r>
          </a:p>
          <a:p>
            <a:pPr>
              <a:defRPr sz="3200">
                <a:latin typeface="+mn-lt"/>
                <a:ea typeface="+mn-ea"/>
                <a:cs typeface="+mn-cs"/>
                <a:sym typeface="Calibri"/>
              </a:defRPr>
            </a:pPr>
            <a:r>
              <a:t>D</a:t>
            </a:r>
          </a:p>
          <a:p>
            <a:pPr>
              <a:defRPr sz="3200">
                <a:latin typeface="+mn-lt"/>
                <a:ea typeface="+mn-ea"/>
                <a:cs typeface="+mn-cs"/>
                <a:sym typeface="Calibri"/>
              </a:defRPr>
            </a:pPr>
            <a:r>
              <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458"/>
                                        </p:tgtEl>
                                      </p:cBhvr>
                                    </p:animEffect>
                                    <p:set>
                                      <p:cBhvr>
                                        <p:cTn id="7" fill="hold">
                                          <p:stCondLst>
                                            <p:cond delay="499"/>
                                          </p:stCondLst>
                                        </p:cTn>
                                        <p:tgtEl>
                                          <p:spTgt spid="4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0" animBg="1" advAuto="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Titolo 1"/>
          <p:cNvSpPr txBox="1">
            <a:spLocks noGrp="1"/>
          </p:cNvSpPr>
          <p:nvPr>
            <p:ph type="title"/>
          </p:nvPr>
        </p:nvSpPr>
        <p:spPr>
          <a:xfrm>
            <a:off x="457200" y="274638"/>
            <a:ext cx="8229600" cy="1143001"/>
          </a:xfrm>
          <a:prstGeom prst="rect">
            <a:avLst/>
          </a:prstGeom>
        </p:spPr>
        <p:txBody>
          <a:bodyPr/>
          <a:lstStyle/>
          <a:p>
            <a:endParaRPr/>
          </a:p>
        </p:txBody>
      </p:sp>
      <p:sp>
        <p:nvSpPr>
          <p:cNvPr id="462" name="Segnaposto testo 2"/>
          <p:cNvSpPr txBox="1">
            <a:spLocks noGrp="1"/>
          </p:cNvSpPr>
          <p:nvPr>
            <p:ph type="body" idx="1"/>
          </p:nvPr>
        </p:nvSpPr>
        <p:spPr>
          <a:xfrm>
            <a:off x="457200" y="1600200"/>
            <a:ext cx="8229600" cy="4525963"/>
          </a:xfrm>
          <a:prstGeom prst="rect">
            <a:avLst/>
          </a:prstGeom>
        </p:spPr>
        <p:txBody>
          <a:bodyPr/>
          <a:lstStyle/>
          <a:p>
            <a:endParaRPr/>
          </a:p>
        </p:txBody>
      </p:sp>
      <p:pic>
        <p:nvPicPr>
          <p:cNvPr id="463" name="Picture 2" descr="Picture 2"/>
          <p:cNvPicPr>
            <a:picLocks noChangeAspect="1"/>
          </p:cNvPicPr>
          <p:nvPr/>
        </p:nvPicPr>
        <p:blipFill>
          <a:blip r:embed="rId2"/>
          <a:stretch>
            <a:fillRect/>
          </a:stretch>
        </p:blipFill>
        <p:spPr>
          <a:xfrm>
            <a:off x="323527" y="1556791"/>
            <a:ext cx="8557185" cy="3960442"/>
          </a:xfrm>
          <a:prstGeom prst="rect">
            <a:avLst/>
          </a:prstGeom>
          <a:ln w="12700">
            <a:miter lim="400000"/>
          </a:ln>
        </p:spPr>
      </p:pic>
      <p:sp>
        <p:nvSpPr>
          <p:cNvPr id="464" name="Rettangolo 4"/>
          <p:cNvSpPr/>
          <p:nvPr/>
        </p:nvSpPr>
        <p:spPr>
          <a:xfrm>
            <a:off x="183454" y="4471377"/>
            <a:ext cx="8956603" cy="596382"/>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465" name="Rettangolo 5"/>
          <p:cNvSpPr/>
          <p:nvPr/>
        </p:nvSpPr>
        <p:spPr>
          <a:xfrm>
            <a:off x="256905" y="5157192"/>
            <a:ext cx="8690428"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466" name="CasellaDiTesto 6"/>
          <p:cNvSpPr txBox="1"/>
          <p:nvPr/>
        </p:nvSpPr>
        <p:spPr>
          <a:xfrm>
            <a:off x="323527" y="1916832"/>
            <a:ext cx="504058" cy="24409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200">
                <a:latin typeface="+mn-lt"/>
                <a:ea typeface="+mn-ea"/>
                <a:cs typeface="+mn-cs"/>
                <a:sym typeface="Calibri"/>
              </a:defRPr>
            </a:pPr>
            <a:r>
              <a:t>A</a:t>
            </a:r>
          </a:p>
          <a:p>
            <a:pPr>
              <a:defRPr sz="3200">
                <a:latin typeface="+mn-lt"/>
                <a:ea typeface="+mn-ea"/>
                <a:cs typeface="+mn-cs"/>
                <a:sym typeface="Calibri"/>
              </a:defRPr>
            </a:pPr>
            <a:r>
              <a:t>B</a:t>
            </a:r>
          </a:p>
          <a:p>
            <a:pPr>
              <a:defRPr sz="3200">
                <a:latin typeface="+mn-lt"/>
                <a:ea typeface="+mn-ea"/>
                <a:cs typeface="+mn-cs"/>
                <a:sym typeface="Calibri"/>
              </a:defRPr>
            </a:pPr>
            <a:r>
              <a:t>C</a:t>
            </a:r>
          </a:p>
          <a:p>
            <a:pPr>
              <a:defRPr sz="3200">
                <a:latin typeface="+mn-lt"/>
                <a:ea typeface="+mn-ea"/>
                <a:cs typeface="+mn-cs"/>
                <a:sym typeface="Calibri"/>
              </a:defRPr>
            </a:pPr>
            <a:r>
              <a:t>D</a:t>
            </a:r>
          </a:p>
          <a:p>
            <a:pPr>
              <a:defRPr sz="3200">
                <a:latin typeface="+mn-lt"/>
                <a:ea typeface="+mn-ea"/>
                <a:cs typeface="+mn-cs"/>
                <a:sym typeface="Calibri"/>
              </a:defRPr>
            </a:pPr>
            <a:r>
              <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465"/>
                                        </p:tgtEl>
                                      </p:cBhvr>
                                    </p:animEffect>
                                    <p:set>
                                      <p:cBhvr>
                                        <p:cTn id="7" fill="hold">
                                          <p:stCondLst>
                                            <p:cond delay="499"/>
                                          </p:stCondLst>
                                        </p:cTn>
                                        <p:tgtEl>
                                          <p:spTgt spid="4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Titolo 1"/>
          <p:cNvSpPr txBox="1">
            <a:spLocks noGrp="1"/>
          </p:cNvSpPr>
          <p:nvPr>
            <p:ph type="title"/>
          </p:nvPr>
        </p:nvSpPr>
        <p:spPr>
          <a:xfrm>
            <a:off x="457200" y="274638"/>
            <a:ext cx="8229600" cy="1143001"/>
          </a:xfrm>
          <a:prstGeom prst="rect">
            <a:avLst/>
          </a:prstGeom>
        </p:spPr>
        <p:txBody>
          <a:bodyPr/>
          <a:lstStyle/>
          <a:p>
            <a:endParaRPr/>
          </a:p>
        </p:txBody>
      </p:sp>
      <p:sp>
        <p:nvSpPr>
          <p:cNvPr id="469" name="Segnaposto testo 2"/>
          <p:cNvSpPr txBox="1">
            <a:spLocks noGrp="1"/>
          </p:cNvSpPr>
          <p:nvPr>
            <p:ph type="body" idx="1"/>
          </p:nvPr>
        </p:nvSpPr>
        <p:spPr>
          <a:xfrm>
            <a:off x="457200" y="1600200"/>
            <a:ext cx="8229600" cy="4525963"/>
          </a:xfrm>
          <a:prstGeom prst="rect">
            <a:avLst/>
          </a:prstGeom>
        </p:spPr>
        <p:txBody>
          <a:bodyPr/>
          <a:lstStyle/>
          <a:p>
            <a:endParaRPr/>
          </a:p>
        </p:txBody>
      </p:sp>
      <p:pic>
        <p:nvPicPr>
          <p:cNvPr id="470" name="Picture 2" descr="Picture 2"/>
          <p:cNvPicPr>
            <a:picLocks noChangeAspect="1"/>
          </p:cNvPicPr>
          <p:nvPr/>
        </p:nvPicPr>
        <p:blipFill>
          <a:blip r:embed="rId2"/>
          <a:stretch>
            <a:fillRect/>
          </a:stretch>
        </p:blipFill>
        <p:spPr>
          <a:xfrm>
            <a:off x="251519" y="1268759"/>
            <a:ext cx="8700160" cy="3960442"/>
          </a:xfrm>
          <a:prstGeom prst="rect">
            <a:avLst/>
          </a:prstGeom>
          <a:ln w="12700">
            <a:miter lim="400000"/>
          </a:ln>
        </p:spPr>
      </p:pic>
      <p:sp>
        <p:nvSpPr>
          <p:cNvPr id="471" name="Rettangolo 4"/>
          <p:cNvSpPr/>
          <p:nvPr/>
        </p:nvSpPr>
        <p:spPr>
          <a:xfrm>
            <a:off x="115977" y="4183345"/>
            <a:ext cx="8956603" cy="596382"/>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472" name="Rettangolo 5"/>
          <p:cNvSpPr/>
          <p:nvPr/>
        </p:nvSpPr>
        <p:spPr>
          <a:xfrm>
            <a:off x="323528" y="4718541"/>
            <a:ext cx="8690428"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473" name="CasellaDiTesto 6"/>
          <p:cNvSpPr txBox="1"/>
          <p:nvPr/>
        </p:nvSpPr>
        <p:spPr>
          <a:xfrm>
            <a:off x="323527" y="1628799"/>
            <a:ext cx="504058" cy="24409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200">
                <a:latin typeface="+mn-lt"/>
                <a:ea typeface="+mn-ea"/>
                <a:cs typeface="+mn-cs"/>
                <a:sym typeface="Calibri"/>
              </a:defRPr>
            </a:pPr>
            <a:r>
              <a:t>A</a:t>
            </a:r>
          </a:p>
          <a:p>
            <a:pPr>
              <a:defRPr sz="3200">
                <a:latin typeface="+mn-lt"/>
                <a:ea typeface="+mn-ea"/>
                <a:cs typeface="+mn-cs"/>
                <a:sym typeface="Calibri"/>
              </a:defRPr>
            </a:pPr>
            <a:r>
              <a:t>B</a:t>
            </a:r>
          </a:p>
          <a:p>
            <a:pPr>
              <a:defRPr sz="3200">
                <a:latin typeface="+mn-lt"/>
                <a:ea typeface="+mn-ea"/>
                <a:cs typeface="+mn-cs"/>
                <a:sym typeface="Calibri"/>
              </a:defRPr>
            </a:pPr>
            <a:r>
              <a:t>C</a:t>
            </a:r>
          </a:p>
          <a:p>
            <a:pPr>
              <a:defRPr sz="3200">
                <a:latin typeface="+mn-lt"/>
                <a:ea typeface="+mn-ea"/>
                <a:cs typeface="+mn-cs"/>
                <a:sym typeface="Calibri"/>
              </a:defRPr>
            </a:pPr>
            <a:r>
              <a:t>D</a:t>
            </a:r>
          </a:p>
          <a:p>
            <a:pPr>
              <a:defRPr sz="3200">
                <a:latin typeface="+mn-lt"/>
                <a:ea typeface="+mn-ea"/>
                <a:cs typeface="+mn-cs"/>
                <a:sym typeface="Calibri"/>
              </a:defRPr>
            </a:pPr>
            <a:r>
              <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472"/>
                                        </p:tgtEl>
                                      </p:cBhvr>
                                    </p:animEffect>
                                    <p:set>
                                      <p:cBhvr>
                                        <p:cTn id="7" fill="hold">
                                          <p:stCondLst>
                                            <p:cond delay="499"/>
                                          </p:stCondLst>
                                        </p:cTn>
                                        <p:tgtEl>
                                          <p:spTgt spid="4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animBg="1" advAuto="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Titolo 1"/>
          <p:cNvSpPr txBox="1">
            <a:spLocks noGrp="1"/>
          </p:cNvSpPr>
          <p:nvPr>
            <p:ph type="title"/>
          </p:nvPr>
        </p:nvSpPr>
        <p:spPr>
          <a:xfrm>
            <a:off x="457200" y="274638"/>
            <a:ext cx="8229600" cy="1143001"/>
          </a:xfrm>
          <a:prstGeom prst="rect">
            <a:avLst/>
          </a:prstGeom>
        </p:spPr>
        <p:txBody>
          <a:bodyPr/>
          <a:lstStyle/>
          <a:p>
            <a:endParaRPr/>
          </a:p>
        </p:txBody>
      </p:sp>
      <p:sp>
        <p:nvSpPr>
          <p:cNvPr id="476" name="Segnaposto testo 2"/>
          <p:cNvSpPr txBox="1">
            <a:spLocks noGrp="1"/>
          </p:cNvSpPr>
          <p:nvPr>
            <p:ph type="body" idx="1"/>
          </p:nvPr>
        </p:nvSpPr>
        <p:spPr>
          <a:xfrm>
            <a:off x="457200" y="1600200"/>
            <a:ext cx="8229600" cy="4525963"/>
          </a:xfrm>
          <a:prstGeom prst="rect">
            <a:avLst/>
          </a:prstGeom>
        </p:spPr>
        <p:txBody>
          <a:bodyPr/>
          <a:lstStyle/>
          <a:p>
            <a:endParaRPr/>
          </a:p>
        </p:txBody>
      </p:sp>
      <p:pic>
        <p:nvPicPr>
          <p:cNvPr id="477" name="Picture 2" descr="Picture 2"/>
          <p:cNvPicPr>
            <a:picLocks noChangeAspect="1"/>
          </p:cNvPicPr>
          <p:nvPr/>
        </p:nvPicPr>
        <p:blipFill>
          <a:blip r:embed="rId2"/>
          <a:stretch>
            <a:fillRect/>
          </a:stretch>
        </p:blipFill>
        <p:spPr>
          <a:xfrm>
            <a:off x="323527" y="1340767"/>
            <a:ext cx="8578310" cy="3744417"/>
          </a:xfrm>
          <a:prstGeom prst="rect">
            <a:avLst/>
          </a:prstGeom>
          <a:ln w="12700">
            <a:miter lim="400000"/>
          </a:ln>
        </p:spPr>
      </p:pic>
      <p:sp>
        <p:nvSpPr>
          <p:cNvPr id="478" name="Rettangolo 4"/>
          <p:cNvSpPr/>
          <p:nvPr/>
        </p:nvSpPr>
        <p:spPr>
          <a:xfrm>
            <a:off x="187398" y="4224728"/>
            <a:ext cx="8956603" cy="596382"/>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479" name="Rettangolo 5"/>
          <p:cNvSpPr/>
          <p:nvPr/>
        </p:nvSpPr>
        <p:spPr>
          <a:xfrm>
            <a:off x="320485" y="4824126"/>
            <a:ext cx="8690428"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480" name="CasellaDiTesto 6"/>
          <p:cNvSpPr txBox="1"/>
          <p:nvPr/>
        </p:nvSpPr>
        <p:spPr>
          <a:xfrm>
            <a:off x="395536" y="1700807"/>
            <a:ext cx="504057" cy="24409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200">
                <a:latin typeface="+mn-lt"/>
                <a:ea typeface="+mn-ea"/>
                <a:cs typeface="+mn-cs"/>
                <a:sym typeface="Calibri"/>
              </a:defRPr>
            </a:pPr>
            <a:r>
              <a:t>A</a:t>
            </a:r>
          </a:p>
          <a:p>
            <a:pPr>
              <a:defRPr sz="3200">
                <a:latin typeface="+mn-lt"/>
                <a:ea typeface="+mn-ea"/>
                <a:cs typeface="+mn-cs"/>
                <a:sym typeface="Calibri"/>
              </a:defRPr>
            </a:pPr>
            <a:r>
              <a:t>B</a:t>
            </a:r>
          </a:p>
          <a:p>
            <a:pPr>
              <a:defRPr sz="3200">
                <a:latin typeface="+mn-lt"/>
                <a:ea typeface="+mn-ea"/>
                <a:cs typeface="+mn-cs"/>
                <a:sym typeface="Calibri"/>
              </a:defRPr>
            </a:pPr>
            <a:r>
              <a:t>C</a:t>
            </a:r>
          </a:p>
          <a:p>
            <a:pPr>
              <a:defRPr sz="3200">
                <a:latin typeface="+mn-lt"/>
                <a:ea typeface="+mn-ea"/>
                <a:cs typeface="+mn-cs"/>
                <a:sym typeface="Calibri"/>
              </a:defRPr>
            </a:pPr>
            <a:r>
              <a:t>D</a:t>
            </a:r>
          </a:p>
          <a:p>
            <a:pPr>
              <a:defRPr sz="3200">
                <a:latin typeface="+mn-lt"/>
                <a:ea typeface="+mn-ea"/>
                <a:cs typeface="+mn-cs"/>
                <a:sym typeface="Calibri"/>
              </a:defRPr>
            </a:pPr>
            <a:r>
              <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479"/>
                                        </p:tgtEl>
                                      </p:cBhvr>
                                    </p:animEffect>
                                    <p:set>
                                      <p:cBhvr>
                                        <p:cTn id="7" fill="hold">
                                          <p:stCondLst>
                                            <p:cond delay="499"/>
                                          </p:stCondLst>
                                        </p:cTn>
                                        <p:tgtEl>
                                          <p:spTgt spid="4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 grpId="0" animBg="1" advAuto="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Titolo 1"/>
          <p:cNvSpPr txBox="1">
            <a:spLocks noGrp="1"/>
          </p:cNvSpPr>
          <p:nvPr>
            <p:ph type="title"/>
          </p:nvPr>
        </p:nvSpPr>
        <p:spPr>
          <a:xfrm>
            <a:off x="457200" y="274638"/>
            <a:ext cx="8229600" cy="1143001"/>
          </a:xfrm>
          <a:prstGeom prst="rect">
            <a:avLst/>
          </a:prstGeom>
        </p:spPr>
        <p:txBody>
          <a:bodyPr/>
          <a:lstStyle/>
          <a:p>
            <a:endParaRPr/>
          </a:p>
        </p:txBody>
      </p:sp>
      <p:sp>
        <p:nvSpPr>
          <p:cNvPr id="483" name="Segnaposto testo 2"/>
          <p:cNvSpPr txBox="1">
            <a:spLocks noGrp="1"/>
          </p:cNvSpPr>
          <p:nvPr>
            <p:ph type="body" idx="1"/>
          </p:nvPr>
        </p:nvSpPr>
        <p:spPr>
          <a:xfrm>
            <a:off x="457200" y="1600200"/>
            <a:ext cx="8229600" cy="4525963"/>
          </a:xfrm>
          <a:prstGeom prst="rect">
            <a:avLst/>
          </a:prstGeom>
        </p:spPr>
        <p:txBody>
          <a:bodyPr/>
          <a:lstStyle/>
          <a:p>
            <a:endParaRPr/>
          </a:p>
        </p:txBody>
      </p:sp>
      <p:pic>
        <p:nvPicPr>
          <p:cNvPr id="484" name="Picture 2" descr="Picture 2"/>
          <p:cNvPicPr>
            <a:picLocks noChangeAspect="1"/>
          </p:cNvPicPr>
          <p:nvPr/>
        </p:nvPicPr>
        <p:blipFill>
          <a:blip r:embed="rId2"/>
          <a:stretch>
            <a:fillRect/>
          </a:stretch>
        </p:blipFill>
        <p:spPr>
          <a:xfrm>
            <a:off x="251519" y="1124744"/>
            <a:ext cx="8626625" cy="4536505"/>
          </a:xfrm>
          <a:prstGeom prst="rect">
            <a:avLst/>
          </a:prstGeom>
          <a:ln w="12700">
            <a:miter lim="400000"/>
          </a:ln>
        </p:spPr>
      </p:pic>
      <p:sp>
        <p:nvSpPr>
          <p:cNvPr id="485" name="Rettangolo 4"/>
          <p:cNvSpPr/>
          <p:nvPr/>
        </p:nvSpPr>
        <p:spPr>
          <a:xfrm>
            <a:off x="115977" y="3840731"/>
            <a:ext cx="8956603" cy="596382"/>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486" name="Rettangolo 5"/>
          <p:cNvSpPr/>
          <p:nvPr/>
        </p:nvSpPr>
        <p:spPr>
          <a:xfrm>
            <a:off x="249065" y="4509120"/>
            <a:ext cx="8690428" cy="115212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487" name="CasellaDiTesto 6"/>
          <p:cNvSpPr txBox="1"/>
          <p:nvPr/>
        </p:nvSpPr>
        <p:spPr>
          <a:xfrm>
            <a:off x="323527" y="1378510"/>
            <a:ext cx="504058" cy="24409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200">
                <a:latin typeface="+mn-lt"/>
                <a:ea typeface="+mn-ea"/>
                <a:cs typeface="+mn-cs"/>
                <a:sym typeface="Calibri"/>
              </a:defRPr>
            </a:pPr>
            <a:r>
              <a:t>A</a:t>
            </a:r>
          </a:p>
          <a:p>
            <a:pPr>
              <a:defRPr sz="3200">
                <a:latin typeface="+mn-lt"/>
                <a:ea typeface="+mn-ea"/>
                <a:cs typeface="+mn-cs"/>
                <a:sym typeface="Calibri"/>
              </a:defRPr>
            </a:pPr>
            <a:r>
              <a:t>B</a:t>
            </a:r>
          </a:p>
          <a:p>
            <a:pPr>
              <a:defRPr sz="3200">
                <a:latin typeface="+mn-lt"/>
                <a:ea typeface="+mn-ea"/>
                <a:cs typeface="+mn-cs"/>
                <a:sym typeface="Calibri"/>
              </a:defRPr>
            </a:pPr>
            <a:r>
              <a:t>C</a:t>
            </a:r>
          </a:p>
          <a:p>
            <a:pPr>
              <a:defRPr sz="3200">
                <a:latin typeface="+mn-lt"/>
                <a:ea typeface="+mn-ea"/>
                <a:cs typeface="+mn-cs"/>
                <a:sym typeface="Calibri"/>
              </a:defRPr>
            </a:pPr>
            <a:r>
              <a:t>D</a:t>
            </a:r>
          </a:p>
          <a:p>
            <a:pPr>
              <a:defRPr sz="3200">
                <a:latin typeface="+mn-lt"/>
                <a:ea typeface="+mn-ea"/>
                <a:cs typeface="+mn-cs"/>
                <a:sym typeface="Calibri"/>
              </a:defRPr>
            </a:pPr>
            <a:r>
              <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486"/>
                                        </p:tgtEl>
                                      </p:cBhvr>
                                    </p:animEffect>
                                    <p:set>
                                      <p:cBhvr>
                                        <p:cTn id="7" fill="hold">
                                          <p:stCondLst>
                                            <p:cond delay="499"/>
                                          </p:stCondLst>
                                        </p:cTn>
                                        <p:tgtEl>
                                          <p:spTgt spid="4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 grpId="0" animBg="1" advAuto="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Titolo 1"/>
          <p:cNvSpPr txBox="1">
            <a:spLocks noGrp="1"/>
          </p:cNvSpPr>
          <p:nvPr>
            <p:ph type="title"/>
          </p:nvPr>
        </p:nvSpPr>
        <p:spPr>
          <a:xfrm>
            <a:off x="457200" y="274638"/>
            <a:ext cx="8229600" cy="1143001"/>
          </a:xfrm>
          <a:prstGeom prst="rect">
            <a:avLst/>
          </a:prstGeom>
        </p:spPr>
        <p:txBody>
          <a:bodyPr/>
          <a:lstStyle/>
          <a:p>
            <a:endParaRPr/>
          </a:p>
        </p:txBody>
      </p:sp>
      <p:sp>
        <p:nvSpPr>
          <p:cNvPr id="490" name="Segnaposto testo 2"/>
          <p:cNvSpPr txBox="1">
            <a:spLocks noGrp="1"/>
          </p:cNvSpPr>
          <p:nvPr>
            <p:ph type="body" idx="1"/>
          </p:nvPr>
        </p:nvSpPr>
        <p:spPr>
          <a:xfrm>
            <a:off x="457200" y="1600200"/>
            <a:ext cx="8229600" cy="4525963"/>
          </a:xfrm>
          <a:prstGeom prst="rect">
            <a:avLst/>
          </a:prstGeom>
        </p:spPr>
        <p:txBody>
          <a:bodyPr/>
          <a:lstStyle/>
          <a:p>
            <a:endParaRPr/>
          </a:p>
        </p:txBody>
      </p:sp>
      <p:pic>
        <p:nvPicPr>
          <p:cNvPr id="491" name="Picture 2" descr="Picture 2"/>
          <p:cNvPicPr>
            <a:picLocks noChangeAspect="1"/>
          </p:cNvPicPr>
          <p:nvPr/>
        </p:nvPicPr>
        <p:blipFill>
          <a:blip r:embed="rId2"/>
          <a:stretch>
            <a:fillRect/>
          </a:stretch>
        </p:blipFill>
        <p:spPr>
          <a:xfrm>
            <a:off x="323527" y="1196751"/>
            <a:ext cx="8605427" cy="4104458"/>
          </a:xfrm>
          <a:prstGeom prst="rect">
            <a:avLst/>
          </a:prstGeom>
          <a:ln w="12700">
            <a:miter lim="400000"/>
          </a:ln>
        </p:spPr>
      </p:pic>
      <p:sp>
        <p:nvSpPr>
          <p:cNvPr id="492" name="Rettangolo 4"/>
          <p:cNvSpPr/>
          <p:nvPr/>
        </p:nvSpPr>
        <p:spPr>
          <a:xfrm>
            <a:off x="212550" y="4248458"/>
            <a:ext cx="8956603" cy="596382"/>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493" name="Rettangolo 5"/>
          <p:cNvSpPr/>
          <p:nvPr/>
        </p:nvSpPr>
        <p:spPr>
          <a:xfrm>
            <a:off x="281027" y="4941168"/>
            <a:ext cx="8690428"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494" name="CasellaDiTesto 6"/>
          <p:cNvSpPr txBox="1"/>
          <p:nvPr/>
        </p:nvSpPr>
        <p:spPr>
          <a:xfrm>
            <a:off x="323527" y="1700807"/>
            <a:ext cx="504058" cy="24409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200">
                <a:latin typeface="+mn-lt"/>
                <a:ea typeface="+mn-ea"/>
                <a:cs typeface="+mn-cs"/>
                <a:sym typeface="Calibri"/>
              </a:defRPr>
            </a:pPr>
            <a:r>
              <a:t>A</a:t>
            </a:r>
          </a:p>
          <a:p>
            <a:pPr>
              <a:defRPr sz="3200">
                <a:latin typeface="+mn-lt"/>
                <a:ea typeface="+mn-ea"/>
                <a:cs typeface="+mn-cs"/>
                <a:sym typeface="Calibri"/>
              </a:defRPr>
            </a:pPr>
            <a:r>
              <a:t>B</a:t>
            </a:r>
          </a:p>
          <a:p>
            <a:pPr>
              <a:defRPr sz="3200">
                <a:latin typeface="+mn-lt"/>
                <a:ea typeface="+mn-ea"/>
                <a:cs typeface="+mn-cs"/>
                <a:sym typeface="Calibri"/>
              </a:defRPr>
            </a:pPr>
            <a:r>
              <a:t>C</a:t>
            </a:r>
          </a:p>
          <a:p>
            <a:pPr>
              <a:defRPr sz="3200">
                <a:latin typeface="+mn-lt"/>
                <a:ea typeface="+mn-ea"/>
                <a:cs typeface="+mn-cs"/>
                <a:sym typeface="Calibri"/>
              </a:defRPr>
            </a:pPr>
            <a:r>
              <a:t>D</a:t>
            </a:r>
          </a:p>
          <a:p>
            <a:pPr>
              <a:defRPr sz="3200">
                <a:latin typeface="+mn-lt"/>
                <a:ea typeface="+mn-ea"/>
                <a:cs typeface="+mn-cs"/>
                <a:sym typeface="Calibri"/>
              </a:defRPr>
            </a:pPr>
            <a:r>
              <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493"/>
                                        </p:tgtEl>
                                      </p:cBhvr>
                                    </p:animEffect>
                                    <p:set>
                                      <p:cBhvr>
                                        <p:cTn id="7" fill="hold">
                                          <p:stCondLst>
                                            <p:cond delay="499"/>
                                          </p:stCondLst>
                                        </p:cTn>
                                        <p:tgtEl>
                                          <p:spTgt spid="4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 grpId="0" animBg="1" advAuto="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 name="Schermata 2019-07-18 alle 11.15.49.png" descr="Schermata 2019-07-18 alle 11.15.49.png"/>
          <p:cNvPicPr>
            <a:picLocks noChangeAspect="1"/>
          </p:cNvPicPr>
          <p:nvPr/>
        </p:nvPicPr>
        <p:blipFill>
          <a:blip r:embed="rId2"/>
          <a:srcRect b="38374"/>
          <a:stretch>
            <a:fillRect/>
          </a:stretch>
        </p:blipFill>
        <p:spPr>
          <a:xfrm>
            <a:off x="394314" y="805838"/>
            <a:ext cx="8355372" cy="1515996"/>
          </a:xfrm>
          <a:prstGeom prst="rect">
            <a:avLst/>
          </a:prstGeom>
          <a:ln w="12700">
            <a:miter lim="400000"/>
          </a:ln>
        </p:spPr>
      </p:pic>
      <p:pic>
        <p:nvPicPr>
          <p:cNvPr id="497" name="Immagine" descr="Immagine"/>
          <p:cNvPicPr>
            <a:picLocks noChangeAspect="1"/>
          </p:cNvPicPr>
          <p:nvPr/>
        </p:nvPicPr>
        <p:blipFill>
          <a:blip r:embed="rId3"/>
          <a:stretch>
            <a:fillRect/>
          </a:stretch>
        </p:blipFill>
        <p:spPr>
          <a:xfrm>
            <a:off x="711254" y="2810125"/>
            <a:ext cx="7721492" cy="3790209"/>
          </a:xfrm>
          <a:prstGeom prst="rect">
            <a:avLst/>
          </a:prstGeom>
          <a:ln w="12700">
            <a:miter lim="400000"/>
          </a:ln>
        </p:spPr>
      </p:pic>
      <p:sp>
        <p:nvSpPr>
          <p:cNvPr id="498" name="Rettangolo arrotondato"/>
          <p:cNvSpPr/>
          <p:nvPr/>
        </p:nvSpPr>
        <p:spPr>
          <a:xfrm>
            <a:off x="5058320" y="6314182"/>
            <a:ext cx="1153816" cy="343149"/>
          </a:xfrm>
          <a:prstGeom prst="roundRect">
            <a:avLst>
              <a:gd name="adj" fmla="val 50000"/>
            </a:avLst>
          </a:prstGeom>
          <a:ln w="25400">
            <a:solidFill>
              <a:srgbClr val="E53A38"/>
            </a:solidFill>
          </a:ln>
          <a:effectLst>
            <a:outerShdw blurRad="38100" dist="23000" dir="5400000" rotWithShape="0">
              <a:srgbClr val="000000">
                <a:alpha val="35000"/>
              </a:srgbClr>
            </a:outerShdw>
          </a:effectLst>
        </p:spPr>
        <p:txBody>
          <a:bodyPr lIns="45718" tIns="45718" rIns="45718" bIns="45718" anchor="ctr"/>
          <a:lstStyle/>
          <a:p>
            <a:pPr>
              <a:defRPr>
                <a:solidFill>
                  <a:srgbClr val="FFFFFF"/>
                </a:solidFill>
              </a:defRPr>
            </a:pPr>
            <a:endParaRPr/>
          </a:p>
        </p:txBody>
      </p:sp>
      <p:sp>
        <p:nvSpPr>
          <p:cNvPr id="499" name="Linea"/>
          <p:cNvSpPr/>
          <p:nvPr/>
        </p:nvSpPr>
        <p:spPr>
          <a:xfrm>
            <a:off x="1168400" y="1587499"/>
            <a:ext cx="7491304" cy="1"/>
          </a:xfrm>
          <a:prstGeom prst="line">
            <a:avLst/>
          </a:prstGeom>
          <a:ln w="25400">
            <a:solidFill>
              <a:schemeClr val="accent1"/>
            </a:solidFill>
          </a:ln>
          <a:effectLst>
            <a:outerShdw blurRad="38100" dist="23000" dir="5400000" rotWithShape="0">
              <a:srgbClr val="000000">
                <a:alpha val="35000"/>
              </a:srgbClr>
            </a:outerShdw>
          </a:effectLst>
        </p:spPr>
        <p:txBody>
          <a:bodyPr lIns="45718" tIns="45718" rIns="45718" bIns="45718"/>
          <a:lstStyle/>
          <a:p>
            <a:endParaRPr/>
          </a:p>
        </p:txBody>
      </p:sp>
      <p:sp>
        <p:nvSpPr>
          <p:cNvPr id="500" name="Linea"/>
          <p:cNvSpPr/>
          <p:nvPr/>
        </p:nvSpPr>
        <p:spPr>
          <a:xfrm>
            <a:off x="444500" y="1905000"/>
            <a:ext cx="7491303" cy="0"/>
          </a:xfrm>
          <a:prstGeom prst="line">
            <a:avLst/>
          </a:prstGeom>
          <a:ln w="25400">
            <a:solidFill>
              <a:schemeClr val="accent1"/>
            </a:solidFill>
          </a:ln>
          <a:effectLst>
            <a:outerShdw blurRad="38100" dist="23000" dir="5400000" rotWithShape="0">
              <a:srgbClr val="000000">
                <a:alpha val="35000"/>
              </a:srgbClr>
            </a:outerShdw>
          </a:effectLst>
        </p:spPr>
        <p:txBody>
          <a:bodyPr lIns="45718" tIns="45718" rIns="45718" bIns="45718"/>
          <a:lstStyle/>
          <a:p>
            <a:endParaRPr/>
          </a:p>
        </p:txBody>
      </p:sp>
      <p:sp>
        <p:nvSpPr>
          <p:cNvPr id="501" name="Linea"/>
          <p:cNvSpPr/>
          <p:nvPr/>
        </p:nvSpPr>
        <p:spPr>
          <a:xfrm>
            <a:off x="444500" y="2222500"/>
            <a:ext cx="778380" cy="0"/>
          </a:xfrm>
          <a:prstGeom prst="line">
            <a:avLst/>
          </a:prstGeom>
          <a:ln w="25400">
            <a:solidFill>
              <a:schemeClr val="accent1"/>
            </a:solidFill>
          </a:ln>
          <a:effectLst>
            <a:outerShdw blurRad="38100" dist="23000" dir="5400000" rotWithShape="0">
              <a:srgbClr val="000000">
                <a:alpha val="35000"/>
              </a:srgbClr>
            </a:outerShdw>
          </a:effectLst>
        </p:spPr>
        <p:txBody>
          <a:bodyPr lIns="45718" tIns="45718" rIns="45718" bIns="45718"/>
          <a:lstStyle/>
          <a:p>
            <a:endParaRPr/>
          </a:p>
        </p:txBody>
      </p:sp>
      <p:pic>
        <p:nvPicPr>
          <p:cNvPr id="502" name="Schermata 2019-07-18 alle 11.21.40.png" descr="Schermata 2019-07-18 alle 11.21.40.png"/>
          <p:cNvPicPr>
            <a:picLocks noChangeAspect="1"/>
          </p:cNvPicPr>
          <p:nvPr/>
        </p:nvPicPr>
        <p:blipFill>
          <a:blip r:embed="rId4"/>
          <a:stretch>
            <a:fillRect/>
          </a:stretch>
        </p:blipFill>
        <p:spPr>
          <a:xfrm>
            <a:off x="416718" y="25945"/>
            <a:ext cx="3365501" cy="812801"/>
          </a:xfrm>
          <a:prstGeom prst="rect">
            <a:avLst/>
          </a:prstGeom>
          <a:ln w="12700">
            <a:miter lim="400000"/>
          </a:ln>
        </p:spPr>
      </p:pic>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Titolo 1"/>
          <p:cNvSpPr txBox="1">
            <a:spLocks noGrp="1"/>
          </p:cNvSpPr>
          <p:nvPr>
            <p:ph type="title"/>
          </p:nvPr>
        </p:nvSpPr>
        <p:spPr>
          <a:xfrm>
            <a:off x="457200" y="274638"/>
            <a:ext cx="8229600" cy="1143001"/>
          </a:xfrm>
          <a:prstGeom prst="rect">
            <a:avLst/>
          </a:prstGeom>
        </p:spPr>
        <p:txBody>
          <a:bodyPr/>
          <a:lstStyle/>
          <a:p>
            <a:endParaRPr/>
          </a:p>
        </p:txBody>
      </p:sp>
      <p:sp>
        <p:nvSpPr>
          <p:cNvPr id="505" name="Segnaposto testo 2"/>
          <p:cNvSpPr txBox="1">
            <a:spLocks noGrp="1"/>
          </p:cNvSpPr>
          <p:nvPr>
            <p:ph type="body" idx="1"/>
          </p:nvPr>
        </p:nvSpPr>
        <p:spPr>
          <a:xfrm>
            <a:off x="457200" y="1600200"/>
            <a:ext cx="8229600" cy="4525963"/>
          </a:xfrm>
          <a:prstGeom prst="rect">
            <a:avLst/>
          </a:prstGeom>
        </p:spPr>
        <p:txBody>
          <a:bodyPr/>
          <a:lstStyle/>
          <a:p>
            <a:endParaRPr/>
          </a:p>
        </p:txBody>
      </p:sp>
      <p:pic>
        <p:nvPicPr>
          <p:cNvPr id="506" name="Picture 2" descr="Picture 2"/>
          <p:cNvPicPr>
            <a:picLocks noChangeAspect="1"/>
          </p:cNvPicPr>
          <p:nvPr/>
        </p:nvPicPr>
        <p:blipFill>
          <a:blip r:embed="rId2"/>
          <a:stretch>
            <a:fillRect/>
          </a:stretch>
        </p:blipFill>
        <p:spPr>
          <a:xfrm>
            <a:off x="226968" y="1484783"/>
            <a:ext cx="8791103" cy="4048969"/>
          </a:xfrm>
          <a:prstGeom prst="rect">
            <a:avLst/>
          </a:prstGeom>
          <a:ln w="12700">
            <a:miter lim="400000"/>
          </a:ln>
        </p:spPr>
      </p:pic>
      <p:sp>
        <p:nvSpPr>
          <p:cNvPr id="507" name="Rettangolo 4"/>
          <p:cNvSpPr/>
          <p:nvPr/>
        </p:nvSpPr>
        <p:spPr>
          <a:xfrm>
            <a:off x="85132" y="4418426"/>
            <a:ext cx="8956603" cy="596382"/>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508" name="Rettangolo 5"/>
          <p:cNvSpPr/>
          <p:nvPr/>
        </p:nvSpPr>
        <p:spPr>
          <a:xfrm>
            <a:off x="249065" y="5104269"/>
            <a:ext cx="8690428"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509" name="CasellaDiTesto 6"/>
          <p:cNvSpPr txBox="1"/>
          <p:nvPr/>
        </p:nvSpPr>
        <p:spPr>
          <a:xfrm>
            <a:off x="251519" y="1844824"/>
            <a:ext cx="504057" cy="244094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200">
                <a:latin typeface="+mn-lt"/>
                <a:ea typeface="+mn-ea"/>
                <a:cs typeface="+mn-cs"/>
                <a:sym typeface="Calibri"/>
              </a:defRPr>
            </a:pPr>
            <a:r>
              <a:t>A</a:t>
            </a:r>
          </a:p>
          <a:p>
            <a:pPr>
              <a:defRPr sz="3200">
                <a:latin typeface="+mn-lt"/>
                <a:ea typeface="+mn-ea"/>
                <a:cs typeface="+mn-cs"/>
                <a:sym typeface="Calibri"/>
              </a:defRPr>
            </a:pPr>
            <a:r>
              <a:t>B</a:t>
            </a:r>
          </a:p>
          <a:p>
            <a:pPr>
              <a:defRPr sz="3200">
                <a:latin typeface="+mn-lt"/>
                <a:ea typeface="+mn-ea"/>
                <a:cs typeface="+mn-cs"/>
                <a:sym typeface="Calibri"/>
              </a:defRPr>
            </a:pPr>
            <a:r>
              <a:t>C</a:t>
            </a:r>
          </a:p>
          <a:p>
            <a:pPr>
              <a:defRPr sz="3200">
                <a:latin typeface="+mn-lt"/>
                <a:ea typeface="+mn-ea"/>
                <a:cs typeface="+mn-cs"/>
                <a:sym typeface="Calibri"/>
              </a:defRPr>
            </a:pPr>
            <a:r>
              <a:t>D</a:t>
            </a:r>
          </a:p>
          <a:p>
            <a:pPr>
              <a:defRPr sz="3200">
                <a:latin typeface="+mn-lt"/>
                <a:ea typeface="+mn-ea"/>
                <a:cs typeface="+mn-cs"/>
                <a:sym typeface="Calibri"/>
              </a:defRPr>
            </a:pPr>
            <a:r>
              <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508"/>
                                        </p:tgtEl>
                                      </p:cBhvr>
                                    </p:animEffect>
                                    <p:set>
                                      <p:cBhvr>
                                        <p:cTn id="7" fill="hold">
                                          <p:stCondLst>
                                            <p:cond delay="499"/>
                                          </p:stCondLst>
                                        </p:cTn>
                                        <p:tgtEl>
                                          <p:spTgt spid="5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 grpId="0" animBg="1" advAuto="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itolo 1"/>
          <p:cNvSpPr txBox="1">
            <a:spLocks noGrp="1"/>
          </p:cNvSpPr>
          <p:nvPr>
            <p:ph type="title"/>
          </p:nvPr>
        </p:nvSpPr>
        <p:spPr>
          <a:xfrm>
            <a:off x="457200" y="274638"/>
            <a:ext cx="8229600" cy="1143001"/>
          </a:xfrm>
          <a:prstGeom prst="rect">
            <a:avLst/>
          </a:prstGeom>
        </p:spPr>
        <p:txBody>
          <a:bodyPr/>
          <a:lstStyle/>
          <a:p>
            <a:endParaRPr/>
          </a:p>
        </p:txBody>
      </p:sp>
      <p:sp>
        <p:nvSpPr>
          <p:cNvPr id="512" name="Segnaposto testo 2"/>
          <p:cNvSpPr txBox="1">
            <a:spLocks noGrp="1"/>
          </p:cNvSpPr>
          <p:nvPr>
            <p:ph type="body" idx="1"/>
          </p:nvPr>
        </p:nvSpPr>
        <p:spPr>
          <a:xfrm>
            <a:off x="457200" y="1600200"/>
            <a:ext cx="8229600" cy="4525963"/>
          </a:xfrm>
          <a:prstGeom prst="rect">
            <a:avLst/>
          </a:prstGeom>
        </p:spPr>
        <p:txBody>
          <a:bodyPr/>
          <a:lstStyle/>
          <a:p>
            <a:endParaRPr/>
          </a:p>
        </p:txBody>
      </p:sp>
      <p:pic>
        <p:nvPicPr>
          <p:cNvPr id="513" name="Picture 2" descr="Picture 2"/>
          <p:cNvPicPr>
            <a:picLocks noChangeAspect="1"/>
          </p:cNvPicPr>
          <p:nvPr/>
        </p:nvPicPr>
        <p:blipFill>
          <a:blip r:embed="rId2"/>
          <a:stretch>
            <a:fillRect/>
          </a:stretch>
        </p:blipFill>
        <p:spPr>
          <a:xfrm>
            <a:off x="251519" y="1412775"/>
            <a:ext cx="8676657" cy="3816426"/>
          </a:xfrm>
          <a:prstGeom prst="rect">
            <a:avLst/>
          </a:prstGeom>
          <a:ln w="12700">
            <a:miter lim="400000"/>
          </a:ln>
        </p:spPr>
      </p:pic>
      <p:sp>
        <p:nvSpPr>
          <p:cNvPr id="514" name="Rettangolo 4"/>
          <p:cNvSpPr/>
          <p:nvPr/>
        </p:nvSpPr>
        <p:spPr>
          <a:xfrm>
            <a:off x="111546" y="4334624"/>
            <a:ext cx="8956603" cy="596382"/>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515" name="Rettangolo 5"/>
          <p:cNvSpPr/>
          <p:nvPr/>
        </p:nvSpPr>
        <p:spPr>
          <a:xfrm>
            <a:off x="224924" y="4931004"/>
            <a:ext cx="8690428"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516" name="CasellaDiTesto 6"/>
          <p:cNvSpPr txBox="1"/>
          <p:nvPr/>
        </p:nvSpPr>
        <p:spPr>
          <a:xfrm>
            <a:off x="313368" y="1780078"/>
            <a:ext cx="504057" cy="24409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200">
                <a:latin typeface="+mn-lt"/>
                <a:ea typeface="+mn-ea"/>
                <a:cs typeface="+mn-cs"/>
                <a:sym typeface="Calibri"/>
              </a:defRPr>
            </a:pPr>
            <a:r>
              <a:t>A</a:t>
            </a:r>
          </a:p>
          <a:p>
            <a:pPr>
              <a:defRPr sz="3200">
                <a:latin typeface="+mn-lt"/>
                <a:ea typeface="+mn-ea"/>
                <a:cs typeface="+mn-cs"/>
                <a:sym typeface="Calibri"/>
              </a:defRPr>
            </a:pPr>
            <a:r>
              <a:t>B</a:t>
            </a:r>
          </a:p>
          <a:p>
            <a:pPr>
              <a:defRPr sz="3200">
                <a:latin typeface="+mn-lt"/>
                <a:ea typeface="+mn-ea"/>
                <a:cs typeface="+mn-cs"/>
                <a:sym typeface="Calibri"/>
              </a:defRPr>
            </a:pPr>
            <a:r>
              <a:t>C</a:t>
            </a:r>
          </a:p>
          <a:p>
            <a:pPr>
              <a:defRPr sz="3200">
                <a:latin typeface="+mn-lt"/>
                <a:ea typeface="+mn-ea"/>
                <a:cs typeface="+mn-cs"/>
                <a:sym typeface="Calibri"/>
              </a:defRPr>
            </a:pPr>
            <a:r>
              <a:t>D</a:t>
            </a:r>
          </a:p>
          <a:p>
            <a:pPr>
              <a:defRPr sz="3200">
                <a:latin typeface="+mn-lt"/>
                <a:ea typeface="+mn-ea"/>
                <a:cs typeface="+mn-cs"/>
                <a:sym typeface="Calibri"/>
              </a:defRPr>
            </a:pPr>
            <a:r>
              <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515"/>
                                        </p:tgtEl>
                                      </p:cBhvr>
                                    </p:animEffect>
                                    <p:set>
                                      <p:cBhvr>
                                        <p:cTn id="7" fill="hold">
                                          <p:stCondLst>
                                            <p:cond delay="499"/>
                                          </p:stCondLst>
                                        </p:cTn>
                                        <p:tgtEl>
                                          <p:spTgt spid="5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 grpId="0" animBg="1" advAuto="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Titolo 1"/>
          <p:cNvSpPr txBox="1">
            <a:spLocks noGrp="1"/>
          </p:cNvSpPr>
          <p:nvPr>
            <p:ph type="title"/>
          </p:nvPr>
        </p:nvSpPr>
        <p:spPr>
          <a:xfrm>
            <a:off x="457200" y="274638"/>
            <a:ext cx="8229600" cy="1143001"/>
          </a:xfrm>
          <a:prstGeom prst="rect">
            <a:avLst/>
          </a:prstGeom>
        </p:spPr>
        <p:txBody>
          <a:bodyPr/>
          <a:lstStyle/>
          <a:p>
            <a:endParaRPr/>
          </a:p>
        </p:txBody>
      </p:sp>
      <p:sp>
        <p:nvSpPr>
          <p:cNvPr id="519" name="Segnaposto testo 2"/>
          <p:cNvSpPr txBox="1">
            <a:spLocks noGrp="1"/>
          </p:cNvSpPr>
          <p:nvPr>
            <p:ph type="body" idx="1"/>
          </p:nvPr>
        </p:nvSpPr>
        <p:spPr>
          <a:xfrm>
            <a:off x="457200" y="1600200"/>
            <a:ext cx="8229600" cy="4525963"/>
          </a:xfrm>
          <a:prstGeom prst="rect">
            <a:avLst/>
          </a:prstGeom>
        </p:spPr>
        <p:txBody>
          <a:bodyPr/>
          <a:lstStyle/>
          <a:p>
            <a:endParaRPr/>
          </a:p>
        </p:txBody>
      </p:sp>
      <p:pic>
        <p:nvPicPr>
          <p:cNvPr id="520" name="Picture 2" descr="Picture 2"/>
          <p:cNvPicPr>
            <a:picLocks noChangeAspect="1"/>
          </p:cNvPicPr>
          <p:nvPr/>
        </p:nvPicPr>
        <p:blipFill>
          <a:blip r:embed="rId2"/>
          <a:stretch>
            <a:fillRect/>
          </a:stretch>
        </p:blipFill>
        <p:spPr>
          <a:xfrm>
            <a:off x="212746" y="1412775"/>
            <a:ext cx="8718509" cy="4032450"/>
          </a:xfrm>
          <a:prstGeom prst="rect">
            <a:avLst/>
          </a:prstGeom>
          <a:ln w="12700">
            <a:miter lim="400000"/>
          </a:ln>
        </p:spPr>
      </p:pic>
      <p:sp>
        <p:nvSpPr>
          <p:cNvPr id="521" name="Rettangolo 4"/>
          <p:cNvSpPr/>
          <p:nvPr/>
        </p:nvSpPr>
        <p:spPr>
          <a:xfrm>
            <a:off x="93698" y="4327361"/>
            <a:ext cx="8956603" cy="596382"/>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522" name="Rettangolo 5"/>
          <p:cNvSpPr/>
          <p:nvPr/>
        </p:nvSpPr>
        <p:spPr>
          <a:xfrm>
            <a:off x="249065" y="4923742"/>
            <a:ext cx="8690428"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523" name="CasellaDiTesto 6"/>
          <p:cNvSpPr txBox="1"/>
          <p:nvPr/>
        </p:nvSpPr>
        <p:spPr>
          <a:xfrm>
            <a:off x="245304" y="1772815"/>
            <a:ext cx="504057" cy="24409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200">
                <a:latin typeface="+mn-lt"/>
                <a:ea typeface="+mn-ea"/>
                <a:cs typeface="+mn-cs"/>
                <a:sym typeface="Calibri"/>
              </a:defRPr>
            </a:pPr>
            <a:r>
              <a:t>A</a:t>
            </a:r>
          </a:p>
          <a:p>
            <a:pPr>
              <a:defRPr sz="3200">
                <a:latin typeface="+mn-lt"/>
                <a:ea typeface="+mn-ea"/>
                <a:cs typeface="+mn-cs"/>
                <a:sym typeface="Calibri"/>
              </a:defRPr>
            </a:pPr>
            <a:r>
              <a:t>B</a:t>
            </a:r>
          </a:p>
          <a:p>
            <a:pPr>
              <a:defRPr sz="3200">
                <a:latin typeface="+mn-lt"/>
                <a:ea typeface="+mn-ea"/>
                <a:cs typeface="+mn-cs"/>
                <a:sym typeface="Calibri"/>
              </a:defRPr>
            </a:pPr>
            <a:r>
              <a:t>C</a:t>
            </a:r>
          </a:p>
          <a:p>
            <a:pPr>
              <a:defRPr sz="3200">
                <a:latin typeface="+mn-lt"/>
                <a:ea typeface="+mn-ea"/>
                <a:cs typeface="+mn-cs"/>
                <a:sym typeface="Calibri"/>
              </a:defRPr>
            </a:pPr>
            <a:r>
              <a:t>D</a:t>
            </a:r>
          </a:p>
          <a:p>
            <a:pPr>
              <a:defRPr sz="3200">
                <a:latin typeface="+mn-lt"/>
                <a:ea typeface="+mn-ea"/>
                <a:cs typeface="+mn-cs"/>
                <a:sym typeface="Calibri"/>
              </a:defRPr>
            </a:pPr>
            <a:r>
              <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522"/>
                                        </p:tgtEl>
                                      </p:cBhvr>
                                    </p:animEffect>
                                    <p:set>
                                      <p:cBhvr>
                                        <p:cTn id="7" fill="hold">
                                          <p:stCondLst>
                                            <p:cond delay="499"/>
                                          </p:stCondLst>
                                        </p:cTn>
                                        <p:tgtEl>
                                          <p:spTgt spid="5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9A90C3EC-F701-A448-0688-3591506BB24A}"/>
              </a:ext>
            </a:extLst>
          </p:cNvPr>
          <p:cNvSpPr>
            <a:spLocks noGrp="1"/>
          </p:cNvSpPr>
          <p:nvPr>
            <p:ph type="body" idx="1"/>
          </p:nvPr>
        </p:nvSpPr>
        <p:spPr>
          <a:xfrm>
            <a:off x="457200" y="440392"/>
            <a:ext cx="8229600" cy="5887477"/>
          </a:xfrm>
        </p:spPr>
        <p:txBody>
          <a:bodyPr lIns="45718" tIns="45718" rIns="45718" bIns="45718" anchor="t">
            <a:normAutofit fontScale="85000" lnSpcReduction="20000"/>
          </a:bodyPr>
          <a:lstStyle/>
          <a:p>
            <a:pPr marL="0" indent="0">
              <a:buNone/>
            </a:pPr>
            <a:r>
              <a:rPr lang="it-IT" b="1" dirty="0">
                <a:ea typeface="+mn-lt"/>
                <a:cs typeface="+mn-lt"/>
              </a:rPr>
              <a:t>2. Competenze di lettura e conoscenze acquisite negli studi</a:t>
            </a:r>
            <a:endParaRPr lang="it-IT" b="1" dirty="0"/>
          </a:p>
          <a:p>
            <a:pPr marL="0" indent="0">
              <a:buNone/>
            </a:pPr>
            <a:endParaRPr lang="it-IT" b="1">
              <a:ea typeface="+mn-lt"/>
              <a:cs typeface="+mn-lt"/>
            </a:endParaRPr>
          </a:p>
          <a:p>
            <a:pPr marL="0" indent="0">
              <a:buNone/>
            </a:pPr>
            <a:r>
              <a:rPr lang="it-IT" dirty="0">
                <a:ea typeface="+mn-lt"/>
                <a:cs typeface="+mn-lt"/>
              </a:rPr>
              <a:t>"La capacità di comprendere testi scritti in </a:t>
            </a:r>
            <a:r>
              <a:rPr lang="it-IT" b="1" dirty="0">
                <a:ea typeface="+mn-lt"/>
                <a:cs typeface="+mn-lt"/>
              </a:rPr>
              <a:t>lingua italiana</a:t>
            </a:r>
            <a:r>
              <a:rPr lang="it-IT" dirty="0">
                <a:ea typeface="+mn-lt"/>
                <a:cs typeface="+mn-lt"/>
              </a:rPr>
              <a:t> di </a:t>
            </a:r>
            <a:r>
              <a:rPr lang="it-IT" b="1" dirty="0">
                <a:ea typeface="+mn-lt"/>
                <a:cs typeface="+mn-lt"/>
              </a:rPr>
              <a:t>diversa natura</a:t>
            </a:r>
            <a:r>
              <a:rPr lang="it-IT" dirty="0">
                <a:ea typeface="+mn-lt"/>
                <a:cs typeface="+mn-lt"/>
              </a:rPr>
              <a:t> e con scopi comunicativi diversi costituisce una </a:t>
            </a:r>
            <a:r>
              <a:rPr lang="it-IT" b="1" dirty="0">
                <a:ea typeface="+mn-lt"/>
                <a:cs typeface="+mn-lt"/>
              </a:rPr>
              <a:t>competenza trasversale</a:t>
            </a:r>
            <a:r>
              <a:rPr lang="it-IT" dirty="0">
                <a:ea typeface="+mn-lt"/>
                <a:cs typeface="+mn-lt"/>
              </a:rPr>
              <a:t>, dato che tutti i tipi di domande saranno formulati in lingua italiana, anche ricorrendo al linguaggio simbolico. Saranno oggetto di specifica verifica anche le capacità seguenti:</a:t>
            </a:r>
            <a:endParaRPr lang="it-IT" dirty="0"/>
          </a:p>
          <a:p>
            <a:pPr marL="0" indent="0">
              <a:buNone/>
            </a:pPr>
            <a:endParaRPr lang="it-IT">
              <a:ea typeface="+mn-lt"/>
              <a:cs typeface="+mn-lt"/>
            </a:endParaRPr>
          </a:p>
          <a:p>
            <a:r>
              <a:rPr lang="it-IT" dirty="0">
                <a:ea typeface="+mn-lt"/>
                <a:cs typeface="+mn-lt"/>
              </a:rPr>
              <a:t>comprendere in contesti reali il </a:t>
            </a:r>
            <a:r>
              <a:rPr lang="it-IT" b="1" dirty="0">
                <a:ea typeface="+mn-lt"/>
                <a:cs typeface="+mn-lt"/>
              </a:rPr>
              <a:t>lessico astratto</a:t>
            </a:r>
            <a:r>
              <a:rPr lang="it-IT" dirty="0">
                <a:ea typeface="+mn-lt"/>
                <a:cs typeface="+mn-lt"/>
              </a:rPr>
              <a:t>, </a:t>
            </a:r>
            <a:r>
              <a:rPr lang="it-IT" b="1" dirty="0">
                <a:ea typeface="+mn-lt"/>
                <a:cs typeface="+mn-lt"/>
              </a:rPr>
              <a:t>non</a:t>
            </a:r>
            <a:r>
              <a:rPr lang="it-IT" dirty="0">
                <a:ea typeface="+mn-lt"/>
                <a:cs typeface="+mn-lt"/>
              </a:rPr>
              <a:t> </a:t>
            </a:r>
            <a:r>
              <a:rPr lang="it-IT" b="1" dirty="0">
                <a:ea typeface="+mn-lt"/>
                <a:cs typeface="+mn-lt"/>
              </a:rPr>
              <a:t>comune</a:t>
            </a:r>
            <a:r>
              <a:rPr lang="it-IT" dirty="0">
                <a:ea typeface="+mn-lt"/>
                <a:cs typeface="+mn-lt"/>
              </a:rPr>
              <a:t> o </a:t>
            </a:r>
            <a:r>
              <a:rPr lang="it-IT" b="1" dirty="0">
                <a:ea typeface="+mn-lt"/>
                <a:cs typeface="+mn-lt"/>
              </a:rPr>
              <a:t>specialistico</a:t>
            </a:r>
            <a:r>
              <a:rPr lang="it-IT" dirty="0">
                <a:ea typeface="+mn-lt"/>
                <a:cs typeface="+mn-lt"/>
              </a:rPr>
              <a:t>;</a:t>
            </a:r>
          </a:p>
          <a:p>
            <a:r>
              <a:rPr lang="it-IT" dirty="0">
                <a:ea typeface="+mn-lt"/>
                <a:cs typeface="+mn-lt"/>
              </a:rPr>
              <a:t>individuare i </a:t>
            </a:r>
            <a:r>
              <a:rPr lang="it-IT" b="1" dirty="0">
                <a:ea typeface="+mn-lt"/>
                <a:cs typeface="+mn-lt"/>
              </a:rPr>
              <a:t>fenomeni di coesione e coerenza testuale</a:t>
            </a:r>
            <a:r>
              <a:rPr lang="it-IT" dirty="0">
                <a:ea typeface="+mn-lt"/>
                <a:cs typeface="+mn-lt"/>
              </a:rPr>
              <a:t>;</a:t>
            </a:r>
            <a:endParaRPr lang="it-IT" dirty="0"/>
          </a:p>
          <a:p>
            <a:r>
              <a:rPr lang="it-IT" b="1" dirty="0">
                <a:ea typeface="+mn-lt"/>
                <a:cs typeface="+mn-lt"/>
              </a:rPr>
              <a:t>estrarre</a:t>
            </a:r>
            <a:r>
              <a:rPr lang="it-IT" dirty="0">
                <a:ea typeface="+mn-lt"/>
                <a:cs typeface="+mn-lt"/>
              </a:rPr>
              <a:t> e </a:t>
            </a:r>
            <a:r>
              <a:rPr lang="it-IT" b="1" dirty="0">
                <a:ea typeface="+mn-lt"/>
                <a:cs typeface="+mn-lt"/>
              </a:rPr>
              <a:t>inferire</a:t>
            </a:r>
            <a:r>
              <a:rPr lang="it-IT" dirty="0">
                <a:ea typeface="+mn-lt"/>
                <a:cs typeface="+mn-lt"/>
              </a:rPr>
              <a:t> dal testo le </a:t>
            </a:r>
            <a:r>
              <a:rPr lang="it-IT" b="1" dirty="0">
                <a:ea typeface="+mn-lt"/>
                <a:cs typeface="+mn-lt"/>
              </a:rPr>
              <a:t>specificità informative"</a:t>
            </a:r>
            <a:r>
              <a:rPr lang="it-IT" dirty="0">
                <a:ea typeface="+mn-lt"/>
                <a:cs typeface="+mn-lt"/>
              </a:rPr>
              <a:t>.</a:t>
            </a:r>
            <a:endParaRPr lang="it-IT" dirty="0"/>
          </a:p>
          <a:p>
            <a:endParaRPr lang="it-IT"/>
          </a:p>
        </p:txBody>
      </p:sp>
    </p:spTree>
    <p:extLst>
      <p:ext uri="{BB962C8B-B14F-4D97-AF65-F5344CB8AC3E}">
        <p14:creationId xmlns:p14="http://schemas.microsoft.com/office/powerpoint/2010/main" val="3490654599"/>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 name="Schermata 2019-07-13 alle 18.38.19.png" descr="Schermata 2019-07-13 alle 18.38.19.png"/>
          <p:cNvPicPr>
            <a:picLocks noChangeAspect="1"/>
          </p:cNvPicPr>
          <p:nvPr/>
        </p:nvPicPr>
        <p:blipFill>
          <a:blip r:embed="rId2"/>
          <a:stretch>
            <a:fillRect/>
          </a:stretch>
        </p:blipFill>
        <p:spPr>
          <a:xfrm>
            <a:off x="152398" y="2146300"/>
            <a:ext cx="8839202" cy="2565401"/>
          </a:xfrm>
          <a:prstGeom prst="rect">
            <a:avLst/>
          </a:prstGeom>
          <a:ln w="12700">
            <a:miter lim="400000"/>
          </a:ln>
        </p:spPr>
      </p:pic>
      <p:sp>
        <p:nvSpPr>
          <p:cNvPr id="526" name="Problemi di interpretazione grafica:"/>
          <p:cNvSpPr txBox="1"/>
          <p:nvPr/>
        </p:nvSpPr>
        <p:spPr>
          <a:xfrm>
            <a:off x="884103" y="1282844"/>
            <a:ext cx="7375792" cy="599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400" b="1">
                <a:latin typeface="+mn-lt"/>
                <a:ea typeface="+mn-ea"/>
                <a:cs typeface="+mn-cs"/>
                <a:sym typeface="Calibri"/>
              </a:defRPr>
            </a:lvl1pPr>
          </a:lstStyle>
          <a:p>
            <a:r>
              <a:t>Problemi di interpretazione grafica:</a:t>
            </a:r>
          </a:p>
        </p:txBody>
      </p:sp>
      <p:sp>
        <p:nvSpPr>
          <p:cNvPr id="527" name="Quesiti su grafici e tabelle"/>
          <p:cNvSpPr txBox="1"/>
          <p:nvPr/>
        </p:nvSpPr>
        <p:spPr>
          <a:xfrm>
            <a:off x="1810660" y="356159"/>
            <a:ext cx="5708632" cy="624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nSpc>
                <a:spcPct val="80000"/>
              </a:lnSpc>
              <a:spcBef>
                <a:spcPts val="500"/>
              </a:spcBef>
              <a:defRPr sz="3600" b="1">
                <a:latin typeface="+mn-lt"/>
                <a:ea typeface="+mn-ea"/>
                <a:cs typeface="+mn-cs"/>
                <a:sym typeface="Calibri"/>
              </a:defRPr>
            </a:lvl1pPr>
          </a:lstStyle>
          <a:p>
            <a:r>
              <a:t>Quesiti su grafici e tabelle</a:t>
            </a:r>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 name="Schermata 2019-07-13 alle 18.38.33.png" descr="Schermata 2019-07-13 alle 18.38.33.png"/>
          <p:cNvPicPr>
            <a:picLocks noChangeAspect="1"/>
          </p:cNvPicPr>
          <p:nvPr/>
        </p:nvPicPr>
        <p:blipFill>
          <a:blip r:embed="rId2"/>
          <a:stretch>
            <a:fillRect/>
          </a:stretch>
        </p:blipFill>
        <p:spPr>
          <a:xfrm>
            <a:off x="156895" y="347540"/>
            <a:ext cx="8830210" cy="3090574"/>
          </a:xfrm>
          <a:prstGeom prst="rect">
            <a:avLst/>
          </a:prstGeom>
          <a:ln w="12700">
            <a:miter lim="400000"/>
          </a:ln>
        </p:spPr>
      </p:pic>
      <p:pic>
        <p:nvPicPr>
          <p:cNvPr id="530" name="Schermata 2019-07-13 alle 18.38.45.png" descr="Schermata 2019-07-13 alle 18.38.45.png"/>
          <p:cNvPicPr>
            <a:picLocks noChangeAspect="1"/>
          </p:cNvPicPr>
          <p:nvPr/>
        </p:nvPicPr>
        <p:blipFill>
          <a:blip r:embed="rId3"/>
          <a:stretch>
            <a:fillRect/>
          </a:stretch>
        </p:blipFill>
        <p:spPr>
          <a:xfrm>
            <a:off x="63499" y="4687651"/>
            <a:ext cx="9017001" cy="115570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530"/>
                                        </p:tgtEl>
                                        <p:attrNameLst>
                                          <p:attrName>style.visibility</p:attrName>
                                        </p:attrNameLst>
                                      </p:cBhvr>
                                      <p:to>
                                        <p:strVal val="visible"/>
                                      </p:to>
                                    </p:set>
                                    <p:animEffect transition="in" filter="dissolve">
                                      <p:cBhvr>
                                        <p:cTn id="7" dur="500"/>
                                        <p:tgtEl>
                                          <p:spTgt spid="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 grpId="0" animBg="1" advAuto="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 name="Schermata 2019-07-13 alle 18.40.50.png" descr="Schermata 2019-07-13 alle 18.40.50.png"/>
          <p:cNvPicPr>
            <a:picLocks noChangeAspect="1"/>
          </p:cNvPicPr>
          <p:nvPr/>
        </p:nvPicPr>
        <p:blipFill>
          <a:blip r:embed="rId2"/>
          <a:stretch>
            <a:fillRect/>
          </a:stretch>
        </p:blipFill>
        <p:spPr>
          <a:xfrm>
            <a:off x="375573" y="968153"/>
            <a:ext cx="8239630" cy="3005940"/>
          </a:xfrm>
          <a:prstGeom prst="rect">
            <a:avLst/>
          </a:prstGeom>
          <a:ln w="12700">
            <a:miter lim="400000"/>
          </a:ln>
        </p:spPr>
      </p:pic>
      <p:pic>
        <p:nvPicPr>
          <p:cNvPr id="533" name="Schermata 2019-07-13 alle 18.40.59.png" descr="Schermata 2019-07-13 alle 18.40.59.png"/>
          <p:cNvPicPr>
            <a:picLocks noChangeAspect="1"/>
          </p:cNvPicPr>
          <p:nvPr/>
        </p:nvPicPr>
        <p:blipFill>
          <a:blip r:embed="rId3"/>
          <a:stretch>
            <a:fillRect/>
          </a:stretch>
        </p:blipFill>
        <p:spPr>
          <a:xfrm>
            <a:off x="12287" y="4620581"/>
            <a:ext cx="8966202" cy="132080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533"/>
                                        </p:tgtEl>
                                        <p:attrNameLst>
                                          <p:attrName>style.visibility</p:attrName>
                                        </p:attrNameLst>
                                      </p:cBhvr>
                                      <p:to>
                                        <p:strVal val="visible"/>
                                      </p:to>
                                    </p:set>
                                    <p:animEffect transition="in" filter="dissolve">
                                      <p:cBhvr>
                                        <p:cTn id="7" dur="500"/>
                                        <p:tgtEl>
                                          <p:spTgt spid="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 grpId="0" animBg="1" advAuto="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 name="Schermata 2019-07-13 alle 18.41.41.png" descr="Schermata 2019-07-13 alle 18.41.41.png"/>
          <p:cNvPicPr>
            <a:picLocks noChangeAspect="1"/>
          </p:cNvPicPr>
          <p:nvPr/>
        </p:nvPicPr>
        <p:blipFill>
          <a:blip r:embed="rId2"/>
          <a:stretch>
            <a:fillRect/>
          </a:stretch>
        </p:blipFill>
        <p:spPr>
          <a:xfrm>
            <a:off x="254894" y="807625"/>
            <a:ext cx="8417060" cy="2765391"/>
          </a:xfrm>
          <a:prstGeom prst="rect">
            <a:avLst/>
          </a:prstGeom>
          <a:ln w="12700">
            <a:miter lim="400000"/>
          </a:ln>
        </p:spPr>
      </p:pic>
      <p:pic>
        <p:nvPicPr>
          <p:cNvPr id="536" name="Schermata 2019-07-13 alle 18.42.12.png" descr="Schermata 2019-07-13 alle 18.42.12.png"/>
          <p:cNvPicPr>
            <a:picLocks noChangeAspect="1"/>
          </p:cNvPicPr>
          <p:nvPr/>
        </p:nvPicPr>
        <p:blipFill>
          <a:blip r:embed="rId3"/>
          <a:stretch>
            <a:fillRect/>
          </a:stretch>
        </p:blipFill>
        <p:spPr>
          <a:xfrm>
            <a:off x="205846" y="4199361"/>
            <a:ext cx="8953501" cy="102870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536"/>
                                        </p:tgtEl>
                                        <p:attrNameLst>
                                          <p:attrName>style.visibility</p:attrName>
                                        </p:attrNameLst>
                                      </p:cBhvr>
                                      <p:to>
                                        <p:strVal val="visible"/>
                                      </p:to>
                                    </p:set>
                                    <p:animEffect transition="in" filter="dissolve">
                                      <p:cBhvr>
                                        <p:cTn id="7" dur="500"/>
                                        <p:tgtEl>
                                          <p:spTgt spid="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 grpId="0" animBg="1" advAuto="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 name="Schermata 2019-07-13 alle 18.42.23.png" descr="Schermata 2019-07-13 alle 18.42.23.png"/>
          <p:cNvPicPr>
            <a:picLocks noChangeAspect="1"/>
          </p:cNvPicPr>
          <p:nvPr/>
        </p:nvPicPr>
        <p:blipFill>
          <a:blip r:embed="rId2"/>
          <a:stretch>
            <a:fillRect/>
          </a:stretch>
        </p:blipFill>
        <p:spPr>
          <a:xfrm>
            <a:off x="196850" y="24871"/>
            <a:ext cx="8750301" cy="4546603"/>
          </a:xfrm>
          <a:prstGeom prst="rect">
            <a:avLst/>
          </a:prstGeom>
          <a:ln w="12700">
            <a:miter lim="400000"/>
          </a:ln>
        </p:spPr>
      </p:pic>
      <p:pic>
        <p:nvPicPr>
          <p:cNvPr id="539" name="Schermata 2019-07-13 alle 18.42.34.png" descr="Schermata 2019-07-13 alle 18.42.34.png"/>
          <p:cNvPicPr>
            <a:picLocks noChangeAspect="1"/>
          </p:cNvPicPr>
          <p:nvPr/>
        </p:nvPicPr>
        <p:blipFill>
          <a:blip r:embed="rId3"/>
          <a:stretch>
            <a:fillRect/>
          </a:stretch>
        </p:blipFill>
        <p:spPr>
          <a:xfrm>
            <a:off x="127000" y="4207209"/>
            <a:ext cx="8890001" cy="1854202"/>
          </a:xfrm>
          <a:prstGeom prst="rect">
            <a:avLst/>
          </a:prstGeom>
          <a:ln w="12700">
            <a:miter lim="400000"/>
          </a:ln>
        </p:spPr>
      </p:pic>
      <p:pic>
        <p:nvPicPr>
          <p:cNvPr id="540" name="Schermata 2019-07-13 alle 18.42.48.png" descr="Schermata 2019-07-13 alle 18.42.48.png"/>
          <p:cNvPicPr>
            <a:picLocks noChangeAspect="1"/>
          </p:cNvPicPr>
          <p:nvPr/>
        </p:nvPicPr>
        <p:blipFill>
          <a:blip r:embed="rId4"/>
          <a:stretch>
            <a:fillRect/>
          </a:stretch>
        </p:blipFill>
        <p:spPr>
          <a:xfrm>
            <a:off x="0" y="6151300"/>
            <a:ext cx="9144001" cy="74619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540"/>
                                        </p:tgtEl>
                                        <p:attrNameLst>
                                          <p:attrName>style.visibility</p:attrName>
                                        </p:attrNameLst>
                                      </p:cBhvr>
                                      <p:to>
                                        <p:strVal val="visible"/>
                                      </p:to>
                                    </p:set>
                                    <p:animEffect transition="in" filter="dissolve">
                                      <p:cBhvr>
                                        <p:cTn id="7" dur="500"/>
                                        <p:tgtEl>
                                          <p:spTgt spid="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 grpId="0" animBg="1" advAuto="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Schermata 2019-07-13 alle 18.42.23.png" descr="Schermata 2019-07-13 alle 18.42.23.png"/>
          <p:cNvPicPr>
            <a:picLocks noChangeAspect="1"/>
          </p:cNvPicPr>
          <p:nvPr/>
        </p:nvPicPr>
        <p:blipFill>
          <a:blip r:embed="rId2"/>
          <a:stretch>
            <a:fillRect/>
          </a:stretch>
        </p:blipFill>
        <p:spPr>
          <a:xfrm>
            <a:off x="196848" y="116632"/>
            <a:ext cx="8750301" cy="4546602"/>
          </a:xfrm>
          <a:prstGeom prst="rect">
            <a:avLst/>
          </a:prstGeom>
          <a:ln w="12700">
            <a:miter lim="400000"/>
          </a:ln>
        </p:spPr>
      </p:pic>
      <p:pic>
        <p:nvPicPr>
          <p:cNvPr id="543" name="Schermata 2019-07-13 alle 18.45.02.png" descr="Schermata 2019-07-13 alle 18.45.02.png"/>
          <p:cNvPicPr>
            <a:picLocks noChangeAspect="1"/>
          </p:cNvPicPr>
          <p:nvPr/>
        </p:nvPicPr>
        <p:blipFill>
          <a:blip r:embed="rId3"/>
          <a:stretch>
            <a:fillRect/>
          </a:stretch>
        </p:blipFill>
        <p:spPr>
          <a:xfrm>
            <a:off x="25398" y="4642044"/>
            <a:ext cx="9118602" cy="1752602"/>
          </a:xfrm>
          <a:prstGeom prst="rect">
            <a:avLst/>
          </a:prstGeom>
          <a:ln w="12700">
            <a:miter lim="400000"/>
          </a:ln>
        </p:spPr>
      </p:pic>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 name="Schermata 2019-07-13 alle 18.45.15.png" descr="Schermata 2019-07-13 alle 18.45.15.png"/>
          <p:cNvPicPr>
            <a:picLocks noChangeAspect="1"/>
          </p:cNvPicPr>
          <p:nvPr/>
        </p:nvPicPr>
        <p:blipFill>
          <a:blip r:embed="rId2"/>
          <a:stretch>
            <a:fillRect/>
          </a:stretch>
        </p:blipFill>
        <p:spPr>
          <a:xfrm>
            <a:off x="38099" y="1861228"/>
            <a:ext cx="9067801" cy="1435102"/>
          </a:xfrm>
          <a:prstGeom prst="rect">
            <a:avLst/>
          </a:prstGeom>
          <a:ln w="12700">
            <a:miter lim="400000"/>
          </a:ln>
        </p:spPr>
      </p:pic>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 name="Schermata 2019-07-13 alle 18.45.29.png" descr="Schermata 2019-07-13 alle 18.45.29.png"/>
          <p:cNvPicPr>
            <a:picLocks noChangeAspect="1"/>
          </p:cNvPicPr>
          <p:nvPr/>
        </p:nvPicPr>
        <p:blipFill>
          <a:blip r:embed="rId2"/>
          <a:stretch>
            <a:fillRect/>
          </a:stretch>
        </p:blipFill>
        <p:spPr>
          <a:xfrm>
            <a:off x="50800" y="128127"/>
            <a:ext cx="9042401" cy="4343403"/>
          </a:xfrm>
          <a:prstGeom prst="rect">
            <a:avLst/>
          </a:prstGeom>
          <a:ln w="12700">
            <a:miter lim="400000"/>
          </a:ln>
        </p:spPr>
      </p:pic>
      <p:pic>
        <p:nvPicPr>
          <p:cNvPr id="548" name="Schermata 2019-07-13 alle 18.45.44.png" descr="Schermata 2019-07-13 alle 18.45.44.png"/>
          <p:cNvPicPr>
            <a:picLocks noChangeAspect="1"/>
          </p:cNvPicPr>
          <p:nvPr/>
        </p:nvPicPr>
        <p:blipFill>
          <a:blip r:embed="rId3"/>
          <a:stretch>
            <a:fillRect/>
          </a:stretch>
        </p:blipFill>
        <p:spPr>
          <a:xfrm>
            <a:off x="509102" y="4582886"/>
            <a:ext cx="6705601" cy="1244602"/>
          </a:xfrm>
          <a:prstGeom prst="rect">
            <a:avLst/>
          </a:prstGeom>
          <a:ln w="12700">
            <a:miter lim="400000"/>
          </a:ln>
        </p:spPr>
      </p:pic>
      <p:pic>
        <p:nvPicPr>
          <p:cNvPr id="549" name="Schermata 2019-07-13 alle 18.45.53.png" descr="Schermata 2019-07-13 alle 18.45.53.png"/>
          <p:cNvPicPr>
            <a:picLocks noChangeAspect="1"/>
          </p:cNvPicPr>
          <p:nvPr/>
        </p:nvPicPr>
        <p:blipFill>
          <a:blip r:embed="rId4"/>
          <a:stretch>
            <a:fillRect/>
          </a:stretch>
        </p:blipFill>
        <p:spPr>
          <a:xfrm>
            <a:off x="203200" y="5938844"/>
            <a:ext cx="8737601" cy="73660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549"/>
                                        </p:tgtEl>
                                        <p:attrNameLst>
                                          <p:attrName>style.visibility</p:attrName>
                                        </p:attrNameLst>
                                      </p:cBhvr>
                                      <p:to>
                                        <p:strVal val="visible"/>
                                      </p:to>
                                    </p:set>
                                    <p:animEffect transition="in" filter="dissolve">
                                      <p:cBhvr>
                                        <p:cTn id="7" dur="500"/>
                                        <p:tgtEl>
                                          <p:spTgt spid="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0" animBg="1" advAuto="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 name="Schermata 2019-07-13 alle 18.45.29.png" descr="Schermata 2019-07-13 alle 18.45.29.png"/>
          <p:cNvPicPr>
            <a:picLocks noChangeAspect="1"/>
          </p:cNvPicPr>
          <p:nvPr/>
        </p:nvPicPr>
        <p:blipFill>
          <a:blip r:embed="rId2"/>
          <a:stretch>
            <a:fillRect/>
          </a:stretch>
        </p:blipFill>
        <p:spPr>
          <a:xfrm>
            <a:off x="50800" y="61860"/>
            <a:ext cx="9042400" cy="4343402"/>
          </a:xfrm>
          <a:prstGeom prst="rect">
            <a:avLst/>
          </a:prstGeom>
          <a:ln w="12700">
            <a:miter lim="400000"/>
          </a:ln>
        </p:spPr>
      </p:pic>
      <p:pic>
        <p:nvPicPr>
          <p:cNvPr id="552" name="Schermata 2019-07-13 alle 18.46.05.png" descr="Schermata 2019-07-13 alle 18.46.05.png"/>
          <p:cNvPicPr>
            <a:picLocks noChangeAspect="1"/>
          </p:cNvPicPr>
          <p:nvPr/>
        </p:nvPicPr>
        <p:blipFill>
          <a:blip r:embed="rId3"/>
          <a:stretch>
            <a:fillRect/>
          </a:stretch>
        </p:blipFill>
        <p:spPr>
          <a:xfrm>
            <a:off x="260350" y="4327499"/>
            <a:ext cx="8623301" cy="1943102"/>
          </a:xfrm>
          <a:prstGeom prst="rect">
            <a:avLst/>
          </a:prstGeom>
          <a:ln w="12700">
            <a:miter lim="400000"/>
          </a:ln>
        </p:spPr>
      </p:pic>
      <p:pic>
        <p:nvPicPr>
          <p:cNvPr id="553" name="Schermata 2019-07-13 alle 18.46.13.png" descr="Schermata 2019-07-13 alle 18.46.13.png"/>
          <p:cNvPicPr>
            <a:picLocks noChangeAspect="1"/>
          </p:cNvPicPr>
          <p:nvPr/>
        </p:nvPicPr>
        <p:blipFill>
          <a:blip r:embed="rId4"/>
          <a:stretch>
            <a:fillRect/>
          </a:stretch>
        </p:blipFill>
        <p:spPr>
          <a:xfrm>
            <a:off x="1752599" y="6171784"/>
            <a:ext cx="5638802" cy="77470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553"/>
                                        </p:tgtEl>
                                        <p:attrNameLst>
                                          <p:attrName>style.visibility</p:attrName>
                                        </p:attrNameLst>
                                      </p:cBhvr>
                                      <p:to>
                                        <p:strVal val="visible"/>
                                      </p:to>
                                    </p:set>
                                    <p:animEffect transition="in" filter="dissolve">
                                      <p:cBhvr>
                                        <p:cTn id="7" dur="500"/>
                                        <p:tgtEl>
                                          <p:spTgt spid="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 grpId="0" animBg="1" advAuto="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 name="Schermata 2019-07-13 alle 18.45.29.png" descr="Schermata 2019-07-13 alle 18.45.29.png"/>
          <p:cNvPicPr>
            <a:picLocks noChangeAspect="1"/>
          </p:cNvPicPr>
          <p:nvPr/>
        </p:nvPicPr>
        <p:blipFill>
          <a:blip r:embed="rId2"/>
          <a:stretch>
            <a:fillRect/>
          </a:stretch>
        </p:blipFill>
        <p:spPr>
          <a:xfrm>
            <a:off x="50800" y="61860"/>
            <a:ext cx="9042400" cy="4343402"/>
          </a:xfrm>
          <a:prstGeom prst="rect">
            <a:avLst/>
          </a:prstGeom>
          <a:ln w="12700">
            <a:miter lim="400000"/>
          </a:ln>
        </p:spPr>
      </p:pic>
      <p:pic>
        <p:nvPicPr>
          <p:cNvPr id="556" name="Schermata 2019-07-13 alle 18.46.35.png" descr="Schermata 2019-07-13 alle 18.46.35.png"/>
          <p:cNvPicPr>
            <a:picLocks noChangeAspect="1"/>
          </p:cNvPicPr>
          <p:nvPr/>
        </p:nvPicPr>
        <p:blipFill>
          <a:blip r:embed="rId3"/>
          <a:stretch>
            <a:fillRect/>
          </a:stretch>
        </p:blipFill>
        <p:spPr>
          <a:xfrm>
            <a:off x="88899" y="4294761"/>
            <a:ext cx="8966201" cy="2844802"/>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DCD2C75-B5F3-E534-8CBE-3F4F5807BB39}"/>
              </a:ext>
            </a:extLst>
          </p:cNvPr>
          <p:cNvSpPr txBox="1"/>
          <p:nvPr/>
        </p:nvSpPr>
        <p:spPr>
          <a:xfrm>
            <a:off x="90768" y="115981"/>
            <a:ext cx="8962464" cy="6740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it-IT" sz="2400" dirty="0">
                <a:ea typeface="+mj-lt"/>
                <a:cs typeface="+mj-lt"/>
              </a:rPr>
              <a:t>"Tali capacità verranno verificate a partire da </a:t>
            </a:r>
            <a:r>
              <a:rPr lang="it-IT" sz="2400" b="1" dirty="0">
                <a:ea typeface="+mj-lt"/>
                <a:cs typeface="+mj-lt"/>
              </a:rPr>
              <a:t>brevi testi</a:t>
            </a:r>
            <a:r>
              <a:rPr lang="it-IT" sz="2400" dirty="0">
                <a:ea typeface="+mj-lt"/>
                <a:cs typeface="+mj-lt"/>
              </a:rPr>
              <a:t> di </a:t>
            </a:r>
            <a:r>
              <a:rPr lang="it-IT" sz="2400" b="1" dirty="0">
                <a:ea typeface="+mj-lt"/>
                <a:cs typeface="+mj-lt"/>
              </a:rPr>
              <a:t>saggistica scientifica</a:t>
            </a:r>
            <a:r>
              <a:rPr lang="it-IT" sz="2400" dirty="0">
                <a:ea typeface="+mj-lt"/>
                <a:cs typeface="+mj-lt"/>
              </a:rPr>
              <a:t> o di </a:t>
            </a:r>
            <a:r>
              <a:rPr lang="it-IT" sz="2400" b="1" dirty="0">
                <a:ea typeface="+mj-lt"/>
                <a:cs typeface="+mj-lt"/>
              </a:rPr>
              <a:t>narrativa classica e contemporanea</a:t>
            </a:r>
            <a:r>
              <a:rPr lang="it-IT" sz="2400" dirty="0">
                <a:ea typeface="+mj-lt"/>
                <a:cs typeface="+mj-lt"/>
              </a:rPr>
              <a:t>, oppure da </a:t>
            </a:r>
            <a:r>
              <a:rPr lang="it-IT" sz="2400" b="1" dirty="0">
                <a:ea typeface="+mj-lt"/>
                <a:cs typeface="+mj-lt"/>
              </a:rPr>
              <a:t>brevi testi di attualità</a:t>
            </a:r>
            <a:r>
              <a:rPr lang="it-IT" sz="2400" dirty="0">
                <a:ea typeface="+mj-lt"/>
                <a:cs typeface="+mj-lt"/>
              </a:rPr>
              <a:t> pubblicati in quotidiani e in riviste generaliste o specializzate.</a:t>
            </a:r>
            <a:endParaRPr lang="it-IT" sz="2400" dirty="0"/>
          </a:p>
          <a:p>
            <a:r>
              <a:rPr lang="it-IT" sz="2400" dirty="0">
                <a:ea typeface="+mj-lt"/>
                <a:cs typeface="+mj-lt"/>
              </a:rPr>
              <a:t>Sempre a partire da brevi testi di varia tipologia e tematica, saranno oggetto di verifica le competenze acquisite negli studi pregressi e le </a:t>
            </a:r>
            <a:r>
              <a:rPr lang="it-IT" sz="2400" b="1" dirty="0">
                <a:ea typeface="+mj-lt"/>
                <a:cs typeface="+mj-lt"/>
              </a:rPr>
              <a:t>conoscenze di cultura generale o di argomenti oggetto del dibattito pubblico contemporaneo</a:t>
            </a:r>
            <a:r>
              <a:rPr lang="it-IT" sz="2400" dirty="0">
                <a:ea typeface="+mj-lt"/>
                <a:cs typeface="+mj-lt"/>
              </a:rPr>
              <a:t>. </a:t>
            </a:r>
          </a:p>
          <a:p>
            <a:endParaRPr lang="it-IT" sz="2400">
              <a:ea typeface="+mj-lt"/>
              <a:cs typeface="+mj-lt"/>
            </a:endParaRPr>
          </a:p>
          <a:p>
            <a:r>
              <a:rPr lang="it-IT" sz="2400" dirty="0">
                <a:ea typeface="+mj-lt"/>
                <a:cs typeface="+mj-lt"/>
              </a:rPr>
              <a:t>In particolare, i quesiti mireranno ad accertare:</a:t>
            </a:r>
            <a:endParaRPr lang="it-IT" sz="2400" dirty="0"/>
          </a:p>
          <a:p>
            <a:endParaRPr lang="it-IT" sz="2400">
              <a:ea typeface="+mj-lt"/>
              <a:cs typeface="+mj-lt"/>
            </a:endParaRPr>
          </a:p>
          <a:p>
            <a:r>
              <a:rPr lang="it-IT" sz="2400" dirty="0">
                <a:ea typeface="+mj-lt"/>
                <a:cs typeface="+mj-lt"/>
              </a:rPr>
              <a:t>• la </a:t>
            </a:r>
            <a:r>
              <a:rPr lang="it-IT" sz="2400" b="1" dirty="0">
                <a:ea typeface="+mj-lt"/>
                <a:cs typeface="+mj-lt"/>
              </a:rPr>
              <a:t>capacità ad orientarsi</a:t>
            </a:r>
            <a:r>
              <a:rPr lang="it-IT" sz="2400" dirty="0">
                <a:ea typeface="+mj-lt"/>
                <a:cs typeface="+mj-lt"/>
              </a:rPr>
              <a:t> nello </a:t>
            </a:r>
            <a:r>
              <a:rPr lang="it-IT" sz="2400" b="1" dirty="0">
                <a:ea typeface="+mj-lt"/>
                <a:cs typeface="+mj-lt"/>
              </a:rPr>
              <a:t>spazio</a:t>
            </a:r>
            <a:r>
              <a:rPr lang="it-IT" sz="2400" dirty="0">
                <a:ea typeface="+mj-lt"/>
                <a:cs typeface="+mj-lt"/>
              </a:rPr>
              <a:t> e nel </a:t>
            </a:r>
            <a:r>
              <a:rPr lang="it-IT" sz="2400" b="1" dirty="0">
                <a:ea typeface="+mj-lt"/>
                <a:cs typeface="+mj-lt"/>
              </a:rPr>
              <a:t>tempo</a:t>
            </a:r>
            <a:r>
              <a:rPr lang="it-IT" sz="2400" dirty="0">
                <a:ea typeface="+mj-lt"/>
                <a:cs typeface="+mj-lt"/>
              </a:rPr>
              <a:t> rappresentato, ovvero a collocare nello spazio e nel tempo </a:t>
            </a:r>
            <a:r>
              <a:rPr lang="it-IT" sz="2400" b="1" dirty="0">
                <a:ea typeface="+mj-lt"/>
                <a:cs typeface="+mj-lt"/>
              </a:rPr>
              <a:t>fenomeni storico-culturali di rilievo</a:t>
            </a:r>
            <a:r>
              <a:rPr lang="it-IT" sz="2400" dirty="0">
                <a:ea typeface="+mj-lt"/>
                <a:cs typeface="+mj-lt"/>
              </a:rPr>
              <a:t>;</a:t>
            </a:r>
            <a:endParaRPr lang="it-IT" sz="2400" dirty="0"/>
          </a:p>
          <a:p>
            <a:r>
              <a:rPr lang="it-IT" sz="2400" dirty="0">
                <a:ea typeface="+mj-lt"/>
                <a:cs typeface="+mj-lt"/>
              </a:rPr>
              <a:t>• la conoscenza delle </a:t>
            </a:r>
            <a:r>
              <a:rPr lang="it-IT" sz="2400" b="1" dirty="0">
                <a:ea typeface="+mj-lt"/>
                <a:cs typeface="+mj-lt"/>
              </a:rPr>
              <a:t>principali istituzioni nazionali e internazionali</a:t>
            </a:r>
            <a:r>
              <a:rPr lang="it-IT" sz="2400" dirty="0">
                <a:ea typeface="+mj-lt"/>
                <a:cs typeface="+mj-lt"/>
              </a:rPr>
              <a:t>;</a:t>
            </a:r>
            <a:endParaRPr lang="it-IT" sz="2400" dirty="0"/>
          </a:p>
          <a:p>
            <a:r>
              <a:rPr lang="it-IT" sz="2400" dirty="0">
                <a:ea typeface="+mj-lt"/>
                <a:cs typeface="+mj-lt"/>
              </a:rPr>
              <a:t>• la comprensione di fenomeni attinenti agli </a:t>
            </a:r>
            <a:r>
              <a:rPr lang="it-IT" sz="2400" b="1" dirty="0">
                <a:ea typeface="+mj-lt"/>
                <a:cs typeface="+mj-lt"/>
              </a:rPr>
              <a:t>ambiti giuridico</a:t>
            </a:r>
            <a:r>
              <a:rPr lang="it-IT" sz="2400" dirty="0">
                <a:ea typeface="+mj-lt"/>
                <a:cs typeface="+mj-lt"/>
              </a:rPr>
              <a:t>, </a:t>
            </a:r>
            <a:r>
              <a:rPr lang="it-IT" sz="2400" b="1" dirty="0">
                <a:ea typeface="+mj-lt"/>
                <a:cs typeface="+mj-lt"/>
              </a:rPr>
              <a:t>economico</a:t>
            </a:r>
            <a:r>
              <a:rPr lang="it-IT" sz="2400" dirty="0">
                <a:ea typeface="+mj-lt"/>
                <a:cs typeface="+mj-lt"/>
              </a:rPr>
              <a:t> e di </a:t>
            </a:r>
            <a:r>
              <a:rPr lang="it-IT" sz="2400" b="1" dirty="0">
                <a:ea typeface="+mj-lt"/>
                <a:cs typeface="+mj-lt"/>
              </a:rPr>
              <a:t>cittadinanza"</a:t>
            </a:r>
            <a:r>
              <a:rPr lang="it-IT" sz="2400" dirty="0">
                <a:ea typeface="+mj-lt"/>
                <a:cs typeface="+mj-lt"/>
              </a:rPr>
              <a:t>.</a:t>
            </a:r>
            <a:endParaRPr lang="it-IT" sz="2400"/>
          </a:p>
        </p:txBody>
      </p:sp>
    </p:spTree>
    <p:extLst>
      <p:ext uri="{BB962C8B-B14F-4D97-AF65-F5344CB8AC3E}">
        <p14:creationId xmlns:p14="http://schemas.microsoft.com/office/powerpoint/2010/main" val="3420354102"/>
      </p:ext>
    </p:extLst>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 name="Schermata 2019-07-13 alle 18.46.41.png" descr="Schermata 2019-07-13 alle 18.46.41.png"/>
          <p:cNvPicPr>
            <a:picLocks noChangeAspect="1"/>
          </p:cNvPicPr>
          <p:nvPr/>
        </p:nvPicPr>
        <p:blipFill>
          <a:blip r:embed="rId2"/>
          <a:stretch>
            <a:fillRect/>
          </a:stretch>
        </p:blipFill>
        <p:spPr>
          <a:xfrm>
            <a:off x="146050" y="2736849"/>
            <a:ext cx="8851901" cy="1384301"/>
          </a:xfrm>
          <a:prstGeom prst="rect">
            <a:avLst/>
          </a:prstGeom>
          <a:ln w="12700">
            <a:miter lim="400000"/>
          </a:ln>
        </p:spPr>
      </p:pic>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Serie di figure, figure speculari:"/>
          <p:cNvSpPr txBox="1"/>
          <p:nvPr/>
        </p:nvSpPr>
        <p:spPr>
          <a:xfrm>
            <a:off x="676481" y="404663"/>
            <a:ext cx="7621693" cy="2098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lgn="ctr">
              <a:defRPr sz="3600" b="1">
                <a:latin typeface="+mn-lt"/>
                <a:ea typeface="+mn-ea"/>
                <a:cs typeface="+mn-cs"/>
                <a:sym typeface="Calibri"/>
              </a:defRPr>
            </a:pPr>
            <a:r>
              <a:t>Serie di figure figure geometriche </a:t>
            </a:r>
            <a:endParaRPr sz="3200"/>
          </a:p>
          <a:p>
            <a:pPr algn="ctr">
              <a:defRPr sz="3600" b="1">
                <a:latin typeface="+mn-lt"/>
                <a:ea typeface="+mn-ea"/>
                <a:cs typeface="+mn-cs"/>
                <a:sym typeface="Calibri"/>
              </a:defRPr>
            </a:pPr>
            <a:r>
              <a:t>e figure speculari:</a:t>
            </a:r>
          </a:p>
          <a:p>
            <a:pPr algn="ctr">
              <a:defRPr sz="3200" b="1">
                <a:latin typeface="+mn-lt"/>
                <a:ea typeface="+mn-ea"/>
                <a:cs typeface="+mn-cs"/>
                <a:sym typeface="Calibri"/>
              </a:defRPr>
            </a:pPr>
            <a:endParaRPr/>
          </a:p>
          <a:p>
            <a:pPr algn="ctr">
              <a:defRPr sz="3200" b="1">
                <a:latin typeface="+mn-lt"/>
                <a:ea typeface="+mn-ea"/>
                <a:cs typeface="+mn-cs"/>
                <a:sym typeface="Calibri"/>
              </a:defRPr>
            </a:pPr>
            <a:r>
              <a:t>Problemi di attitudine spaziale</a:t>
            </a:r>
          </a:p>
        </p:txBody>
      </p:sp>
      <p:pic>
        <p:nvPicPr>
          <p:cNvPr id="561" name="Picture 3" descr="Picture 3"/>
          <p:cNvPicPr>
            <a:picLocks noChangeAspect="1"/>
          </p:cNvPicPr>
          <p:nvPr/>
        </p:nvPicPr>
        <p:blipFill>
          <a:blip r:embed="rId2"/>
          <a:stretch>
            <a:fillRect/>
          </a:stretch>
        </p:blipFill>
        <p:spPr>
          <a:xfrm>
            <a:off x="86625" y="3209280"/>
            <a:ext cx="8970750" cy="1621831"/>
          </a:xfrm>
          <a:prstGeom prst="rect">
            <a:avLst/>
          </a:prstGeom>
          <a:ln w="12700">
            <a:miter lim="400000"/>
          </a:ln>
        </p:spPr>
      </p:pic>
      <p:sp>
        <p:nvSpPr>
          <p:cNvPr id="562" name="Rettangolo 1"/>
          <p:cNvSpPr/>
          <p:nvPr/>
        </p:nvSpPr>
        <p:spPr>
          <a:xfrm>
            <a:off x="5923260" y="4158084"/>
            <a:ext cx="1728193" cy="288033"/>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 name="Picture 2" descr="Picture 2"/>
          <p:cNvPicPr>
            <a:picLocks noChangeAspect="1"/>
          </p:cNvPicPr>
          <p:nvPr/>
        </p:nvPicPr>
        <p:blipFill>
          <a:blip r:embed="rId2"/>
          <a:stretch>
            <a:fillRect/>
          </a:stretch>
        </p:blipFill>
        <p:spPr>
          <a:xfrm>
            <a:off x="145462" y="476672"/>
            <a:ext cx="8929730" cy="4176465"/>
          </a:xfrm>
          <a:prstGeom prst="rect">
            <a:avLst/>
          </a:prstGeom>
          <a:ln w="12700">
            <a:miter lim="400000"/>
          </a:ln>
        </p:spPr>
      </p:pic>
      <p:pic>
        <p:nvPicPr>
          <p:cNvPr id="565" name="Picture 3" descr="Picture 3"/>
          <p:cNvPicPr>
            <a:picLocks noChangeAspect="1"/>
          </p:cNvPicPr>
          <p:nvPr/>
        </p:nvPicPr>
        <p:blipFill>
          <a:blip r:embed="rId3"/>
          <a:stretch>
            <a:fillRect/>
          </a:stretch>
        </p:blipFill>
        <p:spPr>
          <a:xfrm>
            <a:off x="76653" y="5117548"/>
            <a:ext cx="9067347" cy="110604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565"/>
                                        </p:tgtEl>
                                        <p:attrNameLst>
                                          <p:attrName>style.visibility</p:attrName>
                                        </p:attrNameLst>
                                      </p:cBhvr>
                                      <p:to>
                                        <p:strVal val="visible"/>
                                      </p:to>
                                    </p:set>
                                    <p:animEffect transition="in" filter="dissolve">
                                      <p:cBhvr>
                                        <p:cTn id="7" dur="500"/>
                                        <p:tgtEl>
                                          <p:spTgt spid="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 grpId="0" animBg="1" advAuto="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 name="Picture 2" descr="Picture 2"/>
          <p:cNvPicPr>
            <a:picLocks noChangeAspect="1"/>
          </p:cNvPicPr>
          <p:nvPr/>
        </p:nvPicPr>
        <p:blipFill>
          <a:blip r:embed="rId2"/>
          <a:stretch>
            <a:fillRect/>
          </a:stretch>
        </p:blipFill>
        <p:spPr>
          <a:xfrm>
            <a:off x="313450" y="620687"/>
            <a:ext cx="3672410" cy="5695245"/>
          </a:xfrm>
          <a:prstGeom prst="rect">
            <a:avLst/>
          </a:prstGeom>
          <a:ln w="12700">
            <a:miter lim="400000"/>
          </a:ln>
        </p:spPr>
      </p:pic>
      <p:sp>
        <p:nvSpPr>
          <p:cNvPr id="568" name="CasellaDiTesto 3"/>
          <p:cNvSpPr txBox="1"/>
          <p:nvPr/>
        </p:nvSpPr>
        <p:spPr>
          <a:xfrm>
            <a:off x="467543" y="2420888"/>
            <a:ext cx="522274" cy="27584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600">
                <a:latin typeface="+mn-lt"/>
                <a:ea typeface="+mn-ea"/>
                <a:cs typeface="+mn-cs"/>
                <a:sym typeface="Calibri"/>
              </a:defRPr>
            </a:pPr>
            <a:r>
              <a:t>A</a:t>
            </a:r>
          </a:p>
          <a:p>
            <a:pPr>
              <a:defRPr sz="3600">
                <a:latin typeface="+mn-lt"/>
                <a:ea typeface="+mn-ea"/>
                <a:cs typeface="+mn-cs"/>
                <a:sym typeface="Calibri"/>
              </a:defRPr>
            </a:pPr>
            <a:r>
              <a:t>B</a:t>
            </a:r>
          </a:p>
          <a:p>
            <a:pPr>
              <a:defRPr sz="3600">
                <a:latin typeface="+mn-lt"/>
                <a:ea typeface="+mn-ea"/>
                <a:cs typeface="+mn-cs"/>
                <a:sym typeface="Calibri"/>
              </a:defRPr>
            </a:pPr>
            <a:r>
              <a:t>C</a:t>
            </a:r>
          </a:p>
          <a:p>
            <a:pPr>
              <a:defRPr sz="3600">
                <a:latin typeface="+mn-lt"/>
                <a:ea typeface="+mn-ea"/>
                <a:cs typeface="+mn-cs"/>
                <a:sym typeface="Calibri"/>
              </a:defRPr>
            </a:pPr>
            <a:r>
              <a:t>D</a:t>
            </a:r>
          </a:p>
          <a:p>
            <a:pPr>
              <a:defRPr sz="3600">
                <a:latin typeface="+mn-lt"/>
                <a:ea typeface="+mn-ea"/>
                <a:cs typeface="+mn-cs"/>
                <a:sym typeface="Calibri"/>
              </a:defRPr>
            </a:pPr>
            <a:r>
              <a:t>E</a:t>
            </a:r>
          </a:p>
        </p:txBody>
      </p:sp>
      <p:sp>
        <p:nvSpPr>
          <p:cNvPr id="569" name="Rettangolo 4"/>
          <p:cNvSpPr/>
          <p:nvPr/>
        </p:nvSpPr>
        <p:spPr>
          <a:xfrm>
            <a:off x="179511" y="5283210"/>
            <a:ext cx="3888434" cy="73807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570" name="Rettangolo 9"/>
          <p:cNvSpPr/>
          <p:nvPr/>
        </p:nvSpPr>
        <p:spPr>
          <a:xfrm>
            <a:off x="313450" y="5652249"/>
            <a:ext cx="3888434" cy="73807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pic>
        <p:nvPicPr>
          <p:cNvPr id="571" name="Schermata 2019-07-18 alle 11.34.00.png" descr="Schermata 2019-07-18 alle 11.34.00.png"/>
          <p:cNvPicPr>
            <a:picLocks noChangeAspect="1"/>
          </p:cNvPicPr>
          <p:nvPr/>
        </p:nvPicPr>
        <p:blipFill>
          <a:blip r:embed="rId3"/>
          <a:stretch>
            <a:fillRect/>
          </a:stretch>
        </p:blipFill>
        <p:spPr>
          <a:xfrm>
            <a:off x="4867826" y="641736"/>
            <a:ext cx="3752435" cy="5574528"/>
          </a:xfrm>
          <a:prstGeom prst="rect">
            <a:avLst/>
          </a:prstGeom>
          <a:ln w="12700">
            <a:miter lim="400000"/>
          </a:ln>
        </p:spPr>
      </p:pic>
      <p:sp>
        <p:nvSpPr>
          <p:cNvPr id="572" name="Rettangolo 8"/>
          <p:cNvSpPr/>
          <p:nvPr/>
        </p:nvSpPr>
        <p:spPr>
          <a:xfrm>
            <a:off x="4654656" y="5028895"/>
            <a:ext cx="3888433" cy="73807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573" name="Rettangolo 10"/>
          <p:cNvSpPr/>
          <p:nvPr/>
        </p:nvSpPr>
        <p:spPr>
          <a:xfrm>
            <a:off x="4654656" y="5435924"/>
            <a:ext cx="3888433" cy="73807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iterate>
                                    <p:tmAbs val="0"/>
                                  </p:iterate>
                                  <p:childTnLst>
                                    <p:set>
                                      <p:cBhvr>
                                        <p:cTn id="6" fill="hold">
                                          <p:stCondLst>
                                            <p:cond delay="0"/>
                                          </p:stCondLst>
                                        </p:cTn>
                                        <p:tgtEl>
                                          <p:spTgt spid="57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iterate>
                                    <p:tmAbs val="0"/>
                                  </p:iterate>
                                  <p:childTnLst>
                                    <p:set>
                                      <p:cBhvr>
                                        <p:cTn id="10" fill="hold">
                                          <p:stCondLst>
                                            <p:cond delay="0"/>
                                          </p:stCondLst>
                                        </p:cTn>
                                        <p:tgtEl>
                                          <p:spTgt spid="5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 grpId="0" animBg="1" advAuto="0"/>
      <p:bldP spid="573" grpId="0" animBg="1" advAuto="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 name="Picture 2" descr="Picture 2"/>
          <p:cNvPicPr>
            <a:picLocks noChangeAspect="1"/>
          </p:cNvPicPr>
          <p:nvPr/>
        </p:nvPicPr>
        <p:blipFill>
          <a:blip r:embed="rId2"/>
          <a:stretch>
            <a:fillRect/>
          </a:stretch>
        </p:blipFill>
        <p:spPr>
          <a:xfrm>
            <a:off x="179511" y="171540"/>
            <a:ext cx="3913037" cy="6281796"/>
          </a:xfrm>
          <a:prstGeom prst="rect">
            <a:avLst/>
          </a:prstGeom>
          <a:ln w="12700">
            <a:miter lim="400000"/>
          </a:ln>
        </p:spPr>
      </p:pic>
      <p:sp>
        <p:nvSpPr>
          <p:cNvPr id="576" name="CasellaDiTesto 5"/>
          <p:cNvSpPr txBox="1"/>
          <p:nvPr/>
        </p:nvSpPr>
        <p:spPr>
          <a:xfrm>
            <a:off x="313450" y="2316078"/>
            <a:ext cx="514135" cy="30124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900">
                <a:latin typeface="+mn-lt"/>
                <a:ea typeface="+mn-ea"/>
                <a:cs typeface="+mn-cs"/>
                <a:sym typeface="Calibri"/>
              </a:defRPr>
            </a:pPr>
            <a:r>
              <a:t>A</a:t>
            </a:r>
          </a:p>
          <a:p>
            <a:pPr>
              <a:defRPr sz="3900">
                <a:latin typeface="+mn-lt"/>
                <a:ea typeface="+mn-ea"/>
                <a:cs typeface="+mn-cs"/>
                <a:sym typeface="Calibri"/>
              </a:defRPr>
            </a:pPr>
            <a:r>
              <a:t>B</a:t>
            </a:r>
          </a:p>
          <a:p>
            <a:pPr>
              <a:defRPr sz="3900">
                <a:latin typeface="+mn-lt"/>
                <a:ea typeface="+mn-ea"/>
                <a:cs typeface="+mn-cs"/>
                <a:sym typeface="Calibri"/>
              </a:defRPr>
            </a:pPr>
            <a:r>
              <a:t>C</a:t>
            </a:r>
          </a:p>
          <a:p>
            <a:pPr>
              <a:defRPr sz="3900">
                <a:latin typeface="+mn-lt"/>
                <a:ea typeface="+mn-ea"/>
                <a:cs typeface="+mn-cs"/>
                <a:sym typeface="Calibri"/>
              </a:defRPr>
            </a:pPr>
            <a:r>
              <a:t>D</a:t>
            </a:r>
          </a:p>
          <a:p>
            <a:pPr>
              <a:defRPr sz="3900">
                <a:latin typeface="+mn-lt"/>
                <a:ea typeface="+mn-ea"/>
                <a:cs typeface="+mn-cs"/>
                <a:sym typeface="Calibri"/>
              </a:defRPr>
            </a:pPr>
            <a:r>
              <a:t>E</a:t>
            </a:r>
          </a:p>
        </p:txBody>
      </p:sp>
      <p:sp>
        <p:nvSpPr>
          <p:cNvPr id="577" name="Rettangolo 10"/>
          <p:cNvSpPr/>
          <p:nvPr/>
        </p:nvSpPr>
        <p:spPr>
          <a:xfrm>
            <a:off x="107503" y="5411206"/>
            <a:ext cx="4074911" cy="73807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578" name="Rettangolo 12"/>
          <p:cNvSpPr/>
          <p:nvPr/>
        </p:nvSpPr>
        <p:spPr>
          <a:xfrm>
            <a:off x="313450" y="5780244"/>
            <a:ext cx="4002903" cy="73807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pic>
        <p:nvPicPr>
          <p:cNvPr id="579" name="Schermata 2019-07-18 alle 11.35.53.png" descr="Schermata 2019-07-18 alle 11.35.53.png"/>
          <p:cNvPicPr>
            <a:picLocks noChangeAspect="1"/>
          </p:cNvPicPr>
          <p:nvPr/>
        </p:nvPicPr>
        <p:blipFill>
          <a:blip r:embed="rId3"/>
          <a:stretch>
            <a:fillRect/>
          </a:stretch>
        </p:blipFill>
        <p:spPr>
          <a:xfrm>
            <a:off x="4799730" y="187605"/>
            <a:ext cx="4028302" cy="6114387"/>
          </a:xfrm>
          <a:prstGeom prst="rect">
            <a:avLst/>
          </a:prstGeom>
          <a:ln w="12700">
            <a:miter lim="400000"/>
          </a:ln>
        </p:spPr>
      </p:pic>
      <p:sp>
        <p:nvSpPr>
          <p:cNvPr id="580" name="Rettangolo 11"/>
          <p:cNvSpPr/>
          <p:nvPr/>
        </p:nvSpPr>
        <p:spPr>
          <a:xfrm>
            <a:off x="4869664" y="5022120"/>
            <a:ext cx="3888433" cy="900092"/>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581" name="Rettangolo 13"/>
          <p:cNvSpPr/>
          <p:nvPr/>
        </p:nvSpPr>
        <p:spPr>
          <a:xfrm>
            <a:off x="4869664" y="5591163"/>
            <a:ext cx="3888433" cy="820207"/>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iterate>
                                    <p:tmAbs val="0"/>
                                  </p:iterate>
                                  <p:childTnLst>
                                    <p:set>
                                      <p:cBhvr>
                                        <p:cTn id="6" fill="hold">
                                          <p:stCondLst>
                                            <p:cond delay="0"/>
                                          </p:stCondLst>
                                        </p:cTn>
                                        <p:tgtEl>
                                          <p:spTgt spid="57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iterate>
                                    <p:tmAbs val="0"/>
                                  </p:iterate>
                                  <p:childTnLst>
                                    <p:set>
                                      <p:cBhvr>
                                        <p:cTn id="10" fill="hold">
                                          <p:stCondLst>
                                            <p:cond delay="0"/>
                                          </p:stCondLst>
                                        </p:cTn>
                                        <p:tgtEl>
                                          <p:spTgt spid="5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 grpId="0" animBg="1" advAuto="0"/>
      <p:bldP spid="581" grpId="0" animBg="1" advAuto="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Titolo 1"/>
          <p:cNvSpPr txBox="1">
            <a:spLocks noGrp="1"/>
          </p:cNvSpPr>
          <p:nvPr>
            <p:ph type="title"/>
          </p:nvPr>
        </p:nvSpPr>
        <p:spPr>
          <a:xfrm>
            <a:off x="457200" y="274638"/>
            <a:ext cx="8229600" cy="1143001"/>
          </a:xfrm>
          <a:prstGeom prst="rect">
            <a:avLst/>
          </a:prstGeom>
        </p:spPr>
        <p:txBody>
          <a:bodyPr/>
          <a:lstStyle/>
          <a:p>
            <a:endParaRPr/>
          </a:p>
        </p:txBody>
      </p:sp>
      <p:sp>
        <p:nvSpPr>
          <p:cNvPr id="584"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585" name="Picture 2" descr="Picture 2"/>
          <p:cNvPicPr>
            <a:picLocks noChangeAspect="1"/>
          </p:cNvPicPr>
          <p:nvPr/>
        </p:nvPicPr>
        <p:blipFill>
          <a:blip r:embed="rId2"/>
          <a:stretch>
            <a:fillRect/>
          </a:stretch>
        </p:blipFill>
        <p:spPr>
          <a:xfrm>
            <a:off x="539551" y="404664"/>
            <a:ext cx="8077119" cy="5616624"/>
          </a:xfrm>
          <a:prstGeom prst="rect">
            <a:avLst/>
          </a:prstGeom>
          <a:ln w="12700">
            <a:miter lim="400000"/>
          </a:ln>
        </p:spPr>
      </p:pic>
      <p:sp>
        <p:nvSpPr>
          <p:cNvPr id="586" name="Rettangolo 3"/>
          <p:cNvSpPr/>
          <p:nvPr/>
        </p:nvSpPr>
        <p:spPr>
          <a:xfrm>
            <a:off x="395535" y="4941168"/>
            <a:ext cx="8352930"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587" name="Rettangolo 5"/>
          <p:cNvSpPr/>
          <p:nvPr/>
        </p:nvSpPr>
        <p:spPr>
          <a:xfrm>
            <a:off x="508281" y="5432390"/>
            <a:ext cx="8352930"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588" name="CasellaDiTesto 6"/>
          <p:cNvSpPr txBox="1"/>
          <p:nvPr/>
        </p:nvSpPr>
        <p:spPr>
          <a:xfrm>
            <a:off x="683568" y="1934829"/>
            <a:ext cx="514134" cy="28854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800">
                <a:latin typeface="+mn-lt"/>
                <a:ea typeface="+mn-ea"/>
                <a:cs typeface="+mn-cs"/>
                <a:sym typeface="Calibri"/>
              </a:defRPr>
            </a:pPr>
            <a:r>
              <a:t>A</a:t>
            </a:r>
          </a:p>
          <a:p>
            <a:pPr>
              <a:defRPr sz="3800">
                <a:latin typeface="+mn-lt"/>
                <a:ea typeface="+mn-ea"/>
                <a:cs typeface="+mn-cs"/>
                <a:sym typeface="Calibri"/>
              </a:defRPr>
            </a:pPr>
            <a:r>
              <a:t>B</a:t>
            </a:r>
          </a:p>
          <a:p>
            <a:pPr>
              <a:defRPr sz="3800">
                <a:latin typeface="+mn-lt"/>
                <a:ea typeface="+mn-ea"/>
                <a:cs typeface="+mn-cs"/>
                <a:sym typeface="Calibri"/>
              </a:defRPr>
            </a:pPr>
            <a:r>
              <a:t>C</a:t>
            </a:r>
          </a:p>
          <a:p>
            <a:pPr>
              <a:defRPr sz="3800">
                <a:latin typeface="+mn-lt"/>
                <a:ea typeface="+mn-ea"/>
                <a:cs typeface="+mn-cs"/>
                <a:sym typeface="Calibri"/>
              </a:defRPr>
            </a:pPr>
            <a:r>
              <a:t>D</a:t>
            </a:r>
          </a:p>
          <a:p>
            <a:pPr>
              <a:defRPr sz="3800">
                <a:latin typeface="+mn-lt"/>
                <a:ea typeface="+mn-ea"/>
                <a:cs typeface="+mn-cs"/>
                <a:sym typeface="Calibri"/>
              </a:defRPr>
            </a:pPr>
            <a:r>
              <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587"/>
                                        </p:tgtEl>
                                      </p:cBhvr>
                                    </p:animEffect>
                                    <p:set>
                                      <p:cBhvr>
                                        <p:cTn id="7" fill="hold">
                                          <p:stCondLst>
                                            <p:cond delay="499"/>
                                          </p:stCondLst>
                                        </p:cTn>
                                        <p:tgtEl>
                                          <p:spTgt spid="5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animBg="1" advAuto="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Titolo 1"/>
          <p:cNvSpPr txBox="1">
            <a:spLocks noGrp="1"/>
          </p:cNvSpPr>
          <p:nvPr>
            <p:ph type="title"/>
          </p:nvPr>
        </p:nvSpPr>
        <p:spPr>
          <a:xfrm>
            <a:off x="457200" y="274638"/>
            <a:ext cx="8229600" cy="1143001"/>
          </a:xfrm>
          <a:prstGeom prst="rect">
            <a:avLst/>
          </a:prstGeom>
        </p:spPr>
        <p:txBody>
          <a:bodyPr/>
          <a:lstStyle/>
          <a:p>
            <a:endParaRPr/>
          </a:p>
        </p:txBody>
      </p:sp>
      <p:sp>
        <p:nvSpPr>
          <p:cNvPr id="591"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592" name="Picture 2" descr="Picture 2"/>
          <p:cNvPicPr>
            <a:picLocks noChangeAspect="1"/>
          </p:cNvPicPr>
          <p:nvPr/>
        </p:nvPicPr>
        <p:blipFill>
          <a:blip r:embed="rId2"/>
          <a:stretch>
            <a:fillRect/>
          </a:stretch>
        </p:blipFill>
        <p:spPr>
          <a:xfrm>
            <a:off x="755576" y="220330"/>
            <a:ext cx="8065225" cy="6305014"/>
          </a:xfrm>
          <a:prstGeom prst="rect">
            <a:avLst/>
          </a:prstGeom>
          <a:ln w="12700">
            <a:miter lim="400000"/>
          </a:ln>
        </p:spPr>
      </p:pic>
      <p:sp>
        <p:nvSpPr>
          <p:cNvPr id="593" name="Rettangolo 4"/>
          <p:cNvSpPr/>
          <p:nvPr/>
        </p:nvSpPr>
        <p:spPr>
          <a:xfrm>
            <a:off x="508281" y="5224750"/>
            <a:ext cx="8352930" cy="868546"/>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594" name="CasellaDiTesto 5"/>
          <p:cNvSpPr txBox="1"/>
          <p:nvPr/>
        </p:nvSpPr>
        <p:spPr>
          <a:xfrm>
            <a:off x="827583" y="1999550"/>
            <a:ext cx="658150" cy="32664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4300">
                <a:latin typeface="+mn-lt"/>
                <a:ea typeface="+mn-ea"/>
                <a:cs typeface="+mn-cs"/>
                <a:sym typeface="Calibri"/>
              </a:defRPr>
            </a:pPr>
            <a:r>
              <a:t>A</a:t>
            </a:r>
          </a:p>
          <a:p>
            <a:pPr>
              <a:defRPr sz="4300">
                <a:latin typeface="+mn-lt"/>
                <a:ea typeface="+mn-ea"/>
                <a:cs typeface="+mn-cs"/>
                <a:sym typeface="Calibri"/>
              </a:defRPr>
            </a:pPr>
            <a:r>
              <a:t>B</a:t>
            </a:r>
          </a:p>
          <a:p>
            <a:pPr>
              <a:defRPr sz="4300">
                <a:latin typeface="+mn-lt"/>
                <a:ea typeface="+mn-ea"/>
                <a:cs typeface="+mn-cs"/>
                <a:sym typeface="Calibri"/>
              </a:defRPr>
            </a:pPr>
            <a:r>
              <a:t>C</a:t>
            </a:r>
          </a:p>
          <a:p>
            <a:pPr>
              <a:defRPr sz="4300">
                <a:latin typeface="+mn-lt"/>
                <a:ea typeface="+mn-ea"/>
                <a:cs typeface="+mn-cs"/>
                <a:sym typeface="Calibri"/>
              </a:defRPr>
            </a:pPr>
            <a:r>
              <a:t>D</a:t>
            </a:r>
          </a:p>
          <a:p>
            <a:pPr>
              <a:defRPr sz="4300">
                <a:latin typeface="+mn-lt"/>
                <a:ea typeface="+mn-ea"/>
                <a:cs typeface="+mn-cs"/>
                <a:sym typeface="Calibri"/>
              </a:defRPr>
            </a:pPr>
            <a:r>
              <a:t>E</a:t>
            </a:r>
          </a:p>
        </p:txBody>
      </p:sp>
      <p:sp>
        <p:nvSpPr>
          <p:cNvPr id="595" name="Rettangolo 6"/>
          <p:cNvSpPr/>
          <p:nvPr/>
        </p:nvSpPr>
        <p:spPr>
          <a:xfrm>
            <a:off x="519072" y="5944830"/>
            <a:ext cx="8352930"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595"/>
                                        </p:tgtEl>
                                      </p:cBhvr>
                                    </p:animEffect>
                                    <p:set>
                                      <p:cBhvr>
                                        <p:cTn id="7" fill="hold">
                                          <p:stCondLst>
                                            <p:cond delay="499"/>
                                          </p:stCondLst>
                                        </p:cTn>
                                        <p:tgtEl>
                                          <p:spTgt spid="5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 grpId="0" animBg="1" advAuto="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Titolo 1"/>
          <p:cNvSpPr txBox="1">
            <a:spLocks noGrp="1"/>
          </p:cNvSpPr>
          <p:nvPr>
            <p:ph type="title"/>
          </p:nvPr>
        </p:nvSpPr>
        <p:spPr>
          <a:xfrm>
            <a:off x="457200" y="274638"/>
            <a:ext cx="8229600" cy="1143001"/>
          </a:xfrm>
          <a:prstGeom prst="rect">
            <a:avLst/>
          </a:prstGeom>
        </p:spPr>
        <p:txBody>
          <a:bodyPr/>
          <a:lstStyle/>
          <a:p>
            <a:endParaRPr/>
          </a:p>
        </p:txBody>
      </p:sp>
      <p:sp>
        <p:nvSpPr>
          <p:cNvPr id="598"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599" name="Picture 2" descr="Picture 2"/>
          <p:cNvPicPr>
            <a:picLocks noChangeAspect="1"/>
          </p:cNvPicPr>
          <p:nvPr/>
        </p:nvPicPr>
        <p:blipFill>
          <a:blip r:embed="rId2"/>
          <a:stretch>
            <a:fillRect/>
          </a:stretch>
        </p:blipFill>
        <p:spPr>
          <a:xfrm>
            <a:off x="467543" y="260647"/>
            <a:ext cx="8136906" cy="5945145"/>
          </a:xfrm>
          <a:prstGeom prst="rect">
            <a:avLst/>
          </a:prstGeom>
          <a:ln w="12700">
            <a:miter lim="400000"/>
          </a:ln>
        </p:spPr>
      </p:pic>
      <p:sp>
        <p:nvSpPr>
          <p:cNvPr id="600" name="Rettangolo 4"/>
          <p:cNvSpPr/>
          <p:nvPr/>
        </p:nvSpPr>
        <p:spPr>
          <a:xfrm>
            <a:off x="251519" y="5070023"/>
            <a:ext cx="8352930" cy="720082"/>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01" name="CasellaDiTesto 5"/>
          <p:cNvSpPr txBox="1"/>
          <p:nvPr/>
        </p:nvSpPr>
        <p:spPr>
          <a:xfrm>
            <a:off x="570821" y="1844823"/>
            <a:ext cx="658151" cy="30759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4000">
                <a:latin typeface="+mn-lt"/>
                <a:ea typeface="+mn-ea"/>
                <a:cs typeface="+mn-cs"/>
                <a:sym typeface="Calibri"/>
              </a:defRPr>
            </a:pPr>
            <a:r>
              <a:t>A</a:t>
            </a:r>
          </a:p>
          <a:p>
            <a:pPr>
              <a:defRPr sz="4000">
                <a:latin typeface="+mn-lt"/>
                <a:ea typeface="+mn-ea"/>
                <a:cs typeface="+mn-cs"/>
                <a:sym typeface="Calibri"/>
              </a:defRPr>
            </a:pPr>
            <a:r>
              <a:t>B</a:t>
            </a:r>
          </a:p>
          <a:p>
            <a:pPr>
              <a:defRPr sz="4000">
                <a:latin typeface="+mn-lt"/>
                <a:ea typeface="+mn-ea"/>
                <a:cs typeface="+mn-cs"/>
                <a:sym typeface="Calibri"/>
              </a:defRPr>
            </a:pPr>
            <a:r>
              <a:t>C</a:t>
            </a:r>
          </a:p>
          <a:p>
            <a:pPr>
              <a:defRPr sz="4000">
                <a:latin typeface="+mn-lt"/>
                <a:ea typeface="+mn-ea"/>
                <a:cs typeface="+mn-cs"/>
                <a:sym typeface="Calibri"/>
              </a:defRPr>
            </a:pPr>
            <a:r>
              <a:t>D</a:t>
            </a:r>
          </a:p>
          <a:p>
            <a:pPr>
              <a:defRPr sz="4000">
                <a:latin typeface="+mn-lt"/>
                <a:ea typeface="+mn-ea"/>
                <a:cs typeface="+mn-cs"/>
                <a:sym typeface="Calibri"/>
              </a:defRPr>
            </a:pPr>
            <a:r>
              <a:t>E</a:t>
            </a:r>
          </a:p>
        </p:txBody>
      </p:sp>
      <p:sp>
        <p:nvSpPr>
          <p:cNvPr id="602" name="Rettangolo 6"/>
          <p:cNvSpPr/>
          <p:nvPr/>
        </p:nvSpPr>
        <p:spPr>
          <a:xfrm>
            <a:off x="262310" y="5790103"/>
            <a:ext cx="8352930"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602"/>
                                        </p:tgtEl>
                                      </p:cBhvr>
                                    </p:animEffect>
                                    <p:set>
                                      <p:cBhvr>
                                        <p:cTn id="7" fill="hold">
                                          <p:stCondLst>
                                            <p:cond delay="499"/>
                                          </p:stCondLst>
                                        </p:cTn>
                                        <p:tgtEl>
                                          <p:spTgt spid="6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 grpId="0" animBg="1" advAuto="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Titolo 1"/>
          <p:cNvSpPr txBox="1">
            <a:spLocks noGrp="1"/>
          </p:cNvSpPr>
          <p:nvPr>
            <p:ph type="title"/>
          </p:nvPr>
        </p:nvSpPr>
        <p:spPr>
          <a:xfrm>
            <a:off x="457200" y="274638"/>
            <a:ext cx="8229600" cy="1143001"/>
          </a:xfrm>
          <a:prstGeom prst="rect">
            <a:avLst/>
          </a:prstGeom>
        </p:spPr>
        <p:txBody>
          <a:bodyPr/>
          <a:lstStyle/>
          <a:p>
            <a:endParaRPr/>
          </a:p>
        </p:txBody>
      </p:sp>
      <p:sp>
        <p:nvSpPr>
          <p:cNvPr id="605"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606" name="Picture 2" descr="Picture 2"/>
          <p:cNvPicPr>
            <a:picLocks noChangeAspect="1"/>
          </p:cNvPicPr>
          <p:nvPr/>
        </p:nvPicPr>
        <p:blipFill>
          <a:blip r:embed="rId2"/>
          <a:stretch>
            <a:fillRect/>
          </a:stretch>
        </p:blipFill>
        <p:spPr>
          <a:xfrm>
            <a:off x="107504" y="908720"/>
            <a:ext cx="8938136" cy="5040561"/>
          </a:xfrm>
          <a:prstGeom prst="rect">
            <a:avLst/>
          </a:prstGeom>
          <a:ln w="12700">
            <a:miter lim="400000"/>
          </a:ln>
        </p:spPr>
      </p:pic>
      <p:sp>
        <p:nvSpPr>
          <p:cNvPr id="607" name="Rettangolo 4"/>
          <p:cNvSpPr/>
          <p:nvPr/>
        </p:nvSpPr>
        <p:spPr>
          <a:xfrm>
            <a:off x="-2" y="5037439"/>
            <a:ext cx="9045641" cy="434274"/>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08" name="CasellaDiTesto 5"/>
          <p:cNvSpPr txBox="1"/>
          <p:nvPr/>
        </p:nvSpPr>
        <p:spPr>
          <a:xfrm>
            <a:off x="190303" y="2242606"/>
            <a:ext cx="565274" cy="26314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400">
                <a:latin typeface="+mn-lt"/>
                <a:ea typeface="+mn-ea"/>
                <a:cs typeface="+mn-cs"/>
                <a:sym typeface="Calibri"/>
              </a:defRPr>
            </a:pPr>
            <a:r>
              <a:t>A</a:t>
            </a:r>
          </a:p>
          <a:p>
            <a:pPr>
              <a:defRPr sz="3400">
                <a:latin typeface="+mn-lt"/>
                <a:ea typeface="+mn-ea"/>
                <a:cs typeface="+mn-cs"/>
                <a:sym typeface="Calibri"/>
              </a:defRPr>
            </a:pPr>
            <a:r>
              <a:t>B</a:t>
            </a:r>
          </a:p>
          <a:p>
            <a:pPr>
              <a:defRPr sz="3400">
                <a:latin typeface="+mn-lt"/>
                <a:ea typeface="+mn-ea"/>
                <a:cs typeface="+mn-cs"/>
                <a:sym typeface="Calibri"/>
              </a:defRPr>
            </a:pPr>
            <a:r>
              <a:t>C</a:t>
            </a:r>
          </a:p>
          <a:p>
            <a:pPr>
              <a:defRPr sz="3400">
                <a:latin typeface="+mn-lt"/>
                <a:ea typeface="+mn-ea"/>
                <a:cs typeface="+mn-cs"/>
                <a:sym typeface="Calibri"/>
              </a:defRPr>
            </a:pPr>
            <a:r>
              <a:t>D</a:t>
            </a:r>
          </a:p>
          <a:p>
            <a:pPr>
              <a:defRPr sz="3400">
                <a:latin typeface="+mn-lt"/>
                <a:ea typeface="+mn-ea"/>
                <a:cs typeface="+mn-cs"/>
                <a:sym typeface="Calibri"/>
              </a:defRPr>
            </a:pPr>
            <a:r>
              <a:t>E</a:t>
            </a:r>
          </a:p>
        </p:txBody>
      </p:sp>
      <p:sp>
        <p:nvSpPr>
          <p:cNvPr id="609" name="Rettangolo 6"/>
          <p:cNvSpPr/>
          <p:nvPr/>
        </p:nvSpPr>
        <p:spPr>
          <a:xfrm>
            <a:off x="190302" y="5471712"/>
            <a:ext cx="8855338"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609"/>
                                        </p:tgtEl>
                                      </p:cBhvr>
                                    </p:animEffect>
                                    <p:set>
                                      <p:cBhvr>
                                        <p:cTn id="7" fill="hold">
                                          <p:stCondLst>
                                            <p:cond delay="499"/>
                                          </p:stCondLst>
                                        </p:cTn>
                                        <p:tgtEl>
                                          <p:spTgt spid="6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 grpId="0" animBg="1" advAuto="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Titolo 1"/>
          <p:cNvSpPr txBox="1">
            <a:spLocks noGrp="1"/>
          </p:cNvSpPr>
          <p:nvPr>
            <p:ph type="title"/>
          </p:nvPr>
        </p:nvSpPr>
        <p:spPr>
          <a:xfrm>
            <a:off x="457200" y="274638"/>
            <a:ext cx="8229600" cy="1143001"/>
          </a:xfrm>
          <a:prstGeom prst="rect">
            <a:avLst/>
          </a:prstGeom>
        </p:spPr>
        <p:txBody>
          <a:bodyPr/>
          <a:lstStyle/>
          <a:p>
            <a:endParaRPr/>
          </a:p>
        </p:txBody>
      </p:sp>
      <p:pic>
        <p:nvPicPr>
          <p:cNvPr id="612" name="Picture 2" descr="Picture 2"/>
          <p:cNvPicPr>
            <a:picLocks noChangeAspect="1"/>
          </p:cNvPicPr>
          <p:nvPr/>
        </p:nvPicPr>
        <p:blipFill>
          <a:blip r:embed="rId2"/>
          <a:stretch>
            <a:fillRect/>
          </a:stretch>
        </p:blipFill>
        <p:spPr>
          <a:xfrm>
            <a:off x="323527" y="260647"/>
            <a:ext cx="5629276" cy="3448051"/>
          </a:xfrm>
          <a:prstGeom prst="rect">
            <a:avLst/>
          </a:prstGeom>
          <a:ln w="12700">
            <a:miter lim="400000"/>
          </a:ln>
        </p:spPr>
      </p:pic>
      <p:pic>
        <p:nvPicPr>
          <p:cNvPr id="613" name="Picture 3" descr="Picture 3"/>
          <p:cNvPicPr>
            <a:picLocks noChangeAspect="1"/>
          </p:cNvPicPr>
          <p:nvPr/>
        </p:nvPicPr>
        <p:blipFill>
          <a:blip r:embed="rId3"/>
          <a:srcRect t="92552"/>
          <a:stretch>
            <a:fillRect/>
          </a:stretch>
        </p:blipFill>
        <p:spPr>
          <a:xfrm>
            <a:off x="30277" y="6085327"/>
            <a:ext cx="9113724" cy="584708"/>
          </a:xfrm>
          <a:prstGeom prst="rect">
            <a:avLst/>
          </a:prstGeom>
          <a:ln w="12700">
            <a:miter lim="400000"/>
          </a:ln>
        </p:spPr>
      </p:pic>
      <p:pic>
        <p:nvPicPr>
          <p:cNvPr id="614" name="Picture 3" descr="Picture 3"/>
          <p:cNvPicPr>
            <a:picLocks noChangeAspect="1"/>
          </p:cNvPicPr>
          <p:nvPr/>
        </p:nvPicPr>
        <p:blipFill>
          <a:blip r:embed="rId3"/>
          <a:srcRect r="68553" b="17299"/>
          <a:stretch>
            <a:fillRect/>
          </a:stretch>
        </p:blipFill>
        <p:spPr>
          <a:xfrm>
            <a:off x="6516216" y="1506493"/>
            <a:ext cx="1944217" cy="4404410"/>
          </a:xfrm>
          <a:prstGeom prst="rect">
            <a:avLst/>
          </a:prstGeom>
          <a:ln w="12700">
            <a:miter lim="400000"/>
          </a:ln>
        </p:spPr>
      </p:pic>
      <p:sp>
        <p:nvSpPr>
          <p:cNvPr id="615" name="Rettangolo 6"/>
          <p:cNvSpPr/>
          <p:nvPr/>
        </p:nvSpPr>
        <p:spPr>
          <a:xfrm>
            <a:off x="107503" y="6021287"/>
            <a:ext cx="8855338"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615"/>
                                        </p:tgtEl>
                                      </p:cBhvr>
                                    </p:animEffect>
                                    <p:set>
                                      <p:cBhvr>
                                        <p:cTn id="7" fill="hold">
                                          <p:stCondLst>
                                            <p:cond delay="499"/>
                                          </p:stCondLst>
                                        </p:cTn>
                                        <p:tgtEl>
                                          <p:spTgt spid="6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itolo 1"/>
          <p:cNvSpPr txBox="1">
            <a:spLocks noGrp="1"/>
          </p:cNvSpPr>
          <p:nvPr>
            <p:ph type="title"/>
          </p:nvPr>
        </p:nvSpPr>
        <p:spPr>
          <a:xfrm>
            <a:off x="457200" y="274638"/>
            <a:ext cx="8229600" cy="1143001"/>
          </a:xfrm>
          <a:prstGeom prst="rect">
            <a:avLst/>
          </a:prstGeom>
        </p:spPr>
        <p:txBody>
          <a:bodyPr/>
          <a:lstStyle>
            <a:lvl1pPr defTabSz="832102">
              <a:defRPr sz="3500" b="1"/>
            </a:lvl1pPr>
          </a:lstStyle>
          <a:p>
            <a:r>
              <a:t>Come prepararsi al test di ammissione?</a:t>
            </a:r>
          </a:p>
        </p:txBody>
      </p:sp>
      <p:sp>
        <p:nvSpPr>
          <p:cNvPr id="157" name="Segnaposto contenuto 2"/>
          <p:cNvSpPr txBox="1">
            <a:spLocks noGrp="1"/>
          </p:cNvSpPr>
          <p:nvPr>
            <p:ph type="body" idx="1"/>
          </p:nvPr>
        </p:nvSpPr>
        <p:spPr>
          <a:xfrm>
            <a:off x="467543" y="1700808"/>
            <a:ext cx="8229601" cy="4853136"/>
          </a:xfrm>
          <a:prstGeom prst="rect">
            <a:avLst/>
          </a:prstGeom>
        </p:spPr>
        <p:txBody>
          <a:bodyPr/>
          <a:lstStyle/>
          <a:p>
            <a:pPr marL="0" indent="0">
              <a:lnSpc>
                <a:spcPct val="80000"/>
              </a:lnSpc>
              <a:spcBef>
                <a:spcPts val="600"/>
              </a:spcBef>
              <a:buSzTx/>
              <a:buNone/>
              <a:defRPr sz="2700"/>
            </a:pPr>
            <a:r>
              <a:t>E’ importante comprendere la grande importanza dell’</a:t>
            </a:r>
            <a:r>
              <a:rPr b="1"/>
              <a:t>organizzazione dello studio.</a:t>
            </a:r>
          </a:p>
          <a:p>
            <a:pPr marL="0" indent="0">
              <a:lnSpc>
                <a:spcPct val="80000"/>
              </a:lnSpc>
              <a:spcBef>
                <a:spcPts val="600"/>
              </a:spcBef>
              <a:buSzTx/>
              <a:buNone/>
              <a:defRPr sz="2700" b="1"/>
            </a:pPr>
            <a:endParaRPr b="1"/>
          </a:p>
          <a:p>
            <a:pPr marL="0" indent="0">
              <a:lnSpc>
                <a:spcPct val="80000"/>
              </a:lnSpc>
              <a:spcBef>
                <a:spcPts val="600"/>
              </a:spcBef>
              <a:buSzTx/>
              <a:buNone/>
              <a:defRPr sz="2700"/>
            </a:pPr>
            <a:r>
              <a:t>Esercitarsi con i quiz è molto importante, ma la preparazione ad una prova a test va organizzata considerando anche altri aspetti:</a:t>
            </a:r>
          </a:p>
          <a:p>
            <a:pPr marL="0" indent="0">
              <a:lnSpc>
                <a:spcPct val="80000"/>
              </a:lnSpc>
              <a:spcBef>
                <a:spcPts val="600"/>
              </a:spcBef>
              <a:buSzTx/>
              <a:buNone/>
              <a:defRPr sz="2700"/>
            </a:pPr>
            <a:endParaRPr/>
          </a:p>
          <a:p>
            <a:pPr>
              <a:lnSpc>
                <a:spcPct val="80000"/>
              </a:lnSpc>
              <a:spcBef>
                <a:spcPts val="600"/>
              </a:spcBef>
              <a:defRPr sz="2700"/>
            </a:pPr>
            <a:r>
              <a:t>elementi teorici</a:t>
            </a:r>
          </a:p>
          <a:p>
            <a:pPr>
              <a:lnSpc>
                <a:spcPct val="80000"/>
              </a:lnSpc>
              <a:spcBef>
                <a:spcPts val="600"/>
              </a:spcBef>
              <a:defRPr sz="2700"/>
            </a:pPr>
            <a:r>
              <a:t>comprensione dei modelli di quesito</a:t>
            </a:r>
          </a:p>
          <a:p>
            <a:pPr>
              <a:lnSpc>
                <a:spcPct val="80000"/>
              </a:lnSpc>
              <a:spcBef>
                <a:spcPts val="600"/>
              </a:spcBef>
              <a:defRPr sz="2700"/>
            </a:pPr>
            <a:r>
              <a:t>organizzazione e gestione dei tempi</a:t>
            </a:r>
          </a:p>
          <a:p>
            <a:pPr>
              <a:lnSpc>
                <a:spcPct val="80000"/>
              </a:lnSpc>
              <a:spcBef>
                <a:spcPts val="600"/>
              </a:spcBef>
              <a:defRPr sz="2700"/>
            </a:pPr>
            <a:r>
              <a:t>tecniche risolutive dei quesiti</a:t>
            </a:r>
          </a:p>
          <a:p>
            <a:pPr>
              <a:lnSpc>
                <a:spcPct val="80000"/>
              </a:lnSpc>
              <a:spcBef>
                <a:spcPts val="600"/>
              </a:spcBef>
              <a:defRPr sz="2700"/>
            </a:pPr>
            <a:r>
              <a:t>fattori emotivi nel giorno della prova</a:t>
            </a:r>
          </a:p>
        </p:txBody>
      </p:sp>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 name="Picture 2" descr="Picture 2"/>
          <p:cNvPicPr>
            <a:picLocks noChangeAspect="1"/>
          </p:cNvPicPr>
          <p:nvPr/>
        </p:nvPicPr>
        <p:blipFill>
          <a:blip r:embed="rId2"/>
          <a:stretch>
            <a:fillRect/>
          </a:stretch>
        </p:blipFill>
        <p:spPr>
          <a:xfrm>
            <a:off x="601210" y="188639"/>
            <a:ext cx="5328593" cy="6258321"/>
          </a:xfrm>
          <a:prstGeom prst="rect">
            <a:avLst/>
          </a:prstGeom>
          <a:ln w="12700">
            <a:miter lim="400000"/>
          </a:ln>
        </p:spPr>
      </p:pic>
      <p:sp>
        <p:nvSpPr>
          <p:cNvPr id="618" name="Rettangolo 5"/>
          <p:cNvSpPr/>
          <p:nvPr/>
        </p:nvSpPr>
        <p:spPr>
          <a:xfrm>
            <a:off x="525306" y="5289682"/>
            <a:ext cx="8352930"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19" name="Rettangolo 6"/>
          <p:cNvSpPr/>
          <p:nvPr/>
        </p:nvSpPr>
        <p:spPr>
          <a:xfrm>
            <a:off x="491807" y="6086919"/>
            <a:ext cx="8352930"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20" name="CasellaDiTesto 7"/>
          <p:cNvSpPr txBox="1"/>
          <p:nvPr/>
        </p:nvSpPr>
        <p:spPr>
          <a:xfrm>
            <a:off x="731300" y="2060847"/>
            <a:ext cx="570611" cy="30759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4000">
                <a:latin typeface="+mn-lt"/>
                <a:ea typeface="+mn-ea"/>
                <a:cs typeface="+mn-cs"/>
                <a:sym typeface="Calibri"/>
              </a:defRPr>
            </a:pPr>
            <a:r>
              <a:t>A</a:t>
            </a:r>
          </a:p>
          <a:p>
            <a:pPr>
              <a:defRPr sz="4000">
                <a:latin typeface="+mn-lt"/>
                <a:ea typeface="+mn-ea"/>
                <a:cs typeface="+mn-cs"/>
                <a:sym typeface="Calibri"/>
              </a:defRPr>
            </a:pPr>
            <a:r>
              <a:t>B</a:t>
            </a:r>
          </a:p>
          <a:p>
            <a:pPr>
              <a:defRPr sz="4000">
                <a:latin typeface="+mn-lt"/>
                <a:ea typeface="+mn-ea"/>
                <a:cs typeface="+mn-cs"/>
                <a:sym typeface="Calibri"/>
              </a:defRPr>
            </a:pPr>
            <a:r>
              <a:t>C</a:t>
            </a:r>
          </a:p>
          <a:p>
            <a:pPr>
              <a:defRPr sz="4000">
                <a:latin typeface="+mn-lt"/>
                <a:ea typeface="+mn-ea"/>
                <a:cs typeface="+mn-cs"/>
                <a:sym typeface="Calibri"/>
              </a:defRPr>
            </a:pPr>
            <a:r>
              <a:t>D</a:t>
            </a:r>
          </a:p>
          <a:p>
            <a:pPr>
              <a:defRPr sz="4000">
                <a:latin typeface="+mn-lt"/>
                <a:ea typeface="+mn-ea"/>
                <a:cs typeface="+mn-cs"/>
                <a:sym typeface="Calibri"/>
              </a:defRPr>
            </a:pPr>
            <a:r>
              <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619"/>
                                        </p:tgtEl>
                                      </p:cBhvr>
                                    </p:animEffect>
                                    <p:set>
                                      <p:cBhvr>
                                        <p:cTn id="7" fill="hold">
                                          <p:stCondLst>
                                            <p:cond delay="499"/>
                                          </p:stCondLst>
                                        </p:cTn>
                                        <p:tgtEl>
                                          <p:spTgt spid="6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 grpId="0" animBg="1" advAuto="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 name="Picture 2" descr="Picture 2"/>
          <p:cNvPicPr>
            <a:picLocks noChangeAspect="1"/>
          </p:cNvPicPr>
          <p:nvPr/>
        </p:nvPicPr>
        <p:blipFill>
          <a:blip r:embed="rId2"/>
          <a:stretch>
            <a:fillRect/>
          </a:stretch>
        </p:blipFill>
        <p:spPr>
          <a:xfrm>
            <a:off x="92525" y="620687"/>
            <a:ext cx="8958947" cy="3888434"/>
          </a:xfrm>
          <a:prstGeom prst="rect">
            <a:avLst/>
          </a:prstGeom>
          <a:ln w="12700">
            <a:miter lim="400000"/>
          </a:ln>
        </p:spPr>
      </p:pic>
      <p:sp>
        <p:nvSpPr>
          <p:cNvPr id="623" name="Rettangolo 1"/>
          <p:cNvSpPr/>
          <p:nvPr/>
        </p:nvSpPr>
        <p:spPr>
          <a:xfrm>
            <a:off x="1999168" y="669327"/>
            <a:ext cx="3168353" cy="345778"/>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pic>
        <p:nvPicPr>
          <p:cNvPr id="624" name="Picture 3" descr="Picture 3"/>
          <p:cNvPicPr>
            <a:picLocks noChangeAspect="1"/>
          </p:cNvPicPr>
          <p:nvPr/>
        </p:nvPicPr>
        <p:blipFill>
          <a:blip r:embed="rId3"/>
          <a:stretch>
            <a:fillRect/>
          </a:stretch>
        </p:blipFill>
        <p:spPr>
          <a:xfrm>
            <a:off x="9756" y="5229199"/>
            <a:ext cx="9134245" cy="129614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624"/>
                                        </p:tgtEl>
                                        <p:attrNameLst>
                                          <p:attrName>style.visibility</p:attrName>
                                        </p:attrNameLst>
                                      </p:cBhvr>
                                      <p:to>
                                        <p:strVal val="visible"/>
                                      </p:to>
                                    </p:set>
                                    <p:animEffect transition="in" filter="dissolve">
                                      <p:cBhvr>
                                        <p:cTn id="7" dur="500"/>
                                        <p:tgtEl>
                                          <p:spTgt spid="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 grpId="0" animBg="1" advAuto="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Titolo 1"/>
          <p:cNvSpPr txBox="1">
            <a:spLocks noGrp="1"/>
          </p:cNvSpPr>
          <p:nvPr>
            <p:ph type="title"/>
          </p:nvPr>
        </p:nvSpPr>
        <p:spPr>
          <a:xfrm>
            <a:off x="457200" y="274638"/>
            <a:ext cx="8229600" cy="1143001"/>
          </a:xfrm>
          <a:prstGeom prst="rect">
            <a:avLst/>
          </a:prstGeom>
        </p:spPr>
        <p:txBody>
          <a:bodyPr/>
          <a:lstStyle/>
          <a:p>
            <a:endParaRPr/>
          </a:p>
        </p:txBody>
      </p:sp>
      <p:sp>
        <p:nvSpPr>
          <p:cNvPr id="627"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628" name="Picture 3" descr="Picture 3"/>
          <p:cNvPicPr>
            <a:picLocks noChangeAspect="1"/>
          </p:cNvPicPr>
          <p:nvPr/>
        </p:nvPicPr>
        <p:blipFill>
          <a:blip r:embed="rId2"/>
          <a:stretch>
            <a:fillRect/>
          </a:stretch>
        </p:blipFill>
        <p:spPr>
          <a:xfrm>
            <a:off x="539550" y="332656"/>
            <a:ext cx="8179511" cy="6192688"/>
          </a:xfrm>
          <a:prstGeom prst="rect">
            <a:avLst/>
          </a:prstGeom>
          <a:ln w="12700">
            <a:miter lim="400000"/>
          </a:ln>
        </p:spPr>
      </p:pic>
      <p:sp>
        <p:nvSpPr>
          <p:cNvPr id="629" name="Rettangolo 4"/>
          <p:cNvSpPr/>
          <p:nvPr/>
        </p:nvSpPr>
        <p:spPr>
          <a:xfrm>
            <a:off x="452840" y="5373215"/>
            <a:ext cx="8352930"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30" name="Rettangolo 5"/>
          <p:cNvSpPr/>
          <p:nvPr/>
        </p:nvSpPr>
        <p:spPr>
          <a:xfrm>
            <a:off x="419341" y="6165303"/>
            <a:ext cx="8352930"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31" name="CasellaDiTesto 6"/>
          <p:cNvSpPr txBox="1"/>
          <p:nvPr/>
        </p:nvSpPr>
        <p:spPr>
          <a:xfrm>
            <a:off x="695142" y="2425061"/>
            <a:ext cx="514134" cy="28854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800">
                <a:latin typeface="+mn-lt"/>
                <a:ea typeface="+mn-ea"/>
                <a:cs typeface="+mn-cs"/>
                <a:sym typeface="Calibri"/>
              </a:defRPr>
            </a:pPr>
            <a:r>
              <a:t>A</a:t>
            </a:r>
          </a:p>
          <a:p>
            <a:pPr>
              <a:defRPr sz="3800">
                <a:latin typeface="+mn-lt"/>
                <a:ea typeface="+mn-ea"/>
                <a:cs typeface="+mn-cs"/>
                <a:sym typeface="Calibri"/>
              </a:defRPr>
            </a:pPr>
            <a:r>
              <a:t>B</a:t>
            </a:r>
          </a:p>
          <a:p>
            <a:pPr>
              <a:defRPr sz="3800">
                <a:latin typeface="+mn-lt"/>
                <a:ea typeface="+mn-ea"/>
                <a:cs typeface="+mn-cs"/>
                <a:sym typeface="Calibri"/>
              </a:defRPr>
            </a:pPr>
            <a:r>
              <a:t>C</a:t>
            </a:r>
          </a:p>
          <a:p>
            <a:pPr>
              <a:defRPr sz="3800">
                <a:latin typeface="+mn-lt"/>
                <a:ea typeface="+mn-ea"/>
                <a:cs typeface="+mn-cs"/>
                <a:sym typeface="Calibri"/>
              </a:defRPr>
            </a:pPr>
            <a:r>
              <a:t>D</a:t>
            </a:r>
          </a:p>
          <a:p>
            <a:pPr>
              <a:defRPr sz="3800">
                <a:latin typeface="+mn-lt"/>
                <a:ea typeface="+mn-ea"/>
                <a:cs typeface="+mn-cs"/>
                <a:sym typeface="Calibri"/>
              </a:defRPr>
            </a:pPr>
            <a:r>
              <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630"/>
                                        </p:tgtEl>
                                      </p:cBhvr>
                                    </p:animEffect>
                                    <p:set>
                                      <p:cBhvr>
                                        <p:cTn id="7" fill="hold">
                                          <p:stCondLst>
                                            <p:cond delay="499"/>
                                          </p:stCondLst>
                                        </p:cTn>
                                        <p:tgtEl>
                                          <p:spTgt spid="6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 grpId="0" animBg="1" advAuto="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 name="Picture 2" descr="Picture 2"/>
          <p:cNvPicPr>
            <a:picLocks noChangeAspect="1"/>
          </p:cNvPicPr>
          <p:nvPr/>
        </p:nvPicPr>
        <p:blipFill>
          <a:blip r:embed="rId2"/>
          <a:srcRect l="21599" r="19029"/>
          <a:stretch>
            <a:fillRect/>
          </a:stretch>
        </p:blipFill>
        <p:spPr>
          <a:xfrm>
            <a:off x="891356" y="1412775"/>
            <a:ext cx="7216628" cy="2808313"/>
          </a:xfrm>
          <a:prstGeom prst="rect">
            <a:avLst/>
          </a:prstGeom>
          <a:ln w="12700">
            <a:miter lim="400000"/>
          </a:ln>
        </p:spPr>
      </p:pic>
      <p:pic>
        <p:nvPicPr>
          <p:cNvPr id="634" name="Picture 3" descr="Picture 3"/>
          <p:cNvPicPr>
            <a:picLocks noChangeAspect="1"/>
          </p:cNvPicPr>
          <p:nvPr/>
        </p:nvPicPr>
        <p:blipFill>
          <a:blip r:embed="rId3"/>
          <a:stretch>
            <a:fillRect/>
          </a:stretch>
        </p:blipFill>
        <p:spPr>
          <a:xfrm>
            <a:off x="1421327" y="296651"/>
            <a:ext cx="6156685" cy="648074"/>
          </a:xfrm>
          <a:prstGeom prst="rect">
            <a:avLst/>
          </a:prstGeom>
          <a:ln w="12700">
            <a:miter lim="400000"/>
          </a:ln>
        </p:spPr>
      </p:pic>
      <p:pic>
        <p:nvPicPr>
          <p:cNvPr id="635" name="Picture 4" descr="Picture 4"/>
          <p:cNvPicPr>
            <a:picLocks noChangeAspect="1"/>
          </p:cNvPicPr>
          <p:nvPr/>
        </p:nvPicPr>
        <p:blipFill>
          <a:blip r:embed="rId4"/>
          <a:stretch>
            <a:fillRect/>
          </a:stretch>
        </p:blipFill>
        <p:spPr>
          <a:xfrm>
            <a:off x="251519" y="5045709"/>
            <a:ext cx="8496301" cy="80962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635"/>
                                        </p:tgtEl>
                                        <p:attrNameLst>
                                          <p:attrName>style.visibility</p:attrName>
                                        </p:attrNameLst>
                                      </p:cBhvr>
                                      <p:to>
                                        <p:strVal val="visible"/>
                                      </p:to>
                                    </p:set>
                                    <p:animEffect transition="in" filter="dissolve">
                                      <p:cBhvr>
                                        <p:cTn id="7" dur="500"/>
                                        <p:tgtEl>
                                          <p:spTgt spid="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 grpId="0" animBg="1" advAuto="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Titolo 1"/>
          <p:cNvSpPr txBox="1">
            <a:spLocks noGrp="1"/>
          </p:cNvSpPr>
          <p:nvPr>
            <p:ph type="title"/>
          </p:nvPr>
        </p:nvSpPr>
        <p:spPr>
          <a:xfrm>
            <a:off x="457200" y="274638"/>
            <a:ext cx="8229600" cy="1143001"/>
          </a:xfrm>
          <a:prstGeom prst="rect">
            <a:avLst/>
          </a:prstGeom>
        </p:spPr>
        <p:txBody>
          <a:bodyPr/>
          <a:lstStyle/>
          <a:p>
            <a:endParaRPr/>
          </a:p>
        </p:txBody>
      </p:sp>
      <p:sp>
        <p:nvSpPr>
          <p:cNvPr id="638"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639" name="Picture 2" descr="Picture 2"/>
          <p:cNvPicPr>
            <a:picLocks noChangeAspect="1"/>
          </p:cNvPicPr>
          <p:nvPr/>
        </p:nvPicPr>
        <p:blipFill>
          <a:blip r:embed="rId2"/>
          <a:stretch>
            <a:fillRect/>
          </a:stretch>
        </p:blipFill>
        <p:spPr>
          <a:xfrm>
            <a:off x="251519" y="254305"/>
            <a:ext cx="8676894" cy="5694976"/>
          </a:xfrm>
          <a:prstGeom prst="rect">
            <a:avLst/>
          </a:prstGeom>
          <a:ln w="12700">
            <a:miter lim="400000"/>
          </a:ln>
        </p:spPr>
      </p:pic>
      <p:sp>
        <p:nvSpPr>
          <p:cNvPr id="640" name="Rettangolo 4"/>
          <p:cNvSpPr/>
          <p:nvPr/>
        </p:nvSpPr>
        <p:spPr>
          <a:xfrm>
            <a:off x="251520" y="4907734"/>
            <a:ext cx="8699490"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41" name="Rettangolo 5"/>
          <p:cNvSpPr/>
          <p:nvPr/>
        </p:nvSpPr>
        <p:spPr>
          <a:xfrm>
            <a:off x="251519" y="5589239"/>
            <a:ext cx="8568954"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42" name="CasellaDiTesto 6"/>
          <p:cNvSpPr txBox="1"/>
          <p:nvPr/>
        </p:nvSpPr>
        <p:spPr>
          <a:xfrm>
            <a:off x="323527" y="2060848"/>
            <a:ext cx="514135" cy="27584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600">
                <a:latin typeface="+mn-lt"/>
                <a:ea typeface="+mn-ea"/>
                <a:cs typeface="+mn-cs"/>
                <a:sym typeface="Calibri"/>
              </a:defRPr>
            </a:pPr>
            <a:r>
              <a:t>A</a:t>
            </a:r>
          </a:p>
          <a:p>
            <a:pPr>
              <a:defRPr sz="3600">
                <a:latin typeface="+mn-lt"/>
                <a:ea typeface="+mn-ea"/>
                <a:cs typeface="+mn-cs"/>
                <a:sym typeface="Calibri"/>
              </a:defRPr>
            </a:pPr>
            <a:r>
              <a:t>B</a:t>
            </a:r>
          </a:p>
          <a:p>
            <a:pPr>
              <a:defRPr sz="3600">
                <a:latin typeface="+mn-lt"/>
                <a:ea typeface="+mn-ea"/>
                <a:cs typeface="+mn-cs"/>
                <a:sym typeface="Calibri"/>
              </a:defRPr>
            </a:pPr>
            <a:r>
              <a:t>C</a:t>
            </a:r>
          </a:p>
          <a:p>
            <a:pPr>
              <a:defRPr sz="3600">
                <a:latin typeface="+mn-lt"/>
                <a:ea typeface="+mn-ea"/>
                <a:cs typeface="+mn-cs"/>
                <a:sym typeface="Calibri"/>
              </a:defRPr>
            </a:pPr>
            <a:r>
              <a:t>D</a:t>
            </a:r>
          </a:p>
          <a:p>
            <a:pPr>
              <a:defRPr sz="3600">
                <a:latin typeface="+mn-lt"/>
                <a:ea typeface="+mn-ea"/>
                <a:cs typeface="+mn-cs"/>
                <a:sym typeface="Calibri"/>
              </a:defRPr>
            </a:pPr>
            <a:r>
              <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641"/>
                                        </p:tgtEl>
                                      </p:cBhvr>
                                    </p:animEffect>
                                    <p:set>
                                      <p:cBhvr>
                                        <p:cTn id="7" fill="hold">
                                          <p:stCondLst>
                                            <p:cond delay="499"/>
                                          </p:stCondLst>
                                        </p:cTn>
                                        <p:tgtEl>
                                          <p:spTgt spid="6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 grpId="0" animBg="1" advAuto="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Titolo 1"/>
          <p:cNvSpPr txBox="1">
            <a:spLocks noGrp="1"/>
          </p:cNvSpPr>
          <p:nvPr>
            <p:ph type="title"/>
          </p:nvPr>
        </p:nvSpPr>
        <p:spPr>
          <a:xfrm>
            <a:off x="457200" y="274638"/>
            <a:ext cx="8229600" cy="1143001"/>
          </a:xfrm>
          <a:prstGeom prst="rect">
            <a:avLst/>
          </a:prstGeom>
        </p:spPr>
        <p:txBody>
          <a:bodyPr/>
          <a:lstStyle/>
          <a:p>
            <a:endParaRPr/>
          </a:p>
        </p:txBody>
      </p:sp>
      <p:sp>
        <p:nvSpPr>
          <p:cNvPr id="645"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646" name="Picture 2" descr="Picture 2"/>
          <p:cNvPicPr>
            <a:picLocks noChangeAspect="1"/>
          </p:cNvPicPr>
          <p:nvPr/>
        </p:nvPicPr>
        <p:blipFill>
          <a:blip r:embed="rId2"/>
          <a:stretch>
            <a:fillRect/>
          </a:stretch>
        </p:blipFill>
        <p:spPr>
          <a:xfrm>
            <a:off x="539551" y="260647"/>
            <a:ext cx="7416826" cy="6480721"/>
          </a:xfrm>
          <a:prstGeom prst="rect">
            <a:avLst/>
          </a:prstGeom>
          <a:ln w="12700">
            <a:miter lim="400000"/>
          </a:ln>
        </p:spPr>
      </p:pic>
      <p:sp>
        <p:nvSpPr>
          <p:cNvPr id="647" name="Rettangolo 4"/>
          <p:cNvSpPr/>
          <p:nvPr/>
        </p:nvSpPr>
        <p:spPr>
          <a:xfrm>
            <a:off x="444510" y="5500147"/>
            <a:ext cx="8699490" cy="720082"/>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48" name="Rettangolo 5"/>
          <p:cNvSpPr/>
          <p:nvPr/>
        </p:nvSpPr>
        <p:spPr>
          <a:xfrm>
            <a:off x="444509" y="6021287"/>
            <a:ext cx="8568954"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49" name="CasellaDiTesto 6"/>
          <p:cNvSpPr txBox="1"/>
          <p:nvPr/>
        </p:nvSpPr>
        <p:spPr>
          <a:xfrm>
            <a:off x="597119" y="2022273"/>
            <a:ext cx="662514" cy="33299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4400">
                <a:latin typeface="+mn-lt"/>
                <a:ea typeface="+mn-ea"/>
                <a:cs typeface="+mn-cs"/>
                <a:sym typeface="Calibri"/>
              </a:defRPr>
            </a:pPr>
            <a:r>
              <a:t>A</a:t>
            </a:r>
          </a:p>
          <a:p>
            <a:pPr algn="ctr">
              <a:defRPr sz="4400">
                <a:latin typeface="+mn-lt"/>
                <a:ea typeface="+mn-ea"/>
                <a:cs typeface="+mn-cs"/>
                <a:sym typeface="Calibri"/>
              </a:defRPr>
            </a:pPr>
            <a:r>
              <a:t>B</a:t>
            </a:r>
          </a:p>
          <a:p>
            <a:pPr algn="ctr">
              <a:defRPr sz="4400">
                <a:latin typeface="+mn-lt"/>
                <a:ea typeface="+mn-ea"/>
                <a:cs typeface="+mn-cs"/>
                <a:sym typeface="Calibri"/>
              </a:defRPr>
            </a:pPr>
            <a:r>
              <a:t>C</a:t>
            </a:r>
          </a:p>
          <a:p>
            <a:pPr algn="ctr">
              <a:defRPr sz="4400">
                <a:latin typeface="+mn-lt"/>
                <a:ea typeface="+mn-ea"/>
                <a:cs typeface="+mn-cs"/>
                <a:sym typeface="Calibri"/>
              </a:defRPr>
            </a:pPr>
            <a:r>
              <a:t>D</a:t>
            </a:r>
          </a:p>
          <a:p>
            <a:pPr algn="ctr">
              <a:defRPr sz="4400">
                <a:latin typeface="+mn-lt"/>
                <a:ea typeface="+mn-ea"/>
                <a:cs typeface="+mn-cs"/>
                <a:sym typeface="Calibri"/>
              </a:defRPr>
            </a:pPr>
            <a:r>
              <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648"/>
                                        </p:tgtEl>
                                      </p:cBhvr>
                                    </p:animEffect>
                                    <p:set>
                                      <p:cBhvr>
                                        <p:cTn id="7" fill="hold">
                                          <p:stCondLst>
                                            <p:cond delay="499"/>
                                          </p:stCondLst>
                                        </p:cTn>
                                        <p:tgtEl>
                                          <p:spTgt spid="6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 grpId="0" animBg="1" advAuto="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 name="Picture 2" descr="Picture 2"/>
          <p:cNvPicPr>
            <a:picLocks noChangeAspect="1"/>
          </p:cNvPicPr>
          <p:nvPr/>
        </p:nvPicPr>
        <p:blipFill>
          <a:blip r:embed="rId2"/>
          <a:stretch>
            <a:fillRect/>
          </a:stretch>
        </p:blipFill>
        <p:spPr>
          <a:xfrm>
            <a:off x="247023" y="1107903"/>
            <a:ext cx="8691685" cy="4045622"/>
          </a:xfrm>
          <a:prstGeom prst="rect">
            <a:avLst/>
          </a:prstGeom>
          <a:ln w="12700">
            <a:miter lim="400000"/>
          </a:ln>
        </p:spPr>
      </p:pic>
      <p:pic>
        <p:nvPicPr>
          <p:cNvPr id="652" name="Picture 3" descr="Picture 3"/>
          <p:cNvPicPr>
            <a:picLocks noChangeAspect="1"/>
          </p:cNvPicPr>
          <p:nvPr/>
        </p:nvPicPr>
        <p:blipFill>
          <a:blip r:embed="rId3"/>
          <a:stretch>
            <a:fillRect/>
          </a:stretch>
        </p:blipFill>
        <p:spPr>
          <a:xfrm>
            <a:off x="270508" y="5661247"/>
            <a:ext cx="8362951" cy="84772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652"/>
                                        </p:tgtEl>
                                        <p:attrNameLst>
                                          <p:attrName>style.visibility</p:attrName>
                                        </p:attrNameLst>
                                      </p:cBhvr>
                                      <p:to>
                                        <p:strVal val="visible"/>
                                      </p:to>
                                    </p:set>
                                    <p:animEffect transition="in" filter="dissolve">
                                      <p:cBhvr>
                                        <p:cTn id="7" dur="500"/>
                                        <p:tgtEl>
                                          <p:spTgt spid="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2" grpId="0" animBg="1" advAuto="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olo 1"/>
          <p:cNvSpPr txBox="1">
            <a:spLocks noGrp="1"/>
          </p:cNvSpPr>
          <p:nvPr>
            <p:ph type="title"/>
          </p:nvPr>
        </p:nvSpPr>
        <p:spPr>
          <a:xfrm>
            <a:off x="457200" y="274638"/>
            <a:ext cx="8229600" cy="1143001"/>
          </a:xfrm>
          <a:prstGeom prst="rect">
            <a:avLst/>
          </a:prstGeom>
        </p:spPr>
        <p:txBody>
          <a:bodyPr/>
          <a:lstStyle/>
          <a:p>
            <a:endParaRPr/>
          </a:p>
        </p:txBody>
      </p:sp>
      <p:sp>
        <p:nvSpPr>
          <p:cNvPr id="655"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656" name="Picture 2" descr="Picture 2"/>
          <p:cNvPicPr>
            <a:picLocks noChangeAspect="1"/>
          </p:cNvPicPr>
          <p:nvPr/>
        </p:nvPicPr>
        <p:blipFill>
          <a:blip r:embed="rId2"/>
          <a:stretch>
            <a:fillRect/>
          </a:stretch>
        </p:blipFill>
        <p:spPr>
          <a:xfrm>
            <a:off x="251519" y="764704"/>
            <a:ext cx="8568954" cy="4983523"/>
          </a:xfrm>
          <a:prstGeom prst="rect">
            <a:avLst/>
          </a:prstGeom>
          <a:ln w="12700">
            <a:miter lim="400000"/>
          </a:ln>
        </p:spPr>
      </p:pic>
      <p:sp>
        <p:nvSpPr>
          <p:cNvPr id="657" name="Rettangolo 4"/>
          <p:cNvSpPr/>
          <p:nvPr/>
        </p:nvSpPr>
        <p:spPr>
          <a:xfrm>
            <a:off x="286465" y="4714359"/>
            <a:ext cx="8699490"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58" name="Rettangolo 5"/>
          <p:cNvSpPr/>
          <p:nvPr/>
        </p:nvSpPr>
        <p:spPr>
          <a:xfrm>
            <a:off x="249290" y="5454922"/>
            <a:ext cx="8568954"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59" name="CasellaDiTesto 6"/>
          <p:cNvSpPr txBox="1"/>
          <p:nvPr/>
        </p:nvSpPr>
        <p:spPr>
          <a:xfrm>
            <a:off x="179511" y="2204864"/>
            <a:ext cx="662514" cy="25044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300">
                <a:latin typeface="+mn-lt"/>
                <a:ea typeface="+mn-ea"/>
                <a:cs typeface="+mn-cs"/>
                <a:sym typeface="Calibri"/>
              </a:defRPr>
            </a:pPr>
            <a:r>
              <a:t>A</a:t>
            </a:r>
          </a:p>
          <a:p>
            <a:pPr algn="ctr">
              <a:defRPr sz="3300">
                <a:latin typeface="+mn-lt"/>
                <a:ea typeface="+mn-ea"/>
                <a:cs typeface="+mn-cs"/>
                <a:sym typeface="Calibri"/>
              </a:defRPr>
            </a:pPr>
            <a:r>
              <a:t>B</a:t>
            </a:r>
          </a:p>
          <a:p>
            <a:pPr algn="ctr">
              <a:defRPr sz="3300">
                <a:latin typeface="+mn-lt"/>
                <a:ea typeface="+mn-ea"/>
                <a:cs typeface="+mn-cs"/>
                <a:sym typeface="Calibri"/>
              </a:defRPr>
            </a:pPr>
            <a:r>
              <a:t>C</a:t>
            </a:r>
          </a:p>
          <a:p>
            <a:pPr algn="ctr">
              <a:defRPr sz="3300">
                <a:latin typeface="+mn-lt"/>
                <a:ea typeface="+mn-ea"/>
                <a:cs typeface="+mn-cs"/>
                <a:sym typeface="Calibri"/>
              </a:defRPr>
            </a:pPr>
            <a:r>
              <a:t>D</a:t>
            </a:r>
          </a:p>
          <a:p>
            <a:pPr algn="ctr">
              <a:defRPr sz="3300">
                <a:latin typeface="+mn-lt"/>
                <a:ea typeface="+mn-ea"/>
                <a:cs typeface="+mn-cs"/>
                <a:sym typeface="Calibri"/>
              </a:defRPr>
            </a:pPr>
            <a:r>
              <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658"/>
                                        </p:tgtEl>
                                      </p:cBhvr>
                                    </p:animEffect>
                                    <p:set>
                                      <p:cBhvr>
                                        <p:cTn id="7" fill="hold">
                                          <p:stCondLst>
                                            <p:cond delay="499"/>
                                          </p:stCondLst>
                                        </p:cTn>
                                        <p:tgtEl>
                                          <p:spTgt spid="6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 grpId="0" animBg="1" advAuto="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 name="Picture 2" descr="Picture 2"/>
          <p:cNvPicPr>
            <a:picLocks noChangeAspect="1"/>
          </p:cNvPicPr>
          <p:nvPr/>
        </p:nvPicPr>
        <p:blipFill>
          <a:blip r:embed="rId2"/>
          <a:stretch>
            <a:fillRect/>
          </a:stretch>
        </p:blipFill>
        <p:spPr>
          <a:xfrm>
            <a:off x="214313" y="2095500"/>
            <a:ext cx="8715376" cy="2667000"/>
          </a:xfrm>
          <a:prstGeom prst="rect">
            <a:avLst/>
          </a:prstGeom>
          <a:ln w="12700">
            <a:miter lim="400000"/>
          </a:ln>
        </p:spPr>
      </p:pic>
      <p:pic>
        <p:nvPicPr>
          <p:cNvPr id="662" name="Picture 3" descr="Picture 3"/>
          <p:cNvPicPr>
            <a:picLocks noChangeAspect="1"/>
          </p:cNvPicPr>
          <p:nvPr/>
        </p:nvPicPr>
        <p:blipFill>
          <a:blip r:embed="rId3"/>
          <a:stretch>
            <a:fillRect/>
          </a:stretch>
        </p:blipFill>
        <p:spPr>
          <a:xfrm>
            <a:off x="539551" y="1484783"/>
            <a:ext cx="4943476" cy="400051"/>
          </a:xfrm>
          <a:prstGeom prst="rect">
            <a:avLst/>
          </a:prstGeom>
          <a:ln w="12700">
            <a:miter lim="400000"/>
          </a:ln>
        </p:spPr>
      </p:pic>
      <p:pic>
        <p:nvPicPr>
          <p:cNvPr id="663" name="Picture 4" descr="Picture 4"/>
          <p:cNvPicPr>
            <a:picLocks noChangeAspect="1"/>
          </p:cNvPicPr>
          <p:nvPr/>
        </p:nvPicPr>
        <p:blipFill>
          <a:blip r:embed="rId4"/>
          <a:stretch>
            <a:fillRect/>
          </a:stretch>
        </p:blipFill>
        <p:spPr>
          <a:xfrm>
            <a:off x="260950" y="5157192"/>
            <a:ext cx="8582026" cy="101917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663"/>
                                        </p:tgtEl>
                                        <p:attrNameLst>
                                          <p:attrName>style.visibility</p:attrName>
                                        </p:attrNameLst>
                                      </p:cBhvr>
                                      <p:to>
                                        <p:strVal val="visible"/>
                                      </p:to>
                                    </p:set>
                                    <p:animEffect transition="in" filter="dissolve">
                                      <p:cBhvr>
                                        <p:cTn id="7" dur="500"/>
                                        <p:tgtEl>
                                          <p:spTgt spid="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3" grpId="0" animBg="1" advAuto="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 name="Picture 2" descr="Picture 2"/>
          <p:cNvPicPr>
            <a:picLocks noChangeAspect="1"/>
          </p:cNvPicPr>
          <p:nvPr/>
        </p:nvPicPr>
        <p:blipFill>
          <a:blip r:embed="rId2"/>
          <a:stretch>
            <a:fillRect/>
          </a:stretch>
        </p:blipFill>
        <p:spPr>
          <a:xfrm>
            <a:off x="611560" y="404664"/>
            <a:ext cx="4680149" cy="5373788"/>
          </a:xfrm>
          <a:prstGeom prst="rect">
            <a:avLst/>
          </a:prstGeom>
          <a:ln w="12700">
            <a:miter lim="400000"/>
          </a:ln>
        </p:spPr>
      </p:pic>
      <p:pic>
        <p:nvPicPr>
          <p:cNvPr id="666" name="Picture 3" descr="Picture 3"/>
          <p:cNvPicPr>
            <a:picLocks noChangeAspect="1"/>
          </p:cNvPicPr>
          <p:nvPr/>
        </p:nvPicPr>
        <p:blipFill>
          <a:blip r:embed="rId3"/>
          <a:stretch>
            <a:fillRect/>
          </a:stretch>
        </p:blipFill>
        <p:spPr>
          <a:xfrm>
            <a:off x="683568" y="6021287"/>
            <a:ext cx="7858126" cy="485776"/>
          </a:xfrm>
          <a:prstGeom prst="rect">
            <a:avLst/>
          </a:prstGeom>
          <a:ln w="12700">
            <a:miter lim="400000"/>
          </a:ln>
        </p:spPr>
      </p:pic>
      <p:sp>
        <p:nvSpPr>
          <p:cNvPr id="667" name="CasellaDiTesto 5"/>
          <p:cNvSpPr txBox="1"/>
          <p:nvPr/>
        </p:nvSpPr>
        <p:spPr>
          <a:xfrm>
            <a:off x="381095" y="2019611"/>
            <a:ext cx="662514" cy="37998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4000">
                <a:latin typeface="+mn-lt"/>
                <a:ea typeface="+mn-ea"/>
                <a:cs typeface="+mn-cs"/>
                <a:sym typeface="Calibri"/>
              </a:defRPr>
            </a:pPr>
            <a:r>
              <a:t>A</a:t>
            </a:r>
          </a:p>
          <a:p>
            <a:pPr algn="ctr">
              <a:defRPr sz="1200">
                <a:latin typeface="+mn-lt"/>
                <a:ea typeface="+mn-ea"/>
                <a:cs typeface="+mn-cs"/>
                <a:sym typeface="Calibri"/>
              </a:defRPr>
            </a:pPr>
            <a:endParaRPr/>
          </a:p>
          <a:p>
            <a:pPr algn="ctr">
              <a:defRPr sz="4000">
                <a:latin typeface="+mn-lt"/>
                <a:ea typeface="+mn-ea"/>
                <a:cs typeface="+mn-cs"/>
                <a:sym typeface="Calibri"/>
              </a:defRPr>
            </a:pPr>
            <a:r>
              <a:t>B</a:t>
            </a:r>
          </a:p>
          <a:p>
            <a:pPr algn="ctr">
              <a:defRPr sz="2800">
                <a:latin typeface="+mn-lt"/>
                <a:ea typeface="+mn-ea"/>
                <a:cs typeface="+mn-cs"/>
                <a:sym typeface="Calibri"/>
              </a:defRPr>
            </a:pPr>
            <a:endParaRPr/>
          </a:p>
          <a:p>
            <a:pPr algn="ctr">
              <a:defRPr sz="4000">
                <a:latin typeface="+mn-lt"/>
                <a:ea typeface="+mn-ea"/>
                <a:cs typeface="+mn-cs"/>
                <a:sym typeface="Calibri"/>
              </a:defRPr>
            </a:pPr>
            <a:r>
              <a:t>C</a:t>
            </a:r>
          </a:p>
          <a:p>
            <a:pPr algn="ctr">
              <a:defRPr sz="1000">
                <a:latin typeface="+mn-lt"/>
                <a:ea typeface="+mn-ea"/>
                <a:cs typeface="+mn-cs"/>
                <a:sym typeface="Calibri"/>
              </a:defRPr>
            </a:pPr>
            <a:endParaRPr/>
          </a:p>
          <a:p>
            <a:pPr algn="ctr">
              <a:defRPr sz="4000">
                <a:latin typeface="+mn-lt"/>
                <a:ea typeface="+mn-ea"/>
                <a:cs typeface="+mn-cs"/>
                <a:sym typeface="Calibri"/>
              </a:defRPr>
            </a:pPr>
            <a:r>
              <a:t>D</a:t>
            </a:r>
          </a:p>
          <a:p>
            <a:pPr algn="ctr">
              <a:defRPr sz="4000">
                <a:latin typeface="+mn-lt"/>
                <a:ea typeface="+mn-ea"/>
                <a:cs typeface="+mn-cs"/>
                <a:sym typeface="Calibri"/>
              </a:defRPr>
            </a:pPr>
            <a:r>
              <a:t>E</a:t>
            </a:r>
          </a:p>
        </p:txBody>
      </p:sp>
      <p:sp>
        <p:nvSpPr>
          <p:cNvPr id="668" name="Rettangolo 6"/>
          <p:cNvSpPr/>
          <p:nvPr/>
        </p:nvSpPr>
        <p:spPr>
          <a:xfrm>
            <a:off x="249290" y="5814962"/>
            <a:ext cx="8568954"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668"/>
                                        </p:tgtEl>
                                      </p:cBhvr>
                                    </p:animEffect>
                                    <p:set>
                                      <p:cBhvr>
                                        <p:cTn id="7" fill="hold">
                                          <p:stCondLst>
                                            <p:cond delay="499"/>
                                          </p:stCondLst>
                                        </p:cTn>
                                        <p:tgtEl>
                                          <p:spTgt spid="6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itolo 1"/>
          <p:cNvSpPr txBox="1">
            <a:spLocks noGrp="1"/>
          </p:cNvSpPr>
          <p:nvPr>
            <p:ph type="title"/>
          </p:nvPr>
        </p:nvSpPr>
        <p:spPr>
          <a:xfrm>
            <a:off x="457200" y="274638"/>
            <a:ext cx="8229600" cy="1143001"/>
          </a:xfrm>
          <a:prstGeom prst="rect">
            <a:avLst/>
          </a:prstGeom>
        </p:spPr>
        <p:txBody>
          <a:bodyPr/>
          <a:lstStyle/>
          <a:p>
            <a:endParaRPr/>
          </a:p>
        </p:txBody>
      </p:sp>
      <p:sp>
        <p:nvSpPr>
          <p:cNvPr id="154" name="Segnaposto contenuto 2"/>
          <p:cNvSpPr txBox="1">
            <a:spLocks noGrp="1"/>
          </p:cNvSpPr>
          <p:nvPr>
            <p:ph type="body" idx="1"/>
          </p:nvPr>
        </p:nvSpPr>
        <p:spPr>
          <a:xfrm>
            <a:off x="457200" y="1600200"/>
            <a:ext cx="8229600" cy="5141168"/>
          </a:xfrm>
          <a:prstGeom prst="rect">
            <a:avLst/>
          </a:prstGeom>
        </p:spPr>
        <p:txBody>
          <a:bodyPr/>
          <a:lstStyle/>
          <a:p>
            <a:pPr marL="0" indent="0">
              <a:lnSpc>
                <a:spcPct val="80000"/>
              </a:lnSpc>
              <a:spcBef>
                <a:spcPts val="500"/>
              </a:spcBef>
              <a:buSzTx/>
              <a:buNone/>
              <a:defRPr sz="2400"/>
            </a:pPr>
            <a:r>
              <a:t>Prima di </a:t>
            </a:r>
            <a:r>
              <a:rPr err="1"/>
              <a:t>guardare</a:t>
            </a:r>
            <a:r>
              <a:t> al </a:t>
            </a:r>
            <a:r>
              <a:rPr err="1"/>
              <a:t>futuro</a:t>
            </a:r>
            <a:r>
              <a:t>, </a:t>
            </a:r>
            <a:r>
              <a:rPr err="1"/>
              <a:t>cerchiamo</a:t>
            </a:r>
            <a:r>
              <a:t> di </a:t>
            </a:r>
            <a:r>
              <a:rPr err="1"/>
              <a:t>vedere</a:t>
            </a:r>
            <a:r>
              <a:t> </a:t>
            </a:r>
            <a:r>
              <a:rPr err="1"/>
              <a:t>cosa</a:t>
            </a:r>
            <a:r>
              <a:t> è </a:t>
            </a:r>
            <a:r>
              <a:rPr err="1"/>
              <a:t>accaduto</a:t>
            </a:r>
            <a:r>
              <a:t> ne</a:t>
            </a:r>
            <a:r>
              <a:rPr lang="it-IT"/>
              <a:t>i passati test</a:t>
            </a:r>
            <a:r>
              <a:t>:</a:t>
            </a:r>
          </a:p>
          <a:p>
            <a:pPr marL="0" indent="0">
              <a:lnSpc>
                <a:spcPct val="80000"/>
              </a:lnSpc>
              <a:spcBef>
                <a:spcPts val="500"/>
              </a:spcBef>
              <a:buSzTx/>
              <a:buNone/>
              <a:defRPr sz="2400"/>
            </a:pPr>
            <a:endParaRPr/>
          </a:p>
          <a:p>
            <a:pPr>
              <a:lnSpc>
                <a:spcPct val="80000"/>
              </a:lnSpc>
              <a:spcBef>
                <a:spcPts val="500"/>
              </a:spcBef>
              <a:defRPr sz="2400"/>
            </a:pPr>
            <a:r>
              <a:t>La </a:t>
            </a:r>
            <a:r>
              <a:rPr err="1"/>
              <a:t>prova</a:t>
            </a:r>
            <a:r>
              <a:t> </a:t>
            </a:r>
            <a:r>
              <a:rPr err="1"/>
              <a:t>somministrata</a:t>
            </a:r>
            <a:r>
              <a:t> è </a:t>
            </a:r>
            <a:r>
              <a:rPr err="1"/>
              <a:t>risultata</a:t>
            </a:r>
            <a:r>
              <a:t> </a:t>
            </a:r>
            <a:r>
              <a:rPr err="1"/>
              <a:t>abbastanza</a:t>
            </a:r>
            <a:r>
              <a:t> </a:t>
            </a:r>
            <a:r>
              <a:rPr err="1"/>
              <a:t>impegnativa</a:t>
            </a:r>
            <a:r>
              <a:t> per la </a:t>
            </a:r>
            <a:r>
              <a:rPr err="1"/>
              <a:t>presenza</a:t>
            </a:r>
            <a:r>
              <a:t> di </a:t>
            </a:r>
            <a:r>
              <a:rPr err="1"/>
              <a:t>alcune</a:t>
            </a:r>
            <a:r>
              <a:t> </a:t>
            </a:r>
            <a:r>
              <a:rPr b="1" err="1"/>
              <a:t>domande</a:t>
            </a:r>
            <a:r>
              <a:rPr b="1"/>
              <a:t> innovative</a:t>
            </a:r>
            <a:r>
              <a:t>, di </a:t>
            </a:r>
            <a:r>
              <a:rPr err="1"/>
              <a:t>alcuni</a:t>
            </a:r>
            <a:r>
              <a:t> </a:t>
            </a:r>
            <a:r>
              <a:rPr err="1"/>
              <a:t>quesiti</a:t>
            </a:r>
            <a:r>
              <a:t> di </a:t>
            </a:r>
            <a:r>
              <a:rPr err="1"/>
              <a:t>livello</a:t>
            </a:r>
            <a:r>
              <a:t> difficile, ma </a:t>
            </a:r>
            <a:r>
              <a:rPr err="1"/>
              <a:t>soprattutto</a:t>
            </a:r>
            <a:r>
              <a:t> per la </a:t>
            </a:r>
            <a:r>
              <a:rPr b="1" err="1"/>
              <a:t>presenza</a:t>
            </a:r>
            <a:r>
              <a:rPr b="1"/>
              <a:t> di alternative di </a:t>
            </a:r>
            <a:r>
              <a:rPr b="1" err="1"/>
              <a:t>risposta</a:t>
            </a:r>
            <a:r>
              <a:rPr b="1"/>
              <a:t> molto </a:t>
            </a:r>
            <a:r>
              <a:rPr b="1" err="1"/>
              <a:t>simili</a:t>
            </a:r>
            <a:r>
              <a:rPr b="1"/>
              <a:t> </a:t>
            </a:r>
            <a:r>
              <a:rPr b="1" err="1"/>
              <a:t>tra</a:t>
            </a:r>
            <a:r>
              <a:rPr b="1"/>
              <a:t> </a:t>
            </a:r>
            <a:r>
              <a:rPr b="1" err="1"/>
              <a:t>loro</a:t>
            </a:r>
            <a:r>
              <a:t>.</a:t>
            </a:r>
          </a:p>
          <a:p>
            <a:pPr>
              <a:lnSpc>
                <a:spcPct val="80000"/>
              </a:lnSpc>
              <a:spcBef>
                <a:spcPts val="500"/>
              </a:spcBef>
              <a:defRPr sz="2400"/>
            </a:pPr>
            <a:r>
              <a:t>Il test ha </a:t>
            </a:r>
            <a:r>
              <a:rPr err="1"/>
              <a:t>premiato</a:t>
            </a:r>
            <a:r>
              <a:t> lo </a:t>
            </a:r>
            <a:r>
              <a:rPr err="1"/>
              <a:t>studente</a:t>
            </a:r>
            <a:r>
              <a:t> </a:t>
            </a:r>
            <a:r>
              <a:rPr err="1"/>
              <a:t>che</a:t>
            </a:r>
            <a:r>
              <a:t>, </a:t>
            </a:r>
            <a:r>
              <a:rPr err="1"/>
              <a:t>oltre</a:t>
            </a:r>
            <a:r>
              <a:t> ad </a:t>
            </a:r>
            <a:r>
              <a:rPr err="1"/>
              <a:t>esercitarsi</a:t>
            </a:r>
            <a:r>
              <a:t> con le </a:t>
            </a:r>
            <a:r>
              <a:rPr err="1"/>
              <a:t>simulazioni</a:t>
            </a:r>
            <a:r>
              <a:t>, ha </a:t>
            </a:r>
            <a:r>
              <a:rPr err="1"/>
              <a:t>imparato</a:t>
            </a:r>
            <a:r>
              <a:t> a </a:t>
            </a:r>
            <a:r>
              <a:rPr b="1" err="1"/>
              <a:t>ragionare</a:t>
            </a:r>
            <a:r>
              <a:rPr b="1"/>
              <a:t> in </a:t>
            </a:r>
            <a:r>
              <a:rPr b="1" err="1"/>
              <a:t>maniera</a:t>
            </a:r>
            <a:r>
              <a:rPr b="1"/>
              <a:t> </a:t>
            </a:r>
            <a:r>
              <a:rPr b="1" err="1"/>
              <a:t>critica</a:t>
            </a:r>
            <a:r>
              <a:t> </a:t>
            </a:r>
            <a:r>
              <a:rPr err="1"/>
              <a:t>sulle</a:t>
            </a:r>
            <a:r>
              <a:t> </a:t>
            </a:r>
            <a:r>
              <a:rPr err="1"/>
              <a:t>domande</a:t>
            </a:r>
            <a:r>
              <a:t> e ad </a:t>
            </a:r>
            <a:r>
              <a:rPr err="1"/>
              <a:t>applicare</a:t>
            </a:r>
            <a:r>
              <a:t> le </a:t>
            </a:r>
            <a:r>
              <a:rPr b="1" err="1"/>
              <a:t>tecniche</a:t>
            </a:r>
            <a:r>
              <a:rPr b="1"/>
              <a:t> </a:t>
            </a:r>
            <a:r>
              <a:rPr b="1" err="1"/>
              <a:t>risolutive</a:t>
            </a:r>
            <a:r>
              <a:rPr b="1"/>
              <a:t> </a:t>
            </a:r>
            <a:r>
              <a:rPr b="1" err="1"/>
              <a:t>dei</a:t>
            </a:r>
            <a:r>
              <a:rPr b="1"/>
              <a:t> </a:t>
            </a:r>
            <a:r>
              <a:rPr b="1" err="1"/>
              <a:t>quesiti</a:t>
            </a:r>
            <a:r>
              <a:t>.</a:t>
            </a:r>
          </a:p>
          <a:p>
            <a:pPr marL="0" indent="0">
              <a:lnSpc>
                <a:spcPct val="80000"/>
              </a:lnSpc>
              <a:spcBef>
                <a:spcPts val="500"/>
              </a:spcBef>
              <a:buSzTx/>
              <a:buNone/>
              <a:defRPr sz="2400"/>
            </a:pPr>
            <a:endParaRPr/>
          </a:p>
          <a:p>
            <a:pPr marL="0" indent="0">
              <a:lnSpc>
                <a:spcPct val="80000"/>
              </a:lnSpc>
              <a:spcBef>
                <a:spcPts val="500"/>
              </a:spcBef>
              <a:buSzTx/>
              <a:buNone/>
              <a:defRPr sz="2400"/>
            </a:pPr>
            <a:r>
              <a:t>Per </a:t>
            </a:r>
            <a:r>
              <a:rPr err="1"/>
              <a:t>risolvere</a:t>
            </a:r>
            <a:r>
              <a:t> </a:t>
            </a:r>
            <a:r>
              <a:rPr err="1"/>
              <a:t>i</a:t>
            </a:r>
            <a:r>
              <a:t> </a:t>
            </a:r>
            <a:r>
              <a:rPr err="1"/>
              <a:t>quesiti</a:t>
            </a:r>
            <a:r>
              <a:t> </a:t>
            </a:r>
            <a:r>
              <a:rPr err="1"/>
              <a:t>innovativi</a:t>
            </a:r>
            <a:r>
              <a:t> e </a:t>
            </a:r>
            <a:r>
              <a:rPr err="1"/>
              <a:t>scartare</a:t>
            </a:r>
            <a:r>
              <a:t> le alternative </a:t>
            </a:r>
            <a:r>
              <a:rPr err="1"/>
              <a:t>simili</a:t>
            </a:r>
            <a:r>
              <a:t> </a:t>
            </a:r>
            <a:r>
              <a:rPr err="1"/>
              <a:t>tra</a:t>
            </a:r>
            <a:r>
              <a:t> </a:t>
            </a:r>
            <a:r>
              <a:rPr err="1"/>
              <a:t>loro</a:t>
            </a:r>
            <a:r>
              <a:t>, è </a:t>
            </a:r>
            <a:r>
              <a:rPr err="1"/>
              <a:t>indispensabile</a:t>
            </a:r>
            <a:r>
              <a:t> un giusto </a:t>
            </a:r>
            <a:r>
              <a:rPr b="1" err="1"/>
              <a:t>approccio</a:t>
            </a:r>
            <a:r>
              <a:rPr b="1"/>
              <a:t> </a:t>
            </a:r>
            <a:r>
              <a:rPr b="1" err="1"/>
              <a:t>tecnico</a:t>
            </a:r>
            <a:r>
              <a:rPr b="1"/>
              <a:t> e </a:t>
            </a:r>
            <a:r>
              <a:rPr b="1" err="1"/>
              <a:t>critico</a:t>
            </a:r>
            <a:r>
              <a:t> sui </a:t>
            </a:r>
            <a:r>
              <a:rPr err="1"/>
              <a:t>quesiti</a:t>
            </a:r>
            <a:r>
              <a:t>.</a:t>
            </a:r>
          </a:p>
        </p:txBody>
      </p:sp>
    </p:spTree>
    <p:extLst>
      <p:ext uri="{BB962C8B-B14F-4D97-AF65-F5344CB8AC3E}">
        <p14:creationId xmlns:p14="http://schemas.microsoft.com/office/powerpoint/2010/main" val="240900801"/>
      </p:ext>
    </p:extLst>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0" name="Picture 2" descr="Picture 2"/>
          <p:cNvPicPr>
            <a:picLocks noChangeAspect="1"/>
          </p:cNvPicPr>
          <p:nvPr/>
        </p:nvPicPr>
        <p:blipFill>
          <a:blip r:embed="rId2"/>
          <a:stretch>
            <a:fillRect/>
          </a:stretch>
        </p:blipFill>
        <p:spPr>
          <a:xfrm>
            <a:off x="1303177" y="1700808"/>
            <a:ext cx="6575623" cy="2943022"/>
          </a:xfrm>
          <a:prstGeom prst="rect">
            <a:avLst/>
          </a:prstGeom>
          <a:ln w="12700">
            <a:miter lim="400000"/>
          </a:ln>
        </p:spPr>
      </p:pic>
      <p:pic>
        <p:nvPicPr>
          <p:cNvPr id="671" name="Picture 3" descr="Picture 3"/>
          <p:cNvPicPr>
            <a:picLocks noChangeAspect="1"/>
          </p:cNvPicPr>
          <p:nvPr/>
        </p:nvPicPr>
        <p:blipFill>
          <a:blip r:embed="rId3"/>
          <a:stretch>
            <a:fillRect/>
          </a:stretch>
        </p:blipFill>
        <p:spPr>
          <a:xfrm>
            <a:off x="376176" y="5013176"/>
            <a:ext cx="8429626" cy="1533526"/>
          </a:xfrm>
          <a:prstGeom prst="rect">
            <a:avLst/>
          </a:prstGeom>
          <a:ln w="12700">
            <a:miter lim="400000"/>
          </a:ln>
        </p:spPr>
      </p:pic>
      <p:pic>
        <p:nvPicPr>
          <p:cNvPr id="672" name="Picture 4" descr="Picture 4"/>
          <p:cNvPicPr>
            <a:picLocks noChangeAspect="1"/>
          </p:cNvPicPr>
          <p:nvPr/>
        </p:nvPicPr>
        <p:blipFill>
          <a:blip r:embed="rId4"/>
          <a:stretch>
            <a:fillRect/>
          </a:stretch>
        </p:blipFill>
        <p:spPr>
          <a:xfrm>
            <a:off x="2462151" y="980726"/>
            <a:ext cx="4257676" cy="50482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671"/>
                                        </p:tgtEl>
                                        <p:attrNameLst>
                                          <p:attrName>style.visibility</p:attrName>
                                        </p:attrNameLst>
                                      </p:cBhvr>
                                      <p:to>
                                        <p:strVal val="visible"/>
                                      </p:to>
                                    </p:set>
                                    <p:animEffect transition="in" filter="dissolve">
                                      <p:cBhvr>
                                        <p:cTn id="7" dur="500"/>
                                        <p:tgtEl>
                                          <p:spTgt spid="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 grpId="0" animBg="1" advAuto="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 name="Picture 2" descr="Picture 2"/>
          <p:cNvPicPr>
            <a:picLocks noChangeAspect="1"/>
          </p:cNvPicPr>
          <p:nvPr/>
        </p:nvPicPr>
        <p:blipFill>
          <a:blip r:embed="rId2"/>
          <a:stretch>
            <a:fillRect/>
          </a:stretch>
        </p:blipFill>
        <p:spPr>
          <a:xfrm>
            <a:off x="539553" y="260647"/>
            <a:ext cx="6840760" cy="3796490"/>
          </a:xfrm>
          <a:prstGeom prst="rect">
            <a:avLst/>
          </a:prstGeom>
          <a:ln w="12700">
            <a:miter lim="400000"/>
          </a:ln>
        </p:spPr>
      </p:pic>
      <p:pic>
        <p:nvPicPr>
          <p:cNvPr id="675" name="Picture 3" descr="Picture 3"/>
          <p:cNvPicPr>
            <a:picLocks noChangeAspect="1"/>
          </p:cNvPicPr>
          <p:nvPr/>
        </p:nvPicPr>
        <p:blipFill>
          <a:blip r:embed="rId3"/>
          <a:stretch>
            <a:fillRect/>
          </a:stretch>
        </p:blipFill>
        <p:spPr>
          <a:xfrm>
            <a:off x="539553" y="4409695"/>
            <a:ext cx="1438276" cy="2238376"/>
          </a:xfrm>
          <a:prstGeom prst="rect">
            <a:avLst/>
          </a:prstGeom>
          <a:ln w="12700">
            <a:miter lim="400000"/>
          </a:ln>
        </p:spPr>
      </p:pic>
      <p:pic>
        <p:nvPicPr>
          <p:cNvPr id="676" name="Picture 4" descr="Picture 4"/>
          <p:cNvPicPr>
            <a:picLocks noChangeAspect="1"/>
          </p:cNvPicPr>
          <p:nvPr/>
        </p:nvPicPr>
        <p:blipFill>
          <a:blip r:embed="rId4"/>
          <a:stretch>
            <a:fillRect/>
          </a:stretch>
        </p:blipFill>
        <p:spPr>
          <a:xfrm>
            <a:off x="1991004" y="5445223"/>
            <a:ext cx="6967487" cy="352339"/>
          </a:xfrm>
          <a:prstGeom prst="rect">
            <a:avLst/>
          </a:prstGeom>
          <a:ln w="12700">
            <a:miter lim="400000"/>
          </a:ln>
        </p:spPr>
      </p:pic>
      <p:sp>
        <p:nvSpPr>
          <p:cNvPr id="677" name="Rettangolo 5"/>
          <p:cNvSpPr/>
          <p:nvPr/>
        </p:nvSpPr>
        <p:spPr>
          <a:xfrm>
            <a:off x="2026250" y="5353863"/>
            <a:ext cx="6932239"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78" name="CasellaDiTesto 6"/>
          <p:cNvSpPr txBox="1"/>
          <p:nvPr/>
        </p:nvSpPr>
        <p:spPr>
          <a:xfrm>
            <a:off x="453103" y="4422590"/>
            <a:ext cx="662513" cy="21869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900">
                <a:latin typeface="+mn-lt"/>
                <a:ea typeface="+mn-ea"/>
                <a:cs typeface="+mn-cs"/>
                <a:sym typeface="Calibri"/>
              </a:defRPr>
            </a:pPr>
            <a:r>
              <a:t>A</a:t>
            </a:r>
          </a:p>
          <a:p>
            <a:pPr algn="ctr">
              <a:defRPr sz="2900">
                <a:latin typeface="+mn-lt"/>
                <a:ea typeface="+mn-ea"/>
                <a:cs typeface="+mn-cs"/>
                <a:sym typeface="Calibri"/>
              </a:defRPr>
            </a:pPr>
            <a:r>
              <a:t>B</a:t>
            </a:r>
          </a:p>
          <a:p>
            <a:pPr algn="ctr">
              <a:defRPr sz="2900">
                <a:latin typeface="+mn-lt"/>
                <a:ea typeface="+mn-ea"/>
                <a:cs typeface="+mn-cs"/>
                <a:sym typeface="Calibri"/>
              </a:defRPr>
            </a:pPr>
            <a:r>
              <a:t>C</a:t>
            </a:r>
          </a:p>
          <a:p>
            <a:pPr algn="ctr">
              <a:defRPr sz="2900">
                <a:latin typeface="+mn-lt"/>
                <a:ea typeface="+mn-ea"/>
                <a:cs typeface="+mn-cs"/>
                <a:sym typeface="Calibri"/>
              </a:defRPr>
            </a:pPr>
            <a:r>
              <a:t>D</a:t>
            </a:r>
          </a:p>
          <a:p>
            <a:pPr algn="ctr">
              <a:defRPr sz="2900">
                <a:latin typeface="+mn-lt"/>
                <a:ea typeface="+mn-ea"/>
                <a:cs typeface="+mn-cs"/>
                <a:sym typeface="Calibri"/>
              </a:defRPr>
            </a:pPr>
            <a:r>
              <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677"/>
                                        </p:tgtEl>
                                      </p:cBhvr>
                                    </p:animEffect>
                                    <p:set>
                                      <p:cBhvr>
                                        <p:cTn id="7" fill="hold">
                                          <p:stCondLst>
                                            <p:cond delay="499"/>
                                          </p:stCondLst>
                                        </p:cTn>
                                        <p:tgtEl>
                                          <p:spTgt spid="6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 grpId="0" animBg="1" advAuto="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Titolo 1"/>
          <p:cNvSpPr txBox="1">
            <a:spLocks noGrp="1"/>
          </p:cNvSpPr>
          <p:nvPr>
            <p:ph type="title"/>
          </p:nvPr>
        </p:nvSpPr>
        <p:spPr>
          <a:xfrm>
            <a:off x="457200" y="274638"/>
            <a:ext cx="8229600" cy="1143001"/>
          </a:xfrm>
          <a:prstGeom prst="rect">
            <a:avLst/>
          </a:prstGeom>
        </p:spPr>
        <p:txBody>
          <a:bodyPr/>
          <a:lstStyle/>
          <a:p>
            <a:endParaRPr/>
          </a:p>
        </p:txBody>
      </p:sp>
      <p:sp>
        <p:nvSpPr>
          <p:cNvPr id="681"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682" name="Picture 2" descr="Picture 2"/>
          <p:cNvPicPr>
            <a:picLocks noChangeAspect="1"/>
          </p:cNvPicPr>
          <p:nvPr/>
        </p:nvPicPr>
        <p:blipFill>
          <a:blip r:embed="rId2"/>
          <a:stretch>
            <a:fillRect/>
          </a:stretch>
        </p:blipFill>
        <p:spPr>
          <a:xfrm>
            <a:off x="1281112" y="128587"/>
            <a:ext cx="6581776" cy="6600826"/>
          </a:xfrm>
          <a:prstGeom prst="rect">
            <a:avLst/>
          </a:prstGeom>
          <a:ln w="12700">
            <a:miter lim="400000"/>
          </a:ln>
        </p:spPr>
      </p:pic>
      <p:sp>
        <p:nvSpPr>
          <p:cNvPr id="683" name="Rettangolo 4"/>
          <p:cNvSpPr/>
          <p:nvPr/>
        </p:nvSpPr>
        <p:spPr>
          <a:xfrm>
            <a:off x="1105880" y="6413177"/>
            <a:ext cx="6932239"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84" name="CasellaDiTesto 5"/>
          <p:cNvSpPr txBox="1"/>
          <p:nvPr/>
        </p:nvSpPr>
        <p:spPr>
          <a:xfrm>
            <a:off x="1173183" y="3645023"/>
            <a:ext cx="662514" cy="21869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900">
                <a:latin typeface="+mn-lt"/>
                <a:ea typeface="+mn-ea"/>
                <a:cs typeface="+mn-cs"/>
                <a:sym typeface="Calibri"/>
              </a:defRPr>
            </a:pPr>
            <a:r>
              <a:t>A</a:t>
            </a:r>
          </a:p>
          <a:p>
            <a:pPr algn="ctr">
              <a:defRPr sz="2900">
                <a:latin typeface="+mn-lt"/>
                <a:ea typeface="+mn-ea"/>
                <a:cs typeface="+mn-cs"/>
                <a:sym typeface="Calibri"/>
              </a:defRPr>
            </a:pPr>
            <a:r>
              <a:t>B</a:t>
            </a:r>
          </a:p>
          <a:p>
            <a:pPr algn="ctr">
              <a:defRPr sz="2900">
                <a:latin typeface="+mn-lt"/>
                <a:ea typeface="+mn-ea"/>
                <a:cs typeface="+mn-cs"/>
                <a:sym typeface="Calibri"/>
              </a:defRPr>
            </a:pPr>
            <a:r>
              <a:t>C</a:t>
            </a:r>
          </a:p>
          <a:p>
            <a:pPr algn="ctr">
              <a:defRPr sz="2900">
                <a:latin typeface="+mn-lt"/>
                <a:ea typeface="+mn-ea"/>
                <a:cs typeface="+mn-cs"/>
                <a:sym typeface="Calibri"/>
              </a:defRPr>
            </a:pPr>
            <a:r>
              <a:t>D</a:t>
            </a:r>
          </a:p>
          <a:p>
            <a:pPr algn="ctr">
              <a:defRPr sz="2900">
                <a:latin typeface="+mn-lt"/>
                <a:ea typeface="+mn-ea"/>
                <a:cs typeface="+mn-cs"/>
                <a:sym typeface="Calibri"/>
              </a:defRPr>
            </a:pPr>
            <a:r>
              <a:t>E</a:t>
            </a:r>
          </a:p>
        </p:txBody>
      </p:sp>
      <p:sp>
        <p:nvSpPr>
          <p:cNvPr id="685" name="Rettangolo 6"/>
          <p:cNvSpPr/>
          <p:nvPr/>
        </p:nvSpPr>
        <p:spPr>
          <a:xfrm>
            <a:off x="1281112" y="6035807"/>
            <a:ext cx="7395345" cy="41752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683"/>
                                        </p:tgtEl>
                                      </p:cBhvr>
                                    </p:animEffect>
                                    <p:set>
                                      <p:cBhvr>
                                        <p:cTn id="7" fill="hold">
                                          <p:stCondLst>
                                            <p:cond delay="499"/>
                                          </p:stCondLst>
                                        </p:cTn>
                                        <p:tgtEl>
                                          <p:spTgt spid="6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 grpId="0" animBg="1" advAuto="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Titolo 1"/>
          <p:cNvSpPr txBox="1">
            <a:spLocks noGrp="1"/>
          </p:cNvSpPr>
          <p:nvPr>
            <p:ph type="title"/>
          </p:nvPr>
        </p:nvSpPr>
        <p:spPr>
          <a:xfrm>
            <a:off x="457200" y="274638"/>
            <a:ext cx="8229600" cy="1143001"/>
          </a:xfrm>
          <a:prstGeom prst="rect">
            <a:avLst/>
          </a:prstGeom>
        </p:spPr>
        <p:txBody>
          <a:bodyPr/>
          <a:lstStyle/>
          <a:p>
            <a:endParaRPr/>
          </a:p>
        </p:txBody>
      </p:sp>
      <p:sp>
        <p:nvSpPr>
          <p:cNvPr id="688"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689" name="Picture 2" descr="Picture 2"/>
          <p:cNvPicPr>
            <a:picLocks noChangeAspect="1"/>
          </p:cNvPicPr>
          <p:nvPr/>
        </p:nvPicPr>
        <p:blipFill>
          <a:blip r:embed="rId2"/>
          <a:stretch>
            <a:fillRect/>
          </a:stretch>
        </p:blipFill>
        <p:spPr>
          <a:xfrm>
            <a:off x="719137" y="95250"/>
            <a:ext cx="7705726" cy="6667500"/>
          </a:xfrm>
          <a:prstGeom prst="rect">
            <a:avLst/>
          </a:prstGeom>
          <a:ln w="12700">
            <a:miter lim="400000"/>
          </a:ln>
        </p:spPr>
      </p:pic>
      <p:sp>
        <p:nvSpPr>
          <p:cNvPr id="690" name="Rettangolo 4"/>
          <p:cNvSpPr/>
          <p:nvPr/>
        </p:nvSpPr>
        <p:spPr>
          <a:xfrm>
            <a:off x="539551" y="6297669"/>
            <a:ext cx="7776866"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91" name="CasellaDiTesto 5"/>
          <p:cNvSpPr txBox="1"/>
          <p:nvPr/>
        </p:nvSpPr>
        <p:spPr>
          <a:xfrm>
            <a:off x="606855" y="3529515"/>
            <a:ext cx="662513" cy="21234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t>A</a:t>
            </a:r>
          </a:p>
          <a:p>
            <a:pPr algn="ctr">
              <a:defRPr sz="2800">
                <a:latin typeface="+mn-lt"/>
                <a:ea typeface="+mn-ea"/>
                <a:cs typeface="+mn-cs"/>
                <a:sym typeface="Calibri"/>
              </a:defRPr>
            </a:pPr>
            <a:r>
              <a:t>B</a:t>
            </a:r>
          </a:p>
          <a:p>
            <a:pPr algn="ctr">
              <a:defRPr sz="2800">
                <a:latin typeface="+mn-lt"/>
                <a:ea typeface="+mn-ea"/>
                <a:cs typeface="+mn-cs"/>
                <a:sym typeface="Calibri"/>
              </a:defRPr>
            </a:pPr>
            <a:r>
              <a:t>C</a:t>
            </a:r>
          </a:p>
          <a:p>
            <a:pPr algn="ctr">
              <a:defRPr sz="2800">
                <a:latin typeface="+mn-lt"/>
                <a:ea typeface="+mn-ea"/>
                <a:cs typeface="+mn-cs"/>
                <a:sym typeface="Calibri"/>
              </a:defRPr>
            </a:pPr>
            <a:r>
              <a:t>D</a:t>
            </a:r>
          </a:p>
          <a:p>
            <a:pPr algn="ctr">
              <a:defRPr sz="2800">
                <a:latin typeface="+mn-lt"/>
                <a:ea typeface="+mn-ea"/>
                <a:cs typeface="+mn-cs"/>
                <a:sym typeface="Calibri"/>
              </a:defRPr>
            </a:pPr>
            <a:r>
              <a:t>E</a:t>
            </a:r>
          </a:p>
        </p:txBody>
      </p:sp>
      <p:sp>
        <p:nvSpPr>
          <p:cNvPr id="692" name="Rettangolo 6"/>
          <p:cNvSpPr/>
          <p:nvPr/>
        </p:nvSpPr>
        <p:spPr>
          <a:xfrm>
            <a:off x="714784" y="5776283"/>
            <a:ext cx="7710080" cy="561544"/>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690"/>
                                        </p:tgtEl>
                                      </p:cBhvr>
                                    </p:animEffect>
                                    <p:set>
                                      <p:cBhvr>
                                        <p:cTn id="7" fill="hold">
                                          <p:stCondLst>
                                            <p:cond delay="499"/>
                                          </p:stCondLst>
                                        </p:cTn>
                                        <p:tgtEl>
                                          <p:spTgt spid="6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 grpId="0" animBg="1" advAuto="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Titolo 1"/>
          <p:cNvSpPr txBox="1">
            <a:spLocks noGrp="1"/>
          </p:cNvSpPr>
          <p:nvPr>
            <p:ph type="title"/>
          </p:nvPr>
        </p:nvSpPr>
        <p:spPr>
          <a:xfrm>
            <a:off x="457200" y="274638"/>
            <a:ext cx="8229600" cy="1143001"/>
          </a:xfrm>
          <a:prstGeom prst="rect">
            <a:avLst/>
          </a:prstGeom>
        </p:spPr>
        <p:txBody>
          <a:bodyPr/>
          <a:lstStyle/>
          <a:p>
            <a:endParaRPr/>
          </a:p>
        </p:txBody>
      </p:sp>
      <p:sp>
        <p:nvSpPr>
          <p:cNvPr id="695"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696" name="Picture 2" descr="Picture 2"/>
          <p:cNvPicPr>
            <a:picLocks noChangeAspect="1"/>
          </p:cNvPicPr>
          <p:nvPr/>
        </p:nvPicPr>
        <p:blipFill>
          <a:blip r:embed="rId2"/>
          <a:stretch>
            <a:fillRect/>
          </a:stretch>
        </p:blipFill>
        <p:spPr>
          <a:xfrm>
            <a:off x="676275" y="209550"/>
            <a:ext cx="7791450" cy="6438900"/>
          </a:xfrm>
          <a:prstGeom prst="rect">
            <a:avLst/>
          </a:prstGeom>
          <a:ln w="12700">
            <a:miter lim="400000"/>
          </a:ln>
        </p:spPr>
      </p:pic>
      <p:sp>
        <p:nvSpPr>
          <p:cNvPr id="697" name="Rettangolo 4"/>
          <p:cNvSpPr/>
          <p:nvPr/>
        </p:nvSpPr>
        <p:spPr>
          <a:xfrm>
            <a:off x="575120" y="6369677"/>
            <a:ext cx="7776866"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98" name="CasellaDiTesto 5"/>
          <p:cNvSpPr txBox="1"/>
          <p:nvPr/>
        </p:nvSpPr>
        <p:spPr>
          <a:xfrm>
            <a:off x="642424" y="3601523"/>
            <a:ext cx="662513" cy="21234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t>A</a:t>
            </a:r>
          </a:p>
          <a:p>
            <a:pPr algn="ctr">
              <a:defRPr sz="2800">
                <a:latin typeface="+mn-lt"/>
                <a:ea typeface="+mn-ea"/>
                <a:cs typeface="+mn-cs"/>
                <a:sym typeface="Calibri"/>
              </a:defRPr>
            </a:pPr>
            <a:r>
              <a:t>B</a:t>
            </a:r>
          </a:p>
          <a:p>
            <a:pPr algn="ctr">
              <a:defRPr sz="2800">
                <a:latin typeface="+mn-lt"/>
                <a:ea typeface="+mn-ea"/>
                <a:cs typeface="+mn-cs"/>
                <a:sym typeface="Calibri"/>
              </a:defRPr>
            </a:pPr>
            <a:r>
              <a:t>C</a:t>
            </a:r>
          </a:p>
          <a:p>
            <a:pPr algn="ctr">
              <a:defRPr sz="2800">
                <a:latin typeface="+mn-lt"/>
                <a:ea typeface="+mn-ea"/>
                <a:cs typeface="+mn-cs"/>
                <a:sym typeface="Calibri"/>
              </a:defRPr>
            </a:pPr>
            <a:r>
              <a:t>D</a:t>
            </a:r>
          </a:p>
          <a:p>
            <a:pPr algn="ctr">
              <a:defRPr sz="2800">
                <a:latin typeface="+mn-lt"/>
                <a:ea typeface="+mn-ea"/>
                <a:cs typeface="+mn-cs"/>
                <a:sym typeface="Calibri"/>
              </a:defRPr>
            </a:pPr>
            <a:r>
              <a:t>E</a:t>
            </a:r>
          </a:p>
        </p:txBody>
      </p:sp>
      <p:sp>
        <p:nvSpPr>
          <p:cNvPr id="699" name="Rettangolo 6"/>
          <p:cNvSpPr/>
          <p:nvPr/>
        </p:nvSpPr>
        <p:spPr>
          <a:xfrm>
            <a:off x="642424" y="5848291"/>
            <a:ext cx="7818009" cy="561544"/>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697"/>
                                        </p:tgtEl>
                                      </p:cBhvr>
                                    </p:animEffect>
                                    <p:set>
                                      <p:cBhvr>
                                        <p:cTn id="7" fill="hold">
                                          <p:stCondLst>
                                            <p:cond delay="499"/>
                                          </p:stCondLst>
                                        </p:cTn>
                                        <p:tgtEl>
                                          <p:spTgt spid="6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 grpId="0" animBg="1" advAuto="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 name="Picture 2" descr="Picture 2"/>
          <p:cNvPicPr>
            <a:picLocks noChangeAspect="1"/>
          </p:cNvPicPr>
          <p:nvPr/>
        </p:nvPicPr>
        <p:blipFill>
          <a:blip r:embed="rId2"/>
          <a:stretch>
            <a:fillRect/>
          </a:stretch>
        </p:blipFill>
        <p:spPr>
          <a:xfrm>
            <a:off x="828675" y="314325"/>
            <a:ext cx="7486650" cy="6229350"/>
          </a:xfrm>
          <a:prstGeom prst="rect">
            <a:avLst/>
          </a:prstGeom>
          <a:ln w="12700">
            <a:miter lim="400000"/>
          </a:ln>
        </p:spPr>
      </p:pic>
      <p:sp>
        <p:nvSpPr>
          <p:cNvPr id="702" name="Rettangolo 2"/>
          <p:cNvSpPr/>
          <p:nvPr/>
        </p:nvSpPr>
        <p:spPr>
          <a:xfrm>
            <a:off x="647128" y="6269161"/>
            <a:ext cx="7776866"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703" name="CasellaDiTesto 3"/>
          <p:cNvSpPr txBox="1"/>
          <p:nvPr/>
        </p:nvSpPr>
        <p:spPr>
          <a:xfrm>
            <a:off x="714432" y="3501007"/>
            <a:ext cx="662514" cy="21234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t>A</a:t>
            </a:r>
          </a:p>
          <a:p>
            <a:pPr algn="ctr">
              <a:defRPr sz="2800">
                <a:latin typeface="+mn-lt"/>
                <a:ea typeface="+mn-ea"/>
                <a:cs typeface="+mn-cs"/>
                <a:sym typeface="Calibri"/>
              </a:defRPr>
            </a:pPr>
            <a:r>
              <a:t>B</a:t>
            </a:r>
          </a:p>
          <a:p>
            <a:pPr algn="ctr">
              <a:defRPr sz="2800">
                <a:latin typeface="+mn-lt"/>
                <a:ea typeface="+mn-ea"/>
                <a:cs typeface="+mn-cs"/>
                <a:sym typeface="Calibri"/>
              </a:defRPr>
            </a:pPr>
            <a:r>
              <a:t>C</a:t>
            </a:r>
          </a:p>
          <a:p>
            <a:pPr algn="ctr">
              <a:defRPr sz="2800">
                <a:latin typeface="+mn-lt"/>
                <a:ea typeface="+mn-ea"/>
                <a:cs typeface="+mn-cs"/>
                <a:sym typeface="Calibri"/>
              </a:defRPr>
            </a:pPr>
            <a:r>
              <a:t>D</a:t>
            </a:r>
          </a:p>
          <a:p>
            <a:pPr algn="ctr">
              <a:defRPr sz="2800">
                <a:latin typeface="+mn-lt"/>
                <a:ea typeface="+mn-ea"/>
                <a:cs typeface="+mn-cs"/>
                <a:sym typeface="Calibri"/>
              </a:defRPr>
            </a:pPr>
            <a:r>
              <a:t>E</a:t>
            </a:r>
          </a:p>
        </p:txBody>
      </p:sp>
      <p:sp>
        <p:nvSpPr>
          <p:cNvPr id="704" name="Rettangolo 4"/>
          <p:cNvSpPr/>
          <p:nvPr/>
        </p:nvSpPr>
        <p:spPr>
          <a:xfrm>
            <a:off x="714432" y="5747777"/>
            <a:ext cx="7818009" cy="561544"/>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702"/>
                                        </p:tgtEl>
                                      </p:cBhvr>
                                    </p:animEffect>
                                    <p:set>
                                      <p:cBhvr>
                                        <p:cTn id="7" fill="hold">
                                          <p:stCondLst>
                                            <p:cond delay="499"/>
                                          </p:stCondLst>
                                        </p:cTn>
                                        <p:tgtEl>
                                          <p:spTgt spid="7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 grpId="0" animBg="1" advAuto="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 name="Picture 2" descr="Picture 2"/>
          <p:cNvPicPr>
            <a:picLocks noChangeAspect="1"/>
          </p:cNvPicPr>
          <p:nvPr/>
        </p:nvPicPr>
        <p:blipFill>
          <a:blip r:embed="rId2"/>
          <a:stretch>
            <a:fillRect/>
          </a:stretch>
        </p:blipFill>
        <p:spPr>
          <a:xfrm>
            <a:off x="747712" y="100013"/>
            <a:ext cx="7648576" cy="6657976"/>
          </a:xfrm>
          <a:prstGeom prst="rect">
            <a:avLst/>
          </a:prstGeom>
          <a:ln w="12700">
            <a:miter lim="400000"/>
          </a:ln>
        </p:spPr>
      </p:pic>
      <p:sp>
        <p:nvSpPr>
          <p:cNvPr id="707" name="Rettangolo 2"/>
          <p:cNvSpPr/>
          <p:nvPr/>
        </p:nvSpPr>
        <p:spPr>
          <a:xfrm>
            <a:off x="595216" y="6279245"/>
            <a:ext cx="7776866"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708" name="CasellaDiTesto 3"/>
          <p:cNvSpPr txBox="1"/>
          <p:nvPr/>
        </p:nvSpPr>
        <p:spPr>
          <a:xfrm>
            <a:off x="662520" y="3511091"/>
            <a:ext cx="662514" cy="21234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t>A</a:t>
            </a:r>
          </a:p>
          <a:p>
            <a:pPr algn="ctr">
              <a:defRPr sz="2800">
                <a:latin typeface="+mn-lt"/>
                <a:ea typeface="+mn-ea"/>
                <a:cs typeface="+mn-cs"/>
                <a:sym typeface="Calibri"/>
              </a:defRPr>
            </a:pPr>
            <a:r>
              <a:t>B</a:t>
            </a:r>
          </a:p>
          <a:p>
            <a:pPr algn="ctr">
              <a:defRPr sz="2800">
                <a:latin typeface="+mn-lt"/>
                <a:ea typeface="+mn-ea"/>
                <a:cs typeface="+mn-cs"/>
                <a:sym typeface="Calibri"/>
              </a:defRPr>
            </a:pPr>
            <a:r>
              <a:t>C</a:t>
            </a:r>
          </a:p>
          <a:p>
            <a:pPr algn="ctr">
              <a:defRPr sz="2800">
                <a:latin typeface="+mn-lt"/>
                <a:ea typeface="+mn-ea"/>
                <a:cs typeface="+mn-cs"/>
                <a:sym typeface="Calibri"/>
              </a:defRPr>
            </a:pPr>
            <a:r>
              <a:t>D</a:t>
            </a:r>
          </a:p>
          <a:p>
            <a:pPr algn="ctr">
              <a:defRPr sz="2800">
                <a:latin typeface="+mn-lt"/>
                <a:ea typeface="+mn-ea"/>
                <a:cs typeface="+mn-cs"/>
                <a:sym typeface="Calibri"/>
              </a:defRPr>
            </a:pPr>
            <a:r>
              <a:t>E</a:t>
            </a:r>
          </a:p>
        </p:txBody>
      </p:sp>
      <p:sp>
        <p:nvSpPr>
          <p:cNvPr id="709" name="Rettangolo 4"/>
          <p:cNvSpPr/>
          <p:nvPr/>
        </p:nvSpPr>
        <p:spPr>
          <a:xfrm>
            <a:off x="662520" y="5757860"/>
            <a:ext cx="7818009" cy="561544"/>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707"/>
                                        </p:tgtEl>
                                      </p:cBhvr>
                                    </p:animEffect>
                                    <p:set>
                                      <p:cBhvr>
                                        <p:cTn id="7" fill="hold">
                                          <p:stCondLst>
                                            <p:cond delay="499"/>
                                          </p:stCondLst>
                                        </p:cTn>
                                        <p:tgtEl>
                                          <p:spTgt spid="7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 grpId="0" animBg="1" advAuto="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Titolo 1"/>
          <p:cNvSpPr txBox="1">
            <a:spLocks noGrp="1"/>
          </p:cNvSpPr>
          <p:nvPr>
            <p:ph type="title"/>
          </p:nvPr>
        </p:nvSpPr>
        <p:spPr>
          <a:xfrm>
            <a:off x="457200" y="274638"/>
            <a:ext cx="8229600" cy="1143001"/>
          </a:xfrm>
          <a:prstGeom prst="rect">
            <a:avLst/>
          </a:prstGeom>
        </p:spPr>
        <p:txBody>
          <a:bodyPr/>
          <a:lstStyle/>
          <a:p>
            <a:endParaRPr/>
          </a:p>
        </p:txBody>
      </p:sp>
      <p:sp>
        <p:nvSpPr>
          <p:cNvPr id="712"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713" name="Picture 2" descr="Picture 2"/>
          <p:cNvPicPr>
            <a:picLocks noChangeAspect="1"/>
          </p:cNvPicPr>
          <p:nvPr/>
        </p:nvPicPr>
        <p:blipFill>
          <a:blip r:embed="rId2"/>
          <a:stretch>
            <a:fillRect/>
          </a:stretch>
        </p:blipFill>
        <p:spPr>
          <a:xfrm>
            <a:off x="609600" y="104775"/>
            <a:ext cx="7924800" cy="6648450"/>
          </a:xfrm>
          <a:prstGeom prst="rect">
            <a:avLst/>
          </a:prstGeom>
          <a:ln w="12700">
            <a:miter lim="400000"/>
          </a:ln>
        </p:spPr>
      </p:pic>
      <p:sp>
        <p:nvSpPr>
          <p:cNvPr id="714" name="Rettangolo 4"/>
          <p:cNvSpPr/>
          <p:nvPr/>
        </p:nvSpPr>
        <p:spPr>
          <a:xfrm>
            <a:off x="467544" y="6297669"/>
            <a:ext cx="8066855"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715" name="CasellaDiTesto 5"/>
          <p:cNvSpPr txBox="1"/>
          <p:nvPr/>
        </p:nvSpPr>
        <p:spPr>
          <a:xfrm>
            <a:off x="534848" y="3586212"/>
            <a:ext cx="662513" cy="21234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t>A</a:t>
            </a:r>
          </a:p>
          <a:p>
            <a:pPr algn="ctr">
              <a:defRPr sz="2800">
                <a:latin typeface="+mn-lt"/>
                <a:ea typeface="+mn-ea"/>
                <a:cs typeface="+mn-cs"/>
                <a:sym typeface="Calibri"/>
              </a:defRPr>
            </a:pPr>
            <a:r>
              <a:t>B</a:t>
            </a:r>
          </a:p>
          <a:p>
            <a:pPr algn="ctr">
              <a:defRPr sz="2800">
                <a:latin typeface="+mn-lt"/>
                <a:ea typeface="+mn-ea"/>
                <a:cs typeface="+mn-cs"/>
                <a:sym typeface="Calibri"/>
              </a:defRPr>
            </a:pPr>
            <a:r>
              <a:t>C</a:t>
            </a:r>
          </a:p>
          <a:p>
            <a:pPr algn="ctr">
              <a:defRPr sz="2800">
                <a:latin typeface="+mn-lt"/>
                <a:ea typeface="+mn-ea"/>
                <a:cs typeface="+mn-cs"/>
                <a:sym typeface="Calibri"/>
              </a:defRPr>
            </a:pPr>
            <a:r>
              <a:t>D</a:t>
            </a:r>
          </a:p>
          <a:p>
            <a:pPr algn="ctr">
              <a:defRPr sz="2800">
                <a:latin typeface="+mn-lt"/>
                <a:ea typeface="+mn-ea"/>
                <a:cs typeface="+mn-cs"/>
                <a:sym typeface="Calibri"/>
              </a:defRPr>
            </a:pPr>
            <a:r>
              <a:t>E</a:t>
            </a:r>
          </a:p>
        </p:txBody>
      </p:sp>
      <p:sp>
        <p:nvSpPr>
          <p:cNvPr id="716" name="Rettangolo 6"/>
          <p:cNvSpPr/>
          <p:nvPr/>
        </p:nvSpPr>
        <p:spPr>
          <a:xfrm>
            <a:off x="534848" y="5776283"/>
            <a:ext cx="7999553" cy="561544"/>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714"/>
                                        </p:tgtEl>
                                      </p:cBhvr>
                                    </p:animEffect>
                                    <p:set>
                                      <p:cBhvr>
                                        <p:cTn id="7" fill="hold">
                                          <p:stCondLst>
                                            <p:cond delay="499"/>
                                          </p:stCondLst>
                                        </p:cTn>
                                        <p:tgtEl>
                                          <p:spTgt spid="7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 grpId="0" animBg="1" advAuto="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 name="Picture 2" descr="Picture 2"/>
          <p:cNvPicPr>
            <a:picLocks noChangeAspect="1"/>
          </p:cNvPicPr>
          <p:nvPr/>
        </p:nvPicPr>
        <p:blipFill>
          <a:blip r:embed="rId2"/>
          <a:stretch>
            <a:fillRect/>
          </a:stretch>
        </p:blipFill>
        <p:spPr>
          <a:xfrm>
            <a:off x="258435" y="6182"/>
            <a:ext cx="8601076" cy="1895476"/>
          </a:xfrm>
          <a:prstGeom prst="rect">
            <a:avLst/>
          </a:prstGeom>
          <a:ln w="12700">
            <a:miter lim="400000"/>
          </a:ln>
        </p:spPr>
      </p:pic>
      <p:pic>
        <p:nvPicPr>
          <p:cNvPr id="719" name="Picture 3" descr="Picture 3"/>
          <p:cNvPicPr>
            <a:picLocks noChangeAspect="1"/>
          </p:cNvPicPr>
          <p:nvPr/>
        </p:nvPicPr>
        <p:blipFill>
          <a:blip r:embed="rId3"/>
          <a:stretch>
            <a:fillRect/>
          </a:stretch>
        </p:blipFill>
        <p:spPr>
          <a:xfrm>
            <a:off x="243009" y="1772816"/>
            <a:ext cx="8562976" cy="3962401"/>
          </a:xfrm>
          <a:prstGeom prst="rect">
            <a:avLst/>
          </a:prstGeom>
          <a:ln w="12700">
            <a:miter lim="400000"/>
          </a:ln>
        </p:spPr>
      </p:pic>
      <p:pic>
        <p:nvPicPr>
          <p:cNvPr id="720" name="Picture 4" descr="Picture 4"/>
          <p:cNvPicPr>
            <a:picLocks noChangeAspect="1"/>
          </p:cNvPicPr>
          <p:nvPr/>
        </p:nvPicPr>
        <p:blipFill>
          <a:blip r:embed="rId4"/>
          <a:stretch>
            <a:fillRect/>
          </a:stretch>
        </p:blipFill>
        <p:spPr>
          <a:xfrm>
            <a:off x="334043" y="5505450"/>
            <a:ext cx="8505826" cy="135255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19"/>
                                        </p:tgtEl>
                                        <p:attrNameLst>
                                          <p:attrName>style.visibility</p:attrName>
                                        </p:attrNameLst>
                                      </p:cBhvr>
                                      <p:to>
                                        <p:strVal val="visible"/>
                                      </p:to>
                                    </p:set>
                                    <p:animEffect transition="in" filter="dissolve">
                                      <p:cBhvr>
                                        <p:cTn id="7" dur="500"/>
                                        <p:tgtEl>
                                          <p:spTgt spid="7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720"/>
                                        </p:tgtEl>
                                        <p:attrNameLst>
                                          <p:attrName>style.visibility</p:attrName>
                                        </p:attrNameLst>
                                      </p:cBhvr>
                                      <p:to>
                                        <p:strVal val="visible"/>
                                      </p:to>
                                    </p:set>
                                    <p:animEffect transition="in" filter="dissolve">
                                      <p:cBhvr>
                                        <p:cTn id="12" dur="500"/>
                                        <p:tgtEl>
                                          <p:spTgt spid="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 grpId="0" animBg="1" advAuto="0"/>
      <p:bldP spid="720" grpId="0" animBg="1" advAuto="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 name="Picture 2" descr="Picture 2"/>
          <p:cNvPicPr>
            <a:picLocks noChangeAspect="1"/>
          </p:cNvPicPr>
          <p:nvPr/>
        </p:nvPicPr>
        <p:blipFill>
          <a:blip r:embed="rId2"/>
          <a:srcRect l="20861" r="20861"/>
          <a:stretch>
            <a:fillRect/>
          </a:stretch>
        </p:blipFill>
        <p:spPr>
          <a:xfrm>
            <a:off x="1151618" y="774997"/>
            <a:ext cx="6696746" cy="4704431"/>
          </a:xfrm>
          <a:prstGeom prst="rect">
            <a:avLst/>
          </a:prstGeom>
          <a:ln w="12700">
            <a:miter lim="400000"/>
          </a:ln>
        </p:spPr>
      </p:pic>
      <p:pic>
        <p:nvPicPr>
          <p:cNvPr id="723" name="Picture 3" descr="Picture 3"/>
          <p:cNvPicPr>
            <a:picLocks noChangeAspect="1"/>
          </p:cNvPicPr>
          <p:nvPr/>
        </p:nvPicPr>
        <p:blipFill>
          <a:blip r:embed="rId3"/>
          <a:stretch>
            <a:fillRect/>
          </a:stretch>
        </p:blipFill>
        <p:spPr>
          <a:xfrm>
            <a:off x="2018728" y="260647"/>
            <a:ext cx="4962526" cy="514351"/>
          </a:xfrm>
          <a:prstGeom prst="rect">
            <a:avLst/>
          </a:prstGeom>
          <a:ln w="12700">
            <a:miter lim="400000"/>
          </a:ln>
        </p:spPr>
      </p:pic>
      <p:pic>
        <p:nvPicPr>
          <p:cNvPr id="724" name="Picture 4" descr="Picture 4"/>
          <p:cNvPicPr>
            <a:picLocks noChangeAspect="1"/>
          </p:cNvPicPr>
          <p:nvPr/>
        </p:nvPicPr>
        <p:blipFill>
          <a:blip r:embed="rId4"/>
          <a:stretch>
            <a:fillRect/>
          </a:stretch>
        </p:blipFill>
        <p:spPr>
          <a:xfrm>
            <a:off x="270890" y="5301207"/>
            <a:ext cx="8458201" cy="138112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24"/>
                                        </p:tgtEl>
                                        <p:attrNameLst>
                                          <p:attrName>style.visibility</p:attrName>
                                        </p:attrNameLst>
                                      </p:cBhvr>
                                      <p:to>
                                        <p:strVal val="visible"/>
                                      </p:to>
                                    </p:set>
                                    <p:animEffect transition="in" filter="dissolve">
                                      <p:cBhvr>
                                        <p:cTn id="7" dur="500"/>
                                        <p:tgtEl>
                                          <p:spTgt spid="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4"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CD28771-F59B-A4CD-62C2-8F40D945020E}"/>
              </a:ext>
            </a:extLst>
          </p:cNvPr>
          <p:cNvSpPr txBox="1"/>
          <p:nvPr/>
        </p:nvSpPr>
        <p:spPr>
          <a:xfrm>
            <a:off x="500400" y="194400"/>
            <a:ext cx="8242200" cy="3139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350" dirty="0">
                <a:solidFill>
                  <a:srgbClr val="424242"/>
                </a:solidFill>
                <a:cs typeface="Calibri"/>
              </a:rPr>
              <a:t>Per </a:t>
            </a:r>
            <a:r>
              <a:rPr lang="en-US" sz="1350" dirty="0" err="1">
                <a:solidFill>
                  <a:srgbClr val="424242"/>
                </a:solidFill>
                <a:cs typeface="Calibri"/>
              </a:rPr>
              <a:t>arrivare</a:t>
            </a:r>
            <a:r>
              <a:rPr lang="en-US" sz="1350" dirty="0">
                <a:solidFill>
                  <a:srgbClr val="424242"/>
                </a:solidFill>
                <a:cs typeface="Calibri"/>
              </a:rPr>
              <a:t> </a:t>
            </a:r>
            <a:r>
              <a:rPr lang="en-US" sz="1350" dirty="0" err="1">
                <a:solidFill>
                  <a:srgbClr val="424242"/>
                </a:solidFill>
                <a:cs typeface="Calibri"/>
              </a:rPr>
              <a:t>pronti</a:t>
            </a:r>
            <a:r>
              <a:rPr lang="en-US" sz="1350" dirty="0">
                <a:solidFill>
                  <a:srgbClr val="424242"/>
                </a:solidFill>
                <a:cs typeface="Calibri"/>
              </a:rPr>
              <a:t> </a:t>
            </a:r>
            <a:r>
              <a:rPr lang="en-US" sz="1350" dirty="0" err="1">
                <a:solidFill>
                  <a:srgbClr val="424242"/>
                </a:solidFill>
                <a:cs typeface="Calibri"/>
              </a:rPr>
              <a:t>alla</a:t>
            </a:r>
            <a:r>
              <a:rPr lang="en-US" sz="1350" dirty="0">
                <a:solidFill>
                  <a:srgbClr val="424242"/>
                </a:solidFill>
                <a:cs typeface="Calibri"/>
              </a:rPr>
              <a:t> </a:t>
            </a:r>
            <a:r>
              <a:rPr lang="en-US" sz="1350" dirty="0" err="1">
                <a:solidFill>
                  <a:srgbClr val="424242"/>
                </a:solidFill>
                <a:cs typeface="Calibri"/>
              </a:rPr>
              <a:t>prova</a:t>
            </a:r>
            <a:r>
              <a:rPr lang="en-US" sz="1350" dirty="0">
                <a:solidFill>
                  <a:srgbClr val="424242"/>
                </a:solidFill>
                <a:cs typeface="Calibri"/>
              </a:rPr>
              <a:t> </a:t>
            </a:r>
            <a:r>
              <a:rPr lang="en-US" sz="1350" dirty="0" err="1">
                <a:solidFill>
                  <a:srgbClr val="424242"/>
                </a:solidFill>
                <a:cs typeface="Calibri"/>
              </a:rPr>
              <a:t>può</a:t>
            </a:r>
            <a:r>
              <a:rPr lang="en-US" sz="1350" dirty="0">
                <a:solidFill>
                  <a:srgbClr val="424242"/>
                </a:solidFill>
                <a:cs typeface="Calibri"/>
              </a:rPr>
              <a:t> </a:t>
            </a:r>
            <a:r>
              <a:rPr lang="en-US" sz="1350" dirty="0" err="1">
                <a:solidFill>
                  <a:srgbClr val="424242"/>
                </a:solidFill>
                <a:cs typeface="Calibri"/>
              </a:rPr>
              <a:t>essere</a:t>
            </a:r>
            <a:r>
              <a:rPr lang="en-US" sz="1350" dirty="0">
                <a:solidFill>
                  <a:srgbClr val="424242"/>
                </a:solidFill>
                <a:cs typeface="Calibri"/>
              </a:rPr>
              <a:t> utile </a:t>
            </a:r>
            <a:r>
              <a:rPr lang="en-US" sz="1350" dirty="0" err="1">
                <a:solidFill>
                  <a:srgbClr val="424242"/>
                </a:solidFill>
                <a:cs typeface="Calibri"/>
              </a:rPr>
              <a:t>capire</a:t>
            </a:r>
            <a:r>
              <a:rPr lang="en-US" sz="1350" dirty="0">
                <a:solidFill>
                  <a:srgbClr val="424242"/>
                </a:solidFill>
                <a:cs typeface="Calibri"/>
              </a:rPr>
              <a:t> la </a:t>
            </a:r>
            <a:r>
              <a:rPr lang="en-US" sz="1350" b="1" dirty="0" err="1">
                <a:solidFill>
                  <a:srgbClr val="424242"/>
                </a:solidFill>
                <a:cs typeface="Calibri"/>
              </a:rPr>
              <a:t>tipologia</a:t>
            </a:r>
            <a:r>
              <a:rPr lang="en-US" sz="1350" b="1" dirty="0">
                <a:solidFill>
                  <a:srgbClr val="424242"/>
                </a:solidFill>
                <a:cs typeface="Calibri"/>
              </a:rPr>
              <a:t> di </a:t>
            </a:r>
            <a:r>
              <a:rPr lang="en-US" sz="1350" b="1" dirty="0" err="1">
                <a:solidFill>
                  <a:srgbClr val="424242"/>
                </a:solidFill>
                <a:cs typeface="Calibri"/>
              </a:rPr>
              <a:t>domande</a:t>
            </a:r>
            <a:r>
              <a:rPr lang="en-US" sz="1350" dirty="0">
                <a:solidFill>
                  <a:srgbClr val="424242"/>
                </a:solidFill>
                <a:cs typeface="Calibri"/>
              </a:rPr>
              <a:t> </a:t>
            </a:r>
            <a:r>
              <a:rPr lang="en-US" sz="1350" dirty="0" err="1">
                <a:solidFill>
                  <a:srgbClr val="424242"/>
                </a:solidFill>
                <a:cs typeface="Calibri"/>
              </a:rPr>
              <a:t>generalmente</a:t>
            </a:r>
            <a:r>
              <a:rPr lang="en-US" sz="1350" dirty="0">
                <a:solidFill>
                  <a:srgbClr val="424242"/>
                </a:solidFill>
                <a:cs typeface="Calibri"/>
              </a:rPr>
              <a:t> </a:t>
            </a:r>
            <a:r>
              <a:rPr lang="en-US" sz="1350" dirty="0" err="1">
                <a:solidFill>
                  <a:srgbClr val="424242"/>
                </a:solidFill>
                <a:cs typeface="Calibri"/>
              </a:rPr>
              <a:t>somministrata</a:t>
            </a:r>
            <a:r>
              <a:rPr lang="en-US" sz="1350" dirty="0">
                <a:solidFill>
                  <a:srgbClr val="424242"/>
                </a:solidFill>
                <a:cs typeface="Calibri"/>
              </a:rPr>
              <a:t> e </a:t>
            </a:r>
            <a:r>
              <a:rPr lang="en-US" sz="1350" dirty="0" err="1">
                <a:solidFill>
                  <a:srgbClr val="424242"/>
                </a:solidFill>
                <a:cs typeface="Calibri"/>
              </a:rPr>
              <a:t>soprattutto</a:t>
            </a:r>
            <a:r>
              <a:rPr lang="en-US" sz="1350" dirty="0">
                <a:solidFill>
                  <a:srgbClr val="424242"/>
                </a:solidFill>
                <a:cs typeface="Calibri"/>
              </a:rPr>
              <a:t> </a:t>
            </a:r>
            <a:r>
              <a:rPr lang="en-US" sz="1350" b="1" dirty="0" err="1">
                <a:solidFill>
                  <a:srgbClr val="424242"/>
                </a:solidFill>
                <a:cs typeface="Calibri"/>
              </a:rPr>
              <a:t>gli</a:t>
            </a:r>
            <a:r>
              <a:rPr lang="en-US" sz="1350" b="1" dirty="0">
                <a:solidFill>
                  <a:srgbClr val="424242"/>
                </a:solidFill>
                <a:cs typeface="Calibri"/>
              </a:rPr>
              <a:t> </a:t>
            </a:r>
            <a:r>
              <a:rPr lang="en-US" sz="1350" b="1" dirty="0" err="1">
                <a:solidFill>
                  <a:srgbClr val="424242"/>
                </a:solidFill>
                <a:cs typeface="Calibri"/>
              </a:rPr>
              <a:t>argomenti</a:t>
            </a:r>
            <a:r>
              <a:rPr lang="en-US" sz="1350" b="1" dirty="0">
                <a:solidFill>
                  <a:srgbClr val="424242"/>
                </a:solidFill>
                <a:cs typeface="Calibri"/>
              </a:rPr>
              <a:t> </a:t>
            </a:r>
            <a:r>
              <a:rPr lang="en-US" sz="1350" b="1" dirty="0" err="1">
                <a:solidFill>
                  <a:srgbClr val="424242"/>
                </a:solidFill>
                <a:cs typeface="Calibri"/>
              </a:rPr>
              <a:t>maggiormente</a:t>
            </a:r>
            <a:r>
              <a:rPr lang="en-US" sz="1350" b="1" dirty="0">
                <a:solidFill>
                  <a:srgbClr val="424242"/>
                </a:solidFill>
                <a:cs typeface="Calibri"/>
              </a:rPr>
              <a:t> </a:t>
            </a:r>
            <a:r>
              <a:rPr lang="en-US" sz="1350" b="1" dirty="0" err="1">
                <a:solidFill>
                  <a:srgbClr val="424242"/>
                </a:solidFill>
                <a:cs typeface="Calibri"/>
              </a:rPr>
              <a:t>richiesti</a:t>
            </a:r>
            <a:r>
              <a:rPr lang="en-US" sz="1350" dirty="0">
                <a:solidFill>
                  <a:srgbClr val="424242"/>
                </a:solidFill>
                <a:cs typeface="Calibri"/>
              </a:rPr>
              <a:t>.</a:t>
            </a:r>
            <a:endParaRPr lang="it-IT" dirty="0"/>
          </a:p>
          <a:p>
            <a:endParaRPr lang="en-US" sz="1350" dirty="0">
              <a:solidFill>
                <a:srgbClr val="424242"/>
              </a:solidFill>
              <a:cs typeface="Calibri"/>
            </a:endParaRPr>
          </a:p>
          <a:p>
            <a:r>
              <a:rPr lang="en-US" sz="1350" dirty="0" err="1">
                <a:solidFill>
                  <a:srgbClr val="424242"/>
                </a:solidFill>
                <a:cs typeface="Calibri"/>
              </a:rPr>
              <a:t>Vediamo</a:t>
            </a:r>
            <a:r>
              <a:rPr lang="en-US" sz="1350" dirty="0">
                <a:solidFill>
                  <a:srgbClr val="424242"/>
                </a:solidFill>
                <a:cs typeface="Calibri"/>
              </a:rPr>
              <a:t> </a:t>
            </a:r>
            <a:r>
              <a:rPr lang="en-US" sz="1350" dirty="0" err="1">
                <a:solidFill>
                  <a:srgbClr val="424242"/>
                </a:solidFill>
                <a:cs typeface="Calibri"/>
              </a:rPr>
              <a:t>quali</a:t>
            </a:r>
            <a:r>
              <a:rPr lang="en-US" sz="1350" dirty="0">
                <a:solidFill>
                  <a:srgbClr val="424242"/>
                </a:solidFill>
                <a:cs typeface="Calibri"/>
              </a:rPr>
              <a:t> </a:t>
            </a:r>
            <a:r>
              <a:rPr lang="en-US" sz="1350" dirty="0" err="1">
                <a:solidFill>
                  <a:srgbClr val="424242"/>
                </a:solidFill>
                <a:cs typeface="Calibri"/>
              </a:rPr>
              <a:t>sono</a:t>
            </a:r>
            <a:r>
              <a:rPr lang="en-US" sz="1350" dirty="0">
                <a:solidFill>
                  <a:srgbClr val="424242"/>
                </a:solidFill>
                <a:cs typeface="Calibri"/>
              </a:rPr>
              <a:t>.</a:t>
            </a:r>
            <a:endParaRPr lang="en-US"/>
          </a:p>
          <a:p>
            <a:endParaRPr lang="en-US" b="1" dirty="0">
              <a:solidFill>
                <a:srgbClr val="2B2B2B"/>
              </a:solidFill>
              <a:latin typeface="Calibri"/>
              <a:cs typeface="Calibri"/>
            </a:endParaRPr>
          </a:p>
          <a:p>
            <a:r>
              <a:rPr lang="en-US" b="1" dirty="0" err="1">
                <a:solidFill>
                  <a:srgbClr val="2B2B2B"/>
                </a:solidFill>
                <a:latin typeface="Calibri"/>
                <a:cs typeface="Calibri"/>
              </a:rPr>
              <a:t>Domande</a:t>
            </a:r>
            <a:r>
              <a:rPr lang="en-US" b="1" dirty="0">
                <a:solidFill>
                  <a:srgbClr val="2B2B2B"/>
                </a:solidFill>
                <a:latin typeface="Calibri"/>
                <a:cs typeface="Calibri"/>
              </a:rPr>
              <a:t> test Medicina 2021:</a:t>
            </a:r>
            <a:endParaRPr lang="en-US"/>
          </a:p>
          <a:p>
            <a:endParaRPr lang="en-US" sz="1350" dirty="0">
              <a:solidFill>
                <a:srgbClr val="424242"/>
              </a:solidFill>
              <a:latin typeface="Calibri"/>
              <a:cs typeface="Calibri"/>
            </a:endParaRPr>
          </a:p>
          <a:p>
            <a:r>
              <a:rPr lang="en-US" sz="1350" dirty="0">
                <a:solidFill>
                  <a:srgbClr val="424242"/>
                </a:solidFill>
                <a:latin typeface="Calibri"/>
                <a:cs typeface="Calibri"/>
              </a:rPr>
              <a:t>Il</a:t>
            </a:r>
            <a:r>
              <a:rPr lang="en-US" sz="1350" b="1" dirty="0">
                <a:solidFill>
                  <a:srgbClr val="424242"/>
                </a:solidFill>
                <a:latin typeface="Calibri"/>
                <a:cs typeface="Calibri"/>
              </a:rPr>
              <a:t> test di Medicina </a:t>
            </a:r>
            <a:r>
              <a:rPr lang="en-US" sz="1350" dirty="0">
                <a:solidFill>
                  <a:srgbClr val="424242"/>
                </a:solidFill>
                <a:latin typeface="Calibri"/>
                <a:cs typeface="Calibri"/>
              </a:rPr>
              <a:t>era </a:t>
            </a:r>
            <a:r>
              <a:rPr lang="en-US" sz="1350" dirty="0" err="1">
                <a:solidFill>
                  <a:srgbClr val="424242"/>
                </a:solidFill>
                <a:latin typeface="Calibri"/>
                <a:cs typeface="Calibri"/>
              </a:rPr>
              <a:t>composto</a:t>
            </a:r>
            <a:r>
              <a:rPr lang="en-US" sz="1350" dirty="0">
                <a:solidFill>
                  <a:srgbClr val="424242"/>
                </a:solidFill>
                <a:latin typeface="Calibri"/>
                <a:cs typeface="Calibri"/>
              </a:rPr>
              <a:t> da </a:t>
            </a:r>
            <a:r>
              <a:rPr lang="en-US" sz="1350" b="1" dirty="0">
                <a:solidFill>
                  <a:srgbClr val="424242"/>
                </a:solidFill>
                <a:latin typeface="Calibri"/>
                <a:cs typeface="Calibri"/>
              </a:rPr>
              <a:t>60 </a:t>
            </a:r>
            <a:r>
              <a:rPr lang="en-US" sz="1350" b="1" dirty="0" err="1">
                <a:solidFill>
                  <a:srgbClr val="424242"/>
                </a:solidFill>
                <a:latin typeface="Calibri"/>
                <a:cs typeface="Calibri"/>
              </a:rPr>
              <a:t>domande</a:t>
            </a:r>
            <a:r>
              <a:rPr lang="en-US" sz="1350" dirty="0">
                <a:solidFill>
                  <a:srgbClr val="424242"/>
                </a:solidFill>
                <a:latin typeface="Calibri"/>
                <a:cs typeface="Calibri"/>
              </a:rPr>
              <a:t> </a:t>
            </a:r>
            <a:r>
              <a:rPr lang="en-US" sz="1350" dirty="0" err="1">
                <a:solidFill>
                  <a:srgbClr val="424242"/>
                </a:solidFill>
                <a:latin typeface="Calibri"/>
                <a:cs typeface="Calibri"/>
              </a:rPr>
              <a:t>così</a:t>
            </a:r>
            <a:r>
              <a:rPr lang="en-US" sz="1350" dirty="0">
                <a:solidFill>
                  <a:srgbClr val="424242"/>
                </a:solidFill>
                <a:latin typeface="Calibri"/>
                <a:cs typeface="Calibri"/>
              </a:rPr>
              <a:t> </a:t>
            </a:r>
            <a:r>
              <a:rPr lang="en-US" sz="1350" dirty="0" err="1">
                <a:solidFill>
                  <a:srgbClr val="424242"/>
                </a:solidFill>
                <a:latin typeface="Calibri"/>
                <a:cs typeface="Calibri"/>
              </a:rPr>
              <a:t>suddivise</a:t>
            </a:r>
            <a:r>
              <a:rPr lang="en-US" sz="1350" dirty="0">
                <a:solidFill>
                  <a:srgbClr val="424242"/>
                </a:solidFill>
                <a:latin typeface="Calibri"/>
                <a:cs typeface="Calibri"/>
              </a:rPr>
              <a:t>:</a:t>
            </a:r>
            <a:endParaRPr lang="en-US"/>
          </a:p>
          <a:p>
            <a:endParaRPr lang="en-US" sz="1350" dirty="0">
              <a:solidFill>
                <a:srgbClr val="424242"/>
              </a:solidFill>
              <a:cs typeface="Calibri"/>
            </a:endParaRPr>
          </a:p>
          <a:p>
            <a:r>
              <a:rPr lang="en-US" sz="1350" dirty="0">
                <a:solidFill>
                  <a:srgbClr val="424242"/>
                </a:solidFill>
                <a:cs typeface="Calibri"/>
              </a:rPr>
              <a:t>12 </a:t>
            </a:r>
            <a:r>
              <a:rPr lang="en-US" sz="1350" dirty="0" err="1">
                <a:solidFill>
                  <a:srgbClr val="424242"/>
                </a:solidFill>
                <a:cs typeface="Calibri"/>
              </a:rPr>
              <a:t>quesiti</a:t>
            </a:r>
            <a:r>
              <a:rPr lang="en-US" sz="1350" dirty="0">
                <a:solidFill>
                  <a:srgbClr val="424242"/>
                </a:solidFill>
                <a:cs typeface="Calibri"/>
              </a:rPr>
              <a:t> di </a:t>
            </a:r>
            <a:r>
              <a:rPr lang="en-US" sz="1350" dirty="0" err="1">
                <a:solidFill>
                  <a:srgbClr val="424242"/>
                </a:solidFill>
                <a:cs typeface="Calibri"/>
              </a:rPr>
              <a:t>cultura</a:t>
            </a:r>
            <a:r>
              <a:rPr lang="en-US" sz="1350" dirty="0">
                <a:solidFill>
                  <a:srgbClr val="424242"/>
                </a:solidFill>
                <a:cs typeface="Calibri"/>
              </a:rPr>
              <a:t> </a:t>
            </a:r>
            <a:r>
              <a:rPr lang="en-US" sz="1350" dirty="0" err="1">
                <a:solidFill>
                  <a:srgbClr val="424242"/>
                </a:solidFill>
                <a:cs typeface="Calibri"/>
              </a:rPr>
              <a:t>generale</a:t>
            </a:r>
            <a:endParaRPr lang="en-US" sz="1350" dirty="0">
              <a:solidFill>
                <a:srgbClr val="424242"/>
              </a:solidFill>
              <a:cs typeface="Calibri"/>
            </a:endParaRPr>
          </a:p>
          <a:p>
            <a:r>
              <a:rPr lang="en-US" sz="1350" dirty="0">
                <a:solidFill>
                  <a:srgbClr val="424242"/>
                </a:solidFill>
                <a:cs typeface="Calibri"/>
              </a:rPr>
              <a:t>10 </a:t>
            </a:r>
            <a:r>
              <a:rPr lang="en-US" sz="1350" dirty="0" err="1">
                <a:solidFill>
                  <a:srgbClr val="424242"/>
                </a:solidFill>
                <a:cs typeface="Calibri"/>
              </a:rPr>
              <a:t>quesiti</a:t>
            </a:r>
            <a:r>
              <a:rPr lang="en-US" sz="1350" dirty="0">
                <a:solidFill>
                  <a:srgbClr val="424242"/>
                </a:solidFill>
                <a:cs typeface="Calibri"/>
              </a:rPr>
              <a:t> di </a:t>
            </a:r>
            <a:r>
              <a:rPr lang="en-US" sz="1350" dirty="0" err="1">
                <a:solidFill>
                  <a:srgbClr val="424242"/>
                </a:solidFill>
                <a:cs typeface="Calibri"/>
              </a:rPr>
              <a:t>ragionamento</a:t>
            </a:r>
            <a:r>
              <a:rPr lang="en-US" sz="1350" dirty="0">
                <a:solidFill>
                  <a:srgbClr val="424242"/>
                </a:solidFill>
                <a:cs typeface="Calibri"/>
              </a:rPr>
              <a:t> </a:t>
            </a:r>
            <a:r>
              <a:rPr lang="en-US" sz="1350" dirty="0" err="1">
                <a:solidFill>
                  <a:srgbClr val="424242"/>
                </a:solidFill>
                <a:cs typeface="Calibri"/>
              </a:rPr>
              <a:t>logico</a:t>
            </a:r>
            <a:endParaRPr lang="en-US" sz="1350" dirty="0">
              <a:solidFill>
                <a:srgbClr val="424242"/>
              </a:solidFill>
              <a:cs typeface="Calibri"/>
            </a:endParaRPr>
          </a:p>
          <a:p>
            <a:r>
              <a:rPr lang="en-US" sz="1350" dirty="0">
                <a:solidFill>
                  <a:srgbClr val="424242"/>
                </a:solidFill>
                <a:cs typeface="Calibri"/>
              </a:rPr>
              <a:t>18 </a:t>
            </a:r>
            <a:r>
              <a:rPr lang="en-US" sz="1350" dirty="0" err="1">
                <a:solidFill>
                  <a:srgbClr val="424242"/>
                </a:solidFill>
                <a:cs typeface="Calibri"/>
              </a:rPr>
              <a:t>quesiti</a:t>
            </a:r>
            <a:r>
              <a:rPr lang="en-US" sz="1350" dirty="0">
                <a:solidFill>
                  <a:srgbClr val="424242"/>
                </a:solidFill>
                <a:cs typeface="Calibri"/>
              </a:rPr>
              <a:t> di </a:t>
            </a:r>
            <a:r>
              <a:rPr lang="en-US" sz="1350" dirty="0" err="1">
                <a:solidFill>
                  <a:srgbClr val="424242"/>
                </a:solidFill>
                <a:cs typeface="Calibri"/>
              </a:rPr>
              <a:t>biologia</a:t>
            </a:r>
            <a:endParaRPr lang="en-US" sz="1350" dirty="0">
              <a:solidFill>
                <a:srgbClr val="424242"/>
              </a:solidFill>
              <a:cs typeface="Calibri"/>
            </a:endParaRPr>
          </a:p>
          <a:p>
            <a:r>
              <a:rPr lang="en-US" sz="1350" dirty="0">
                <a:solidFill>
                  <a:srgbClr val="424242"/>
                </a:solidFill>
                <a:cs typeface="Calibri"/>
              </a:rPr>
              <a:t>12 </a:t>
            </a:r>
            <a:r>
              <a:rPr lang="en-US" sz="1350" dirty="0" err="1">
                <a:solidFill>
                  <a:srgbClr val="424242"/>
                </a:solidFill>
                <a:cs typeface="Calibri"/>
              </a:rPr>
              <a:t>quesiti</a:t>
            </a:r>
            <a:r>
              <a:rPr lang="en-US" sz="1350" dirty="0">
                <a:solidFill>
                  <a:srgbClr val="424242"/>
                </a:solidFill>
                <a:cs typeface="Calibri"/>
              </a:rPr>
              <a:t> di </a:t>
            </a:r>
            <a:r>
              <a:rPr lang="en-US" sz="1350" dirty="0" err="1">
                <a:solidFill>
                  <a:srgbClr val="424242"/>
                </a:solidFill>
                <a:cs typeface="Calibri"/>
              </a:rPr>
              <a:t>chimica</a:t>
            </a:r>
            <a:endParaRPr lang="en-US" sz="1350" dirty="0">
              <a:solidFill>
                <a:srgbClr val="424242"/>
              </a:solidFill>
              <a:cs typeface="Calibri"/>
            </a:endParaRPr>
          </a:p>
          <a:p>
            <a:r>
              <a:rPr lang="en-US" sz="1350" dirty="0">
                <a:solidFill>
                  <a:srgbClr val="424242"/>
                </a:solidFill>
                <a:cs typeface="Calibri"/>
              </a:rPr>
              <a:t>8 </a:t>
            </a:r>
            <a:r>
              <a:rPr lang="en-US" sz="1350" dirty="0" err="1">
                <a:solidFill>
                  <a:srgbClr val="424242"/>
                </a:solidFill>
                <a:cs typeface="Calibri"/>
              </a:rPr>
              <a:t>quesiti</a:t>
            </a:r>
            <a:r>
              <a:rPr lang="en-US" sz="1350" dirty="0">
                <a:solidFill>
                  <a:srgbClr val="424242"/>
                </a:solidFill>
                <a:cs typeface="Calibri"/>
              </a:rPr>
              <a:t> di </a:t>
            </a:r>
            <a:r>
              <a:rPr lang="en-US" sz="1350" dirty="0" err="1">
                <a:solidFill>
                  <a:srgbClr val="424242"/>
                </a:solidFill>
                <a:cs typeface="Calibri"/>
              </a:rPr>
              <a:t>fisica</a:t>
            </a:r>
            <a:r>
              <a:rPr lang="en-US" sz="1350" dirty="0">
                <a:solidFill>
                  <a:srgbClr val="424242"/>
                </a:solidFill>
                <a:cs typeface="Calibri"/>
              </a:rPr>
              <a:t> e </a:t>
            </a:r>
            <a:r>
              <a:rPr lang="en-US" sz="1350" dirty="0" err="1">
                <a:solidFill>
                  <a:srgbClr val="424242"/>
                </a:solidFill>
                <a:cs typeface="Calibri"/>
              </a:rPr>
              <a:t>matematica</a:t>
            </a:r>
            <a:endParaRPr lang="en-US" sz="1350" dirty="0">
              <a:solidFill>
                <a:srgbClr val="424242"/>
              </a:solidFill>
              <a:cs typeface="Calibri"/>
            </a:endParaRPr>
          </a:p>
        </p:txBody>
      </p:sp>
      <p:sp>
        <p:nvSpPr>
          <p:cNvPr id="5" name="CasellaDiTesto 4">
            <a:extLst>
              <a:ext uri="{FF2B5EF4-FFF2-40B4-BE49-F238E27FC236}">
                <a16:creationId xmlns:a16="http://schemas.microsoft.com/office/drawing/2014/main" id="{B20D6A3B-7759-B26E-7537-9004A51002B3}"/>
              </a:ext>
            </a:extLst>
          </p:cNvPr>
          <p:cNvSpPr txBox="1"/>
          <p:nvPr/>
        </p:nvSpPr>
        <p:spPr>
          <a:xfrm>
            <a:off x="500400" y="3506400"/>
            <a:ext cx="8242200" cy="33009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50" b="1" dirty="0" err="1">
                <a:solidFill>
                  <a:srgbClr val="2B2B2B"/>
                </a:solidFill>
                <a:latin typeface="Calibri"/>
                <a:cs typeface="Calibri"/>
              </a:rPr>
              <a:t>Cultura</a:t>
            </a:r>
            <a:r>
              <a:rPr lang="en-US" sz="1650" b="1" dirty="0">
                <a:solidFill>
                  <a:srgbClr val="2B2B2B"/>
                </a:solidFill>
                <a:latin typeface="Calibri"/>
                <a:cs typeface="Calibri"/>
              </a:rPr>
              <a:t> </a:t>
            </a:r>
            <a:r>
              <a:rPr lang="en-US" sz="1650" b="1" dirty="0" err="1">
                <a:solidFill>
                  <a:srgbClr val="2B2B2B"/>
                </a:solidFill>
                <a:latin typeface="Calibri"/>
                <a:cs typeface="Calibri"/>
              </a:rPr>
              <a:t>generale</a:t>
            </a:r>
          </a:p>
          <a:p>
            <a:endParaRPr lang="en-US" sz="1650" b="1" dirty="0">
              <a:solidFill>
                <a:srgbClr val="2B2B2B"/>
              </a:solidFill>
              <a:latin typeface="Calibri"/>
              <a:cs typeface="Calibri"/>
            </a:endParaRPr>
          </a:p>
          <a:p>
            <a:r>
              <a:rPr lang="en-US" sz="1350" dirty="0">
                <a:solidFill>
                  <a:srgbClr val="424242"/>
                </a:solidFill>
                <a:latin typeface="Calibri"/>
                <a:cs typeface="Calibri"/>
              </a:rPr>
              <a:t>Le </a:t>
            </a:r>
            <a:r>
              <a:rPr lang="en-US" sz="1350" b="1" dirty="0" err="1">
                <a:solidFill>
                  <a:srgbClr val="424242"/>
                </a:solidFill>
                <a:latin typeface="Calibri"/>
                <a:cs typeface="Calibri"/>
              </a:rPr>
              <a:t>domande</a:t>
            </a:r>
            <a:r>
              <a:rPr lang="en-US" sz="1350" b="1" dirty="0">
                <a:solidFill>
                  <a:srgbClr val="424242"/>
                </a:solidFill>
                <a:latin typeface="Calibri"/>
                <a:cs typeface="Calibri"/>
              </a:rPr>
              <a:t> di </a:t>
            </a:r>
            <a:r>
              <a:rPr lang="en-US" sz="1350" b="1" dirty="0" err="1">
                <a:solidFill>
                  <a:srgbClr val="424242"/>
                </a:solidFill>
                <a:latin typeface="Calibri"/>
                <a:cs typeface="Calibri"/>
              </a:rPr>
              <a:t>cultura</a:t>
            </a:r>
            <a:r>
              <a:rPr lang="en-US" sz="1350" b="1" dirty="0">
                <a:solidFill>
                  <a:srgbClr val="424242"/>
                </a:solidFill>
                <a:latin typeface="Calibri"/>
                <a:cs typeface="Calibri"/>
              </a:rPr>
              <a:t> </a:t>
            </a:r>
            <a:r>
              <a:rPr lang="en-US" sz="1350" b="1" dirty="0" err="1">
                <a:solidFill>
                  <a:srgbClr val="424242"/>
                </a:solidFill>
                <a:latin typeface="Calibri"/>
                <a:cs typeface="Calibri"/>
              </a:rPr>
              <a:t>generale</a:t>
            </a:r>
            <a:r>
              <a:rPr lang="en-US" sz="1350" dirty="0">
                <a:solidFill>
                  <a:srgbClr val="424242"/>
                </a:solidFill>
                <a:latin typeface="Calibri"/>
                <a:cs typeface="Calibri"/>
              </a:rPr>
              <a:t> </a:t>
            </a:r>
            <a:r>
              <a:rPr lang="en-US" sz="1350" dirty="0" err="1">
                <a:solidFill>
                  <a:srgbClr val="424242"/>
                </a:solidFill>
                <a:latin typeface="Calibri"/>
                <a:cs typeface="Calibri"/>
              </a:rPr>
              <a:t>rappresentano</a:t>
            </a:r>
            <a:r>
              <a:rPr lang="en-US" sz="1350" dirty="0">
                <a:solidFill>
                  <a:srgbClr val="424242"/>
                </a:solidFill>
                <a:latin typeface="Calibri"/>
                <a:cs typeface="Calibri"/>
              </a:rPr>
              <a:t> </a:t>
            </a:r>
            <a:r>
              <a:rPr lang="en-US" sz="1350" dirty="0" err="1">
                <a:solidFill>
                  <a:srgbClr val="424242"/>
                </a:solidFill>
                <a:latin typeface="Calibri"/>
                <a:cs typeface="Calibri"/>
              </a:rPr>
              <a:t>spesso</a:t>
            </a:r>
            <a:r>
              <a:rPr lang="en-US" sz="1350" dirty="0">
                <a:solidFill>
                  <a:srgbClr val="424242"/>
                </a:solidFill>
                <a:latin typeface="Calibri"/>
                <a:cs typeface="Calibri"/>
              </a:rPr>
              <a:t> </a:t>
            </a:r>
            <a:r>
              <a:rPr lang="en-US" sz="1350" dirty="0" err="1">
                <a:solidFill>
                  <a:srgbClr val="424242"/>
                </a:solidFill>
                <a:latin typeface="Calibri"/>
                <a:cs typeface="Calibri"/>
              </a:rPr>
              <a:t>una</a:t>
            </a:r>
            <a:r>
              <a:rPr lang="en-US" sz="1350" dirty="0">
                <a:solidFill>
                  <a:srgbClr val="424242"/>
                </a:solidFill>
                <a:latin typeface="Calibri"/>
                <a:cs typeface="Calibri"/>
              </a:rPr>
              <a:t> </a:t>
            </a:r>
            <a:r>
              <a:rPr lang="en-US" sz="1350" i="1" dirty="0" err="1">
                <a:solidFill>
                  <a:srgbClr val="424242"/>
                </a:solidFill>
                <a:latin typeface="Calibri"/>
                <a:cs typeface="Calibri"/>
              </a:rPr>
              <a:t>variabile</a:t>
            </a:r>
            <a:r>
              <a:rPr lang="en-US" sz="1350" i="1" dirty="0">
                <a:solidFill>
                  <a:srgbClr val="424242"/>
                </a:solidFill>
                <a:latin typeface="Calibri"/>
                <a:cs typeface="Calibri"/>
              </a:rPr>
              <a:t> </a:t>
            </a:r>
            <a:r>
              <a:rPr lang="en-US" sz="1350" i="1" dirty="0" err="1">
                <a:solidFill>
                  <a:srgbClr val="424242"/>
                </a:solidFill>
                <a:latin typeface="Calibri"/>
                <a:cs typeface="Calibri"/>
              </a:rPr>
              <a:t>impazzita</a:t>
            </a:r>
            <a:r>
              <a:rPr lang="en-US" sz="1350" dirty="0">
                <a:solidFill>
                  <a:srgbClr val="424242"/>
                </a:solidFill>
                <a:latin typeface="Calibri"/>
                <a:cs typeface="Calibri"/>
              </a:rPr>
              <a:t> </a:t>
            </a:r>
            <a:r>
              <a:rPr lang="en-US" sz="1350" dirty="0" err="1">
                <a:solidFill>
                  <a:srgbClr val="424242"/>
                </a:solidFill>
                <a:latin typeface="Calibri"/>
                <a:cs typeface="Calibri"/>
              </a:rPr>
              <a:t>nel</a:t>
            </a:r>
            <a:r>
              <a:rPr lang="en-US" sz="1350" dirty="0">
                <a:solidFill>
                  <a:srgbClr val="424242"/>
                </a:solidFill>
                <a:latin typeface="Calibri"/>
                <a:cs typeface="Calibri"/>
              </a:rPr>
              <a:t> test di Medicina, </a:t>
            </a:r>
            <a:r>
              <a:rPr lang="en-US" sz="1350" dirty="0" err="1">
                <a:solidFill>
                  <a:srgbClr val="424242"/>
                </a:solidFill>
                <a:latin typeface="Calibri"/>
                <a:cs typeface="Calibri"/>
              </a:rPr>
              <a:t>soprattutto</a:t>
            </a:r>
            <a:r>
              <a:rPr lang="en-US" sz="1350" dirty="0">
                <a:solidFill>
                  <a:srgbClr val="424242"/>
                </a:solidFill>
                <a:latin typeface="Calibri"/>
                <a:cs typeface="Calibri"/>
              </a:rPr>
              <a:t> da </a:t>
            </a:r>
            <a:r>
              <a:rPr lang="en-US" sz="1350" dirty="0" err="1">
                <a:solidFill>
                  <a:srgbClr val="424242"/>
                </a:solidFill>
                <a:latin typeface="Calibri"/>
                <a:cs typeface="Calibri"/>
              </a:rPr>
              <a:t>quando</a:t>
            </a:r>
            <a:r>
              <a:rPr lang="en-US" sz="1350" dirty="0">
                <a:solidFill>
                  <a:srgbClr val="424242"/>
                </a:solidFill>
                <a:latin typeface="Calibri"/>
                <a:cs typeface="Calibri"/>
              </a:rPr>
              <a:t> il </a:t>
            </a:r>
            <a:r>
              <a:rPr lang="en-US" sz="1350" dirty="0" err="1">
                <a:solidFill>
                  <a:srgbClr val="424242"/>
                </a:solidFill>
                <a:latin typeface="Calibri"/>
                <a:cs typeface="Calibri"/>
              </a:rPr>
              <a:t>numero</a:t>
            </a:r>
            <a:r>
              <a:rPr lang="en-US" sz="1350" dirty="0">
                <a:solidFill>
                  <a:srgbClr val="424242"/>
                </a:solidFill>
                <a:latin typeface="Calibri"/>
                <a:cs typeface="Calibri"/>
              </a:rPr>
              <a:t> </a:t>
            </a:r>
            <a:r>
              <a:rPr lang="en-US" sz="1350" dirty="0" err="1">
                <a:solidFill>
                  <a:srgbClr val="424242"/>
                </a:solidFill>
                <a:latin typeface="Calibri"/>
                <a:cs typeface="Calibri"/>
              </a:rPr>
              <a:t>dei</a:t>
            </a:r>
            <a:r>
              <a:rPr lang="en-US" sz="1350" dirty="0">
                <a:solidFill>
                  <a:srgbClr val="424242"/>
                </a:solidFill>
                <a:latin typeface="Calibri"/>
                <a:cs typeface="Calibri"/>
              </a:rPr>
              <a:t> </a:t>
            </a:r>
            <a:r>
              <a:rPr lang="en-US" sz="1350" dirty="0" err="1">
                <a:solidFill>
                  <a:srgbClr val="424242"/>
                </a:solidFill>
                <a:latin typeface="Calibri"/>
                <a:cs typeface="Calibri"/>
              </a:rPr>
              <a:t>quesiti</a:t>
            </a:r>
            <a:r>
              <a:rPr lang="en-US" sz="1350" dirty="0">
                <a:solidFill>
                  <a:srgbClr val="424242"/>
                </a:solidFill>
                <a:latin typeface="Calibri"/>
                <a:cs typeface="Calibri"/>
              </a:rPr>
              <a:t> era </a:t>
            </a:r>
            <a:r>
              <a:rPr lang="en-US" sz="1350" dirty="0" err="1">
                <a:solidFill>
                  <a:srgbClr val="424242"/>
                </a:solidFill>
                <a:latin typeface="Calibri"/>
                <a:cs typeface="Calibri"/>
              </a:rPr>
              <a:t>passato</a:t>
            </a:r>
            <a:r>
              <a:rPr lang="en-US" sz="1350" dirty="0">
                <a:solidFill>
                  <a:srgbClr val="424242"/>
                </a:solidFill>
                <a:latin typeface="Calibri"/>
                <a:cs typeface="Calibri"/>
              </a:rPr>
              <a:t> da 2 a 12 (a </a:t>
            </a:r>
            <a:r>
              <a:rPr lang="en-US" sz="1350" dirty="0" err="1">
                <a:solidFill>
                  <a:srgbClr val="424242"/>
                </a:solidFill>
                <a:latin typeface="Calibri"/>
                <a:cs typeface="Calibri"/>
              </a:rPr>
              <a:t>partire</a:t>
            </a:r>
            <a:r>
              <a:rPr lang="en-US" sz="1350" dirty="0">
                <a:solidFill>
                  <a:srgbClr val="424242"/>
                </a:solidFill>
                <a:latin typeface="Calibri"/>
                <a:cs typeface="Calibri"/>
              </a:rPr>
              <a:t> dal test 2019).</a:t>
            </a:r>
          </a:p>
          <a:p>
            <a:r>
              <a:rPr lang="en-US" sz="1350" dirty="0">
                <a:solidFill>
                  <a:srgbClr val="424242"/>
                </a:solidFill>
                <a:latin typeface="Calibri"/>
                <a:cs typeface="Calibri"/>
              </a:rPr>
              <a:t>Nella </a:t>
            </a:r>
            <a:r>
              <a:rPr lang="en-US" sz="1350" b="1" dirty="0" err="1">
                <a:solidFill>
                  <a:srgbClr val="424242"/>
                </a:solidFill>
                <a:latin typeface="Calibri"/>
                <a:cs typeface="Calibri"/>
              </a:rPr>
              <a:t>prova</a:t>
            </a:r>
            <a:r>
              <a:rPr lang="en-US" sz="1350" b="1" dirty="0">
                <a:solidFill>
                  <a:srgbClr val="424242"/>
                </a:solidFill>
                <a:latin typeface="Calibri"/>
                <a:cs typeface="Calibri"/>
              </a:rPr>
              <a:t> </a:t>
            </a:r>
            <a:r>
              <a:rPr lang="en-US" sz="1350" b="1" dirty="0" err="1">
                <a:solidFill>
                  <a:srgbClr val="424242"/>
                </a:solidFill>
                <a:latin typeface="Calibri"/>
                <a:cs typeface="Calibri"/>
              </a:rPr>
              <a:t>svolta</a:t>
            </a:r>
            <a:r>
              <a:rPr lang="en-US" sz="1350" b="1" dirty="0">
                <a:solidFill>
                  <a:srgbClr val="424242"/>
                </a:solidFill>
                <a:latin typeface="Calibri"/>
                <a:cs typeface="Calibri"/>
              </a:rPr>
              <a:t> </a:t>
            </a:r>
            <a:r>
              <a:rPr lang="en-US" sz="1350" b="1" dirty="0" err="1">
                <a:solidFill>
                  <a:srgbClr val="424242"/>
                </a:solidFill>
                <a:latin typeface="Calibri"/>
                <a:cs typeface="Calibri"/>
              </a:rPr>
              <a:t>nel</a:t>
            </a:r>
            <a:r>
              <a:rPr lang="en-US" sz="1350" b="1" dirty="0">
                <a:solidFill>
                  <a:srgbClr val="424242"/>
                </a:solidFill>
                <a:latin typeface="Calibri"/>
                <a:cs typeface="Calibri"/>
              </a:rPr>
              <a:t> 2021</a:t>
            </a:r>
            <a:r>
              <a:rPr lang="en-US" sz="1350" dirty="0">
                <a:solidFill>
                  <a:srgbClr val="424242"/>
                </a:solidFill>
                <a:latin typeface="Calibri"/>
                <a:cs typeface="Calibri"/>
              </a:rPr>
              <a:t> </a:t>
            </a:r>
            <a:r>
              <a:rPr lang="en-US" sz="1350" dirty="0" err="1">
                <a:solidFill>
                  <a:srgbClr val="424242"/>
                </a:solidFill>
                <a:latin typeface="Calibri"/>
                <a:cs typeface="Calibri"/>
              </a:rPr>
              <a:t>i</a:t>
            </a:r>
            <a:r>
              <a:rPr lang="en-US" sz="1350" dirty="0">
                <a:solidFill>
                  <a:srgbClr val="424242"/>
                </a:solidFill>
                <a:latin typeface="Calibri"/>
                <a:cs typeface="Calibri"/>
              </a:rPr>
              <a:t> </a:t>
            </a:r>
            <a:r>
              <a:rPr lang="en-US" sz="1350" dirty="0" err="1">
                <a:solidFill>
                  <a:srgbClr val="424242"/>
                </a:solidFill>
                <a:latin typeface="Calibri"/>
                <a:cs typeface="Calibri"/>
              </a:rPr>
              <a:t>quesiti</a:t>
            </a:r>
            <a:r>
              <a:rPr lang="en-US" sz="1350" dirty="0">
                <a:solidFill>
                  <a:srgbClr val="424242"/>
                </a:solidFill>
                <a:latin typeface="Calibri"/>
                <a:cs typeface="Calibri"/>
              </a:rPr>
              <a:t> </a:t>
            </a:r>
            <a:r>
              <a:rPr lang="en-US" sz="1350" dirty="0" err="1">
                <a:solidFill>
                  <a:srgbClr val="424242"/>
                </a:solidFill>
                <a:latin typeface="Calibri"/>
                <a:cs typeface="Calibri"/>
              </a:rPr>
              <a:t>sono</a:t>
            </a:r>
            <a:r>
              <a:rPr lang="en-US" sz="1350" dirty="0">
                <a:solidFill>
                  <a:srgbClr val="424242"/>
                </a:solidFill>
                <a:latin typeface="Calibri"/>
                <a:cs typeface="Calibri"/>
              </a:rPr>
              <a:t> </a:t>
            </a:r>
            <a:r>
              <a:rPr lang="en-US" sz="1350" dirty="0" err="1">
                <a:solidFill>
                  <a:srgbClr val="424242"/>
                </a:solidFill>
                <a:latin typeface="Calibri"/>
                <a:cs typeface="Calibri"/>
              </a:rPr>
              <a:t>stati</a:t>
            </a:r>
            <a:r>
              <a:rPr lang="en-US" sz="1350" dirty="0">
                <a:solidFill>
                  <a:srgbClr val="424242"/>
                </a:solidFill>
                <a:latin typeface="Calibri"/>
                <a:cs typeface="Calibri"/>
              </a:rPr>
              <a:t> </a:t>
            </a:r>
            <a:r>
              <a:rPr lang="en-US" sz="1350" dirty="0" err="1">
                <a:solidFill>
                  <a:srgbClr val="424242"/>
                </a:solidFill>
                <a:latin typeface="Calibri"/>
                <a:cs typeface="Calibri"/>
              </a:rPr>
              <a:t>distribuiti</a:t>
            </a:r>
            <a:r>
              <a:rPr lang="en-US" sz="1350" dirty="0">
                <a:solidFill>
                  <a:srgbClr val="424242"/>
                </a:solidFill>
                <a:latin typeface="Calibri"/>
                <a:cs typeface="Calibri"/>
              </a:rPr>
              <a:t> in </a:t>
            </a:r>
            <a:r>
              <a:rPr lang="en-US" sz="1350" dirty="0" err="1">
                <a:solidFill>
                  <a:srgbClr val="424242"/>
                </a:solidFill>
                <a:latin typeface="Calibri"/>
                <a:cs typeface="Calibri"/>
              </a:rPr>
              <a:t>questo</a:t>
            </a:r>
            <a:r>
              <a:rPr lang="en-US" sz="1350" dirty="0">
                <a:solidFill>
                  <a:srgbClr val="424242"/>
                </a:solidFill>
                <a:latin typeface="Calibri"/>
                <a:cs typeface="Calibri"/>
              </a:rPr>
              <a:t> modo:</a:t>
            </a:r>
          </a:p>
          <a:p>
            <a:r>
              <a:rPr lang="en-US" sz="1350" b="1" dirty="0">
                <a:solidFill>
                  <a:srgbClr val="424242"/>
                </a:solidFill>
                <a:latin typeface="Calibri"/>
                <a:cs typeface="Calibri"/>
              </a:rPr>
              <a:t>Storia</a:t>
            </a:r>
            <a:r>
              <a:rPr lang="en-US" sz="1350" dirty="0">
                <a:solidFill>
                  <a:srgbClr val="424242"/>
                </a:solidFill>
                <a:cs typeface="Calibri"/>
              </a:rPr>
              <a:t>: 3 </a:t>
            </a:r>
            <a:r>
              <a:rPr lang="en-US" sz="1350" dirty="0" err="1">
                <a:solidFill>
                  <a:srgbClr val="424242"/>
                </a:solidFill>
                <a:cs typeface="Calibri"/>
              </a:rPr>
              <a:t>quesiti</a:t>
            </a:r>
            <a:r>
              <a:rPr lang="en-US" sz="1350" dirty="0">
                <a:solidFill>
                  <a:srgbClr val="424242"/>
                </a:solidFill>
                <a:cs typeface="Calibri"/>
              </a:rPr>
              <a:t> (</a:t>
            </a:r>
            <a:r>
              <a:rPr lang="en-US" sz="1350" dirty="0" err="1">
                <a:solidFill>
                  <a:srgbClr val="424242"/>
                </a:solidFill>
                <a:cs typeface="Calibri"/>
              </a:rPr>
              <a:t>nel</a:t>
            </a:r>
            <a:r>
              <a:rPr lang="en-US" sz="1350" dirty="0">
                <a:solidFill>
                  <a:srgbClr val="424242"/>
                </a:solidFill>
                <a:cs typeface="Calibri"/>
              </a:rPr>
              <a:t> 2020 era </a:t>
            </a:r>
            <a:r>
              <a:rPr lang="en-US" sz="1350" dirty="0" err="1">
                <a:solidFill>
                  <a:srgbClr val="424242"/>
                </a:solidFill>
                <a:cs typeface="Calibri"/>
              </a:rPr>
              <a:t>stato</a:t>
            </a:r>
            <a:r>
              <a:rPr lang="en-US" sz="1350" dirty="0">
                <a:solidFill>
                  <a:srgbClr val="424242"/>
                </a:solidFill>
                <a:cs typeface="Calibri"/>
              </a:rPr>
              <a:t> </a:t>
            </a:r>
            <a:r>
              <a:rPr lang="en-US" sz="1350" dirty="0" err="1">
                <a:solidFill>
                  <a:srgbClr val="424242"/>
                </a:solidFill>
                <a:cs typeface="Calibri"/>
              </a:rPr>
              <a:t>somministrato</a:t>
            </a:r>
            <a:r>
              <a:rPr lang="en-US" sz="1350" dirty="0">
                <a:solidFill>
                  <a:srgbClr val="424242"/>
                </a:solidFill>
                <a:cs typeface="Calibri"/>
              </a:rPr>
              <a:t> </a:t>
            </a:r>
            <a:r>
              <a:rPr lang="en-US" sz="1350" dirty="0" err="1">
                <a:solidFill>
                  <a:srgbClr val="424242"/>
                </a:solidFill>
                <a:cs typeface="Calibri"/>
              </a:rPr>
              <a:t>soltanto</a:t>
            </a:r>
            <a:r>
              <a:rPr lang="en-US" sz="1350" dirty="0">
                <a:solidFill>
                  <a:srgbClr val="424242"/>
                </a:solidFill>
                <a:cs typeface="Calibri"/>
              </a:rPr>
              <a:t> un </a:t>
            </a:r>
            <a:r>
              <a:rPr lang="en-US" sz="1350" dirty="0" err="1">
                <a:solidFill>
                  <a:srgbClr val="424242"/>
                </a:solidFill>
                <a:cs typeface="Calibri"/>
              </a:rPr>
              <a:t>quesito</a:t>
            </a:r>
            <a:r>
              <a:rPr lang="en-US" sz="1350" dirty="0">
                <a:solidFill>
                  <a:srgbClr val="424242"/>
                </a:solidFill>
                <a:cs typeface="Calibri"/>
              </a:rPr>
              <a:t> di </a:t>
            </a:r>
            <a:r>
              <a:rPr lang="en-US" sz="1350" dirty="0" err="1">
                <a:solidFill>
                  <a:srgbClr val="424242"/>
                </a:solidFill>
                <a:cs typeface="Calibri"/>
              </a:rPr>
              <a:t>ambito</a:t>
            </a:r>
            <a:r>
              <a:rPr lang="en-US" sz="1350" dirty="0">
                <a:solidFill>
                  <a:srgbClr val="424242"/>
                </a:solidFill>
                <a:cs typeface="Calibri"/>
              </a:rPr>
              <a:t> </a:t>
            </a:r>
            <a:r>
              <a:rPr lang="en-US" sz="1350" dirty="0" err="1">
                <a:solidFill>
                  <a:srgbClr val="424242"/>
                </a:solidFill>
                <a:cs typeface="Calibri"/>
              </a:rPr>
              <a:t>storico</a:t>
            </a:r>
            <a:r>
              <a:rPr lang="en-US" sz="1350" dirty="0">
                <a:solidFill>
                  <a:srgbClr val="424242"/>
                </a:solidFill>
                <a:cs typeface="Calibri"/>
              </a:rPr>
              <a:t>)</a:t>
            </a:r>
          </a:p>
          <a:p>
            <a:r>
              <a:rPr lang="en-US" sz="1350" b="1" dirty="0" err="1">
                <a:solidFill>
                  <a:srgbClr val="424242"/>
                </a:solidFill>
                <a:latin typeface="Calibri"/>
                <a:cs typeface="Calibri"/>
              </a:rPr>
              <a:t>Letteratura</a:t>
            </a:r>
            <a:r>
              <a:rPr lang="en-US" sz="1350" dirty="0">
                <a:solidFill>
                  <a:srgbClr val="424242"/>
                </a:solidFill>
                <a:cs typeface="Calibri"/>
              </a:rPr>
              <a:t>: 2 </a:t>
            </a:r>
            <a:r>
              <a:rPr lang="en-US" sz="1350" dirty="0" err="1">
                <a:solidFill>
                  <a:srgbClr val="424242"/>
                </a:solidFill>
                <a:cs typeface="Calibri"/>
              </a:rPr>
              <a:t>quesiti</a:t>
            </a:r>
            <a:r>
              <a:rPr lang="en-US" sz="1350" dirty="0">
                <a:solidFill>
                  <a:srgbClr val="424242"/>
                </a:solidFill>
                <a:cs typeface="Calibri"/>
              </a:rPr>
              <a:t> (</a:t>
            </a:r>
            <a:r>
              <a:rPr lang="en-US" sz="1350" dirty="0" err="1">
                <a:solidFill>
                  <a:srgbClr val="424242"/>
                </a:solidFill>
                <a:cs typeface="Calibri"/>
              </a:rPr>
              <a:t>nel</a:t>
            </a:r>
            <a:r>
              <a:rPr lang="en-US" sz="1350" dirty="0">
                <a:solidFill>
                  <a:srgbClr val="424242"/>
                </a:solidFill>
                <a:cs typeface="Calibri"/>
              </a:rPr>
              <a:t> 2020 </a:t>
            </a:r>
            <a:r>
              <a:rPr lang="en-US" sz="1350" dirty="0" err="1">
                <a:solidFill>
                  <a:srgbClr val="424242"/>
                </a:solidFill>
                <a:cs typeface="Calibri"/>
              </a:rPr>
              <a:t>erano</a:t>
            </a:r>
            <a:r>
              <a:rPr lang="en-US" sz="1350" dirty="0">
                <a:solidFill>
                  <a:srgbClr val="424242"/>
                </a:solidFill>
                <a:cs typeface="Calibri"/>
              </a:rPr>
              <a:t> </a:t>
            </a:r>
            <a:r>
              <a:rPr lang="en-US" sz="1350" dirty="0" err="1">
                <a:solidFill>
                  <a:srgbClr val="424242"/>
                </a:solidFill>
                <a:cs typeface="Calibri"/>
              </a:rPr>
              <a:t>stati</a:t>
            </a:r>
            <a:r>
              <a:rPr lang="en-US" sz="1350" dirty="0">
                <a:solidFill>
                  <a:srgbClr val="424242"/>
                </a:solidFill>
                <a:cs typeface="Calibri"/>
              </a:rPr>
              <a:t> 3)</a:t>
            </a:r>
          </a:p>
          <a:p>
            <a:r>
              <a:rPr lang="en-US" sz="1350" b="1" dirty="0">
                <a:solidFill>
                  <a:srgbClr val="424242"/>
                </a:solidFill>
                <a:latin typeface="Calibri"/>
                <a:cs typeface="Calibri"/>
              </a:rPr>
              <a:t>Geografia</a:t>
            </a:r>
            <a:r>
              <a:rPr lang="en-US" sz="1350" dirty="0">
                <a:solidFill>
                  <a:srgbClr val="424242"/>
                </a:solidFill>
                <a:cs typeface="Calibri"/>
              </a:rPr>
              <a:t>: 1 </a:t>
            </a:r>
            <a:r>
              <a:rPr lang="en-US" sz="1350" dirty="0" err="1">
                <a:solidFill>
                  <a:srgbClr val="424242"/>
                </a:solidFill>
                <a:cs typeface="Calibri"/>
              </a:rPr>
              <a:t>quesito</a:t>
            </a:r>
            <a:r>
              <a:rPr lang="en-US" sz="1350" dirty="0">
                <a:solidFill>
                  <a:srgbClr val="424242"/>
                </a:solidFill>
                <a:cs typeface="Calibri"/>
              </a:rPr>
              <a:t> (</a:t>
            </a:r>
            <a:r>
              <a:rPr lang="en-US" sz="1350" dirty="0" err="1">
                <a:solidFill>
                  <a:srgbClr val="424242"/>
                </a:solidFill>
                <a:cs typeface="Calibri"/>
              </a:rPr>
              <a:t>nessun</a:t>
            </a:r>
            <a:r>
              <a:rPr lang="en-US" sz="1350" dirty="0">
                <a:solidFill>
                  <a:srgbClr val="424242"/>
                </a:solidFill>
                <a:cs typeface="Calibri"/>
              </a:rPr>
              <a:t> </a:t>
            </a:r>
            <a:r>
              <a:rPr lang="en-US" sz="1350" dirty="0" err="1">
                <a:solidFill>
                  <a:srgbClr val="424242"/>
                </a:solidFill>
                <a:cs typeface="Calibri"/>
              </a:rPr>
              <a:t>quesito</a:t>
            </a:r>
            <a:r>
              <a:rPr lang="en-US" sz="1350" dirty="0">
                <a:solidFill>
                  <a:srgbClr val="424242"/>
                </a:solidFill>
                <a:cs typeface="Calibri"/>
              </a:rPr>
              <a:t> </a:t>
            </a:r>
            <a:r>
              <a:rPr lang="en-US" sz="1350" dirty="0" err="1">
                <a:solidFill>
                  <a:srgbClr val="424242"/>
                </a:solidFill>
                <a:cs typeface="Calibri"/>
              </a:rPr>
              <a:t>nel</a:t>
            </a:r>
            <a:r>
              <a:rPr lang="en-US" sz="1350" dirty="0">
                <a:solidFill>
                  <a:srgbClr val="424242"/>
                </a:solidFill>
                <a:cs typeface="Calibri"/>
              </a:rPr>
              <a:t> 2020)</a:t>
            </a:r>
          </a:p>
          <a:p>
            <a:r>
              <a:rPr lang="en-US" sz="1350" b="1" dirty="0" err="1">
                <a:solidFill>
                  <a:srgbClr val="424242"/>
                </a:solidFill>
                <a:latin typeface="Calibri"/>
                <a:cs typeface="Calibri"/>
              </a:rPr>
              <a:t>Educazione</a:t>
            </a:r>
            <a:r>
              <a:rPr lang="en-US" sz="1350" b="1" dirty="0">
                <a:solidFill>
                  <a:srgbClr val="424242"/>
                </a:solidFill>
                <a:latin typeface="Calibri"/>
                <a:cs typeface="Calibri"/>
              </a:rPr>
              <a:t> </a:t>
            </a:r>
            <a:r>
              <a:rPr lang="en-US" sz="1350" b="1" dirty="0" err="1">
                <a:solidFill>
                  <a:srgbClr val="424242"/>
                </a:solidFill>
                <a:latin typeface="Calibri"/>
                <a:cs typeface="Calibri"/>
              </a:rPr>
              <a:t>civica</a:t>
            </a:r>
            <a:r>
              <a:rPr lang="en-US" sz="1350" dirty="0">
                <a:solidFill>
                  <a:srgbClr val="424242"/>
                </a:solidFill>
                <a:cs typeface="Calibri"/>
              </a:rPr>
              <a:t>: 2 </a:t>
            </a:r>
            <a:r>
              <a:rPr lang="en-US" sz="1350" dirty="0" err="1">
                <a:solidFill>
                  <a:srgbClr val="424242"/>
                </a:solidFill>
                <a:cs typeface="Calibri"/>
              </a:rPr>
              <a:t>quesiti</a:t>
            </a:r>
            <a:r>
              <a:rPr lang="en-US" sz="1350" dirty="0">
                <a:solidFill>
                  <a:srgbClr val="424242"/>
                </a:solidFill>
                <a:cs typeface="Calibri"/>
              </a:rPr>
              <a:t> (2 </a:t>
            </a:r>
            <a:r>
              <a:rPr lang="en-US" sz="1350" dirty="0" err="1">
                <a:solidFill>
                  <a:srgbClr val="424242"/>
                </a:solidFill>
                <a:cs typeface="Calibri"/>
              </a:rPr>
              <a:t>anche</a:t>
            </a:r>
            <a:r>
              <a:rPr lang="en-US" sz="1350" dirty="0">
                <a:solidFill>
                  <a:srgbClr val="424242"/>
                </a:solidFill>
                <a:cs typeface="Calibri"/>
              </a:rPr>
              <a:t> </a:t>
            </a:r>
            <a:r>
              <a:rPr lang="en-US" sz="1350" dirty="0" err="1">
                <a:solidFill>
                  <a:srgbClr val="424242"/>
                </a:solidFill>
                <a:cs typeface="Calibri"/>
              </a:rPr>
              <a:t>nel</a:t>
            </a:r>
            <a:r>
              <a:rPr lang="en-US" sz="1350" dirty="0">
                <a:solidFill>
                  <a:srgbClr val="424242"/>
                </a:solidFill>
                <a:cs typeface="Calibri"/>
              </a:rPr>
              <a:t> 2020)</a:t>
            </a:r>
          </a:p>
          <a:p>
            <a:r>
              <a:rPr lang="en-US" sz="1350" b="1" dirty="0">
                <a:solidFill>
                  <a:srgbClr val="424242"/>
                </a:solidFill>
                <a:latin typeface="Calibri"/>
                <a:cs typeface="Calibri"/>
              </a:rPr>
              <a:t>Grammatica</a:t>
            </a:r>
            <a:r>
              <a:rPr lang="en-US" sz="1350" dirty="0">
                <a:solidFill>
                  <a:srgbClr val="424242"/>
                </a:solidFill>
                <a:cs typeface="Calibri"/>
              </a:rPr>
              <a:t>: 3 </a:t>
            </a:r>
            <a:r>
              <a:rPr lang="en-US" sz="1350" dirty="0" err="1">
                <a:solidFill>
                  <a:srgbClr val="424242"/>
                </a:solidFill>
                <a:cs typeface="Calibri"/>
              </a:rPr>
              <a:t>quesiti</a:t>
            </a:r>
            <a:r>
              <a:rPr lang="en-US" sz="1350" dirty="0">
                <a:solidFill>
                  <a:srgbClr val="424242"/>
                </a:solidFill>
                <a:cs typeface="Calibri"/>
              </a:rPr>
              <a:t> (2 </a:t>
            </a:r>
            <a:r>
              <a:rPr lang="en-US" sz="1350" dirty="0" err="1">
                <a:solidFill>
                  <a:srgbClr val="424242"/>
                </a:solidFill>
                <a:cs typeface="Calibri"/>
              </a:rPr>
              <a:t>quesiti</a:t>
            </a:r>
            <a:r>
              <a:rPr lang="en-US" sz="1350" dirty="0">
                <a:solidFill>
                  <a:srgbClr val="424242"/>
                </a:solidFill>
                <a:cs typeface="Calibri"/>
              </a:rPr>
              <a:t> </a:t>
            </a:r>
            <a:r>
              <a:rPr lang="en-US" sz="1350" dirty="0" err="1">
                <a:solidFill>
                  <a:srgbClr val="424242"/>
                </a:solidFill>
                <a:cs typeface="Calibri"/>
              </a:rPr>
              <a:t>nel</a:t>
            </a:r>
            <a:r>
              <a:rPr lang="en-US" sz="1350" dirty="0">
                <a:solidFill>
                  <a:srgbClr val="424242"/>
                </a:solidFill>
                <a:cs typeface="Calibri"/>
              </a:rPr>
              <a:t> 2020)</a:t>
            </a:r>
          </a:p>
          <a:p>
            <a:r>
              <a:rPr lang="en-US" sz="1350" b="1" dirty="0" err="1">
                <a:solidFill>
                  <a:srgbClr val="424242"/>
                </a:solidFill>
                <a:latin typeface="Calibri"/>
                <a:cs typeface="Calibri"/>
              </a:rPr>
              <a:t>Cultura</a:t>
            </a:r>
            <a:r>
              <a:rPr lang="en-US" sz="1350" b="1" dirty="0">
                <a:solidFill>
                  <a:srgbClr val="424242"/>
                </a:solidFill>
                <a:latin typeface="Calibri"/>
                <a:cs typeface="Calibri"/>
              </a:rPr>
              <a:t> </a:t>
            </a:r>
            <a:r>
              <a:rPr lang="en-US" sz="1350" b="1" dirty="0" err="1">
                <a:solidFill>
                  <a:srgbClr val="424242"/>
                </a:solidFill>
                <a:latin typeface="Calibri"/>
                <a:cs typeface="Calibri"/>
              </a:rPr>
              <a:t>scientifica</a:t>
            </a:r>
            <a:r>
              <a:rPr lang="en-US" sz="1350" dirty="0">
                <a:solidFill>
                  <a:srgbClr val="424242"/>
                </a:solidFill>
                <a:cs typeface="Calibri"/>
              </a:rPr>
              <a:t>: 1 </a:t>
            </a:r>
            <a:r>
              <a:rPr lang="en-US" sz="1350" dirty="0" err="1">
                <a:solidFill>
                  <a:srgbClr val="424242"/>
                </a:solidFill>
                <a:cs typeface="Calibri"/>
              </a:rPr>
              <a:t>quesito</a:t>
            </a:r>
            <a:r>
              <a:rPr lang="en-US" sz="1350" dirty="0">
                <a:solidFill>
                  <a:srgbClr val="424242"/>
                </a:solidFill>
                <a:cs typeface="Calibri"/>
              </a:rPr>
              <a:t> (1 </a:t>
            </a:r>
            <a:r>
              <a:rPr lang="en-US" sz="1350" dirty="0" err="1">
                <a:solidFill>
                  <a:srgbClr val="424242"/>
                </a:solidFill>
                <a:cs typeface="Calibri"/>
              </a:rPr>
              <a:t>quesito</a:t>
            </a:r>
            <a:r>
              <a:rPr lang="en-US" sz="1350" dirty="0">
                <a:solidFill>
                  <a:srgbClr val="424242"/>
                </a:solidFill>
                <a:cs typeface="Calibri"/>
              </a:rPr>
              <a:t> </a:t>
            </a:r>
            <a:r>
              <a:rPr lang="en-US" sz="1350" dirty="0" err="1">
                <a:solidFill>
                  <a:srgbClr val="424242"/>
                </a:solidFill>
                <a:cs typeface="Calibri"/>
              </a:rPr>
              <a:t>anche</a:t>
            </a:r>
            <a:r>
              <a:rPr lang="en-US" sz="1350" dirty="0">
                <a:solidFill>
                  <a:srgbClr val="424242"/>
                </a:solidFill>
                <a:cs typeface="Calibri"/>
              </a:rPr>
              <a:t> </a:t>
            </a:r>
            <a:r>
              <a:rPr lang="en-US" sz="1350" dirty="0" err="1">
                <a:solidFill>
                  <a:srgbClr val="424242"/>
                </a:solidFill>
                <a:cs typeface="Calibri"/>
              </a:rPr>
              <a:t>nel</a:t>
            </a:r>
            <a:r>
              <a:rPr lang="en-US" sz="1350" dirty="0">
                <a:solidFill>
                  <a:srgbClr val="424242"/>
                </a:solidFill>
                <a:cs typeface="Calibri"/>
              </a:rPr>
              <a:t> 2020)</a:t>
            </a:r>
          </a:p>
          <a:p>
            <a:r>
              <a:rPr lang="en-US" sz="1350" dirty="0">
                <a:solidFill>
                  <a:srgbClr val="424242"/>
                </a:solidFill>
                <a:latin typeface="Calibri"/>
                <a:cs typeface="Calibri"/>
              </a:rPr>
              <a:t>Nel test Medicina 2021 </a:t>
            </a:r>
            <a:r>
              <a:rPr lang="en-US" sz="1350" dirty="0" err="1">
                <a:solidFill>
                  <a:srgbClr val="424242"/>
                </a:solidFill>
                <a:latin typeface="Calibri"/>
                <a:cs typeface="Calibri"/>
              </a:rPr>
              <a:t>sono</a:t>
            </a:r>
            <a:r>
              <a:rPr lang="en-US" sz="1350" dirty="0">
                <a:solidFill>
                  <a:srgbClr val="424242"/>
                </a:solidFill>
                <a:latin typeface="Calibri"/>
                <a:cs typeface="Calibri"/>
              </a:rPr>
              <a:t> </a:t>
            </a:r>
            <a:r>
              <a:rPr lang="en-US" sz="1350" dirty="0" err="1">
                <a:solidFill>
                  <a:srgbClr val="424242"/>
                </a:solidFill>
                <a:latin typeface="Calibri"/>
                <a:cs typeface="Calibri"/>
              </a:rPr>
              <a:t>mancate</a:t>
            </a:r>
            <a:r>
              <a:rPr lang="en-US" sz="1350" dirty="0">
                <a:solidFill>
                  <a:srgbClr val="424242"/>
                </a:solidFill>
                <a:latin typeface="Calibri"/>
                <a:cs typeface="Calibri"/>
              </a:rPr>
              <a:t> del </a:t>
            </a:r>
            <a:r>
              <a:rPr lang="en-US" sz="1350" dirty="0" err="1">
                <a:solidFill>
                  <a:srgbClr val="424242"/>
                </a:solidFill>
                <a:latin typeface="Calibri"/>
                <a:cs typeface="Calibri"/>
              </a:rPr>
              <a:t>tutto</a:t>
            </a:r>
            <a:r>
              <a:rPr lang="en-US" sz="1350" dirty="0">
                <a:solidFill>
                  <a:srgbClr val="424242"/>
                </a:solidFill>
                <a:latin typeface="Calibri"/>
                <a:cs typeface="Calibri"/>
              </a:rPr>
              <a:t> </a:t>
            </a:r>
            <a:r>
              <a:rPr lang="en-US" sz="1350" dirty="0" err="1">
                <a:solidFill>
                  <a:srgbClr val="424242"/>
                </a:solidFill>
                <a:latin typeface="Calibri"/>
                <a:cs typeface="Calibri"/>
              </a:rPr>
              <a:t>domande</a:t>
            </a:r>
            <a:r>
              <a:rPr lang="en-US" sz="1350" dirty="0">
                <a:solidFill>
                  <a:srgbClr val="424242"/>
                </a:solidFill>
                <a:latin typeface="Calibri"/>
                <a:cs typeface="Calibri"/>
              </a:rPr>
              <a:t> relative </a:t>
            </a:r>
            <a:r>
              <a:rPr lang="en-US" sz="1350" dirty="0" err="1">
                <a:solidFill>
                  <a:srgbClr val="424242"/>
                </a:solidFill>
                <a:latin typeface="Calibri"/>
                <a:cs typeface="Calibri"/>
              </a:rPr>
              <a:t>alla</a:t>
            </a:r>
            <a:r>
              <a:rPr lang="en-US" sz="1350" dirty="0">
                <a:solidFill>
                  <a:srgbClr val="424242"/>
                </a:solidFill>
                <a:latin typeface="Calibri"/>
                <a:cs typeface="Calibri"/>
              </a:rPr>
              <a:t> </a:t>
            </a:r>
            <a:r>
              <a:rPr lang="en-US" sz="1350" dirty="0" err="1">
                <a:solidFill>
                  <a:srgbClr val="424242"/>
                </a:solidFill>
                <a:latin typeface="Calibri"/>
                <a:cs typeface="Calibri"/>
              </a:rPr>
              <a:t>conoscenze</a:t>
            </a:r>
            <a:r>
              <a:rPr lang="en-US" sz="1350" dirty="0">
                <a:solidFill>
                  <a:srgbClr val="424242"/>
                </a:solidFill>
                <a:latin typeface="Calibri"/>
                <a:cs typeface="Calibri"/>
              </a:rPr>
              <a:t> </a:t>
            </a:r>
            <a:r>
              <a:rPr lang="en-US" sz="1350" dirty="0" err="1">
                <a:solidFill>
                  <a:srgbClr val="424242"/>
                </a:solidFill>
                <a:latin typeface="Calibri"/>
                <a:cs typeface="Calibri"/>
              </a:rPr>
              <a:t>acquisite</a:t>
            </a:r>
            <a:r>
              <a:rPr lang="en-US" sz="1350" dirty="0">
                <a:solidFill>
                  <a:srgbClr val="424242"/>
                </a:solidFill>
                <a:latin typeface="Calibri"/>
                <a:cs typeface="Calibri"/>
              </a:rPr>
              <a:t> </a:t>
            </a:r>
            <a:r>
              <a:rPr lang="en-US" sz="1350" dirty="0" err="1">
                <a:solidFill>
                  <a:srgbClr val="424242"/>
                </a:solidFill>
                <a:latin typeface="Calibri"/>
                <a:cs typeface="Calibri"/>
              </a:rPr>
              <a:t>nel</a:t>
            </a:r>
            <a:r>
              <a:rPr lang="en-US" sz="1350" dirty="0">
                <a:solidFill>
                  <a:srgbClr val="424242"/>
                </a:solidFill>
                <a:latin typeface="Calibri"/>
                <a:cs typeface="Calibri"/>
              </a:rPr>
              <a:t> </a:t>
            </a:r>
            <a:r>
              <a:rPr lang="en-US" sz="1350" dirty="0" err="1">
                <a:solidFill>
                  <a:srgbClr val="424242"/>
                </a:solidFill>
                <a:latin typeface="Calibri"/>
                <a:cs typeface="Calibri"/>
              </a:rPr>
              <a:t>corso</a:t>
            </a:r>
            <a:r>
              <a:rPr lang="en-US" sz="1350" dirty="0">
                <a:solidFill>
                  <a:srgbClr val="424242"/>
                </a:solidFill>
                <a:latin typeface="Calibri"/>
                <a:cs typeface="Calibri"/>
              </a:rPr>
              <a:t> </a:t>
            </a:r>
            <a:r>
              <a:rPr lang="en-US" sz="1350" dirty="0" err="1">
                <a:solidFill>
                  <a:srgbClr val="424242"/>
                </a:solidFill>
                <a:latin typeface="Calibri"/>
                <a:cs typeface="Calibri"/>
              </a:rPr>
              <a:t>degli</a:t>
            </a:r>
            <a:r>
              <a:rPr lang="en-US" sz="1350" dirty="0">
                <a:solidFill>
                  <a:srgbClr val="424242"/>
                </a:solidFill>
                <a:latin typeface="Calibri"/>
                <a:cs typeface="Calibri"/>
              </a:rPr>
              <a:t> </a:t>
            </a:r>
            <a:r>
              <a:rPr lang="en-US" sz="1350" dirty="0" err="1">
                <a:solidFill>
                  <a:srgbClr val="424242"/>
                </a:solidFill>
                <a:latin typeface="Calibri"/>
                <a:cs typeface="Calibri"/>
              </a:rPr>
              <a:t>studi</a:t>
            </a:r>
            <a:r>
              <a:rPr lang="en-US" sz="1350" dirty="0">
                <a:solidFill>
                  <a:srgbClr val="424242"/>
                </a:solidFill>
                <a:latin typeface="Calibri"/>
                <a:cs typeface="Calibri"/>
              </a:rPr>
              <a:t> o </a:t>
            </a:r>
            <a:r>
              <a:rPr lang="en-US" sz="1350" dirty="0" err="1">
                <a:solidFill>
                  <a:srgbClr val="424242"/>
                </a:solidFill>
                <a:latin typeface="Calibri"/>
                <a:cs typeface="Calibri"/>
              </a:rPr>
              <a:t>agli</a:t>
            </a:r>
            <a:r>
              <a:rPr lang="en-US" sz="1350" dirty="0">
                <a:solidFill>
                  <a:srgbClr val="424242"/>
                </a:solidFill>
                <a:latin typeface="Calibri"/>
                <a:cs typeface="Calibri"/>
              </a:rPr>
              <a:t> </a:t>
            </a:r>
            <a:r>
              <a:rPr lang="en-US" sz="1350" dirty="0" err="1">
                <a:solidFill>
                  <a:srgbClr val="424242"/>
                </a:solidFill>
                <a:latin typeface="Calibri"/>
                <a:cs typeface="Calibri"/>
              </a:rPr>
              <a:t>argomenti</a:t>
            </a:r>
            <a:r>
              <a:rPr lang="en-US" sz="1350" dirty="0">
                <a:solidFill>
                  <a:srgbClr val="424242"/>
                </a:solidFill>
                <a:latin typeface="Calibri"/>
                <a:cs typeface="Calibri"/>
              </a:rPr>
              <a:t> </a:t>
            </a:r>
            <a:r>
              <a:rPr lang="en-US" sz="1350" dirty="0" err="1">
                <a:solidFill>
                  <a:srgbClr val="424242"/>
                </a:solidFill>
                <a:latin typeface="Calibri"/>
                <a:cs typeface="Calibri"/>
              </a:rPr>
              <a:t>presenti</a:t>
            </a:r>
            <a:r>
              <a:rPr lang="en-US" sz="1350" dirty="0">
                <a:solidFill>
                  <a:srgbClr val="424242"/>
                </a:solidFill>
                <a:latin typeface="Calibri"/>
                <a:cs typeface="Calibri"/>
              </a:rPr>
              <a:t> </a:t>
            </a:r>
            <a:r>
              <a:rPr lang="en-US" sz="1350" dirty="0" err="1">
                <a:solidFill>
                  <a:srgbClr val="424242"/>
                </a:solidFill>
                <a:latin typeface="Calibri"/>
                <a:cs typeface="Calibri"/>
              </a:rPr>
              <a:t>nel</a:t>
            </a:r>
            <a:r>
              <a:rPr lang="en-US" sz="1350" dirty="0">
                <a:solidFill>
                  <a:srgbClr val="424242"/>
                </a:solidFill>
                <a:latin typeface="Calibri"/>
                <a:cs typeface="Calibri"/>
              </a:rPr>
              <a:t> </a:t>
            </a:r>
            <a:r>
              <a:rPr lang="en-US" sz="1350" dirty="0" err="1">
                <a:solidFill>
                  <a:srgbClr val="424242"/>
                </a:solidFill>
                <a:latin typeface="Calibri"/>
                <a:cs typeface="Calibri"/>
              </a:rPr>
              <a:t>dibattito</a:t>
            </a:r>
            <a:r>
              <a:rPr lang="en-US" sz="1350" dirty="0">
                <a:solidFill>
                  <a:srgbClr val="424242"/>
                </a:solidFill>
                <a:latin typeface="Calibri"/>
                <a:cs typeface="Calibri"/>
              </a:rPr>
              <a:t> </a:t>
            </a:r>
            <a:r>
              <a:rPr lang="en-US" sz="1350" dirty="0" err="1">
                <a:solidFill>
                  <a:srgbClr val="424242"/>
                </a:solidFill>
                <a:latin typeface="Calibri"/>
                <a:cs typeface="Calibri"/>
              </a:rPr>
              <a:t>pubblico</a:t>
            </a:r>
            <a:r>
              <a:rPr lang="en-US" sz="1350" dirty="0">
                <a:solidFill>
                  <a:srgbClr val="424242"/>
                </a:solidFill>
                <a:latin typeface="Calibri"/>
                <a:cs typeface="Calibri"/>
              </a:rPr>
              <a:t> </a:t>
            </a:r>
            <a:r>
              <a:rPr lang="en-US" sz="1350" dirty="0" err="1">
                <a:solidFill>
                  <a:srgbClr val="424242"/>
                </a:solidFill>
                <a:latin typeface="Calibri"/>
                <a:cs typeface="Calibri"/>
              </a:rPr>
              <a:t>contemporaneo</a:t>
            </a:r>
            <a:r>
              <a:rPr lang="en-US" sz="1350" dirty="0">
                <a:solidFill>
                  <a:srgbClr val="424242"/>
                </a:solidFill>
                <a:latin typeface="Calibri"/>
                <a:cs typeface="Calibri"/>
              </a:rPr>
              <a:t> (ne </a:t>
            </a:r>
            <a:r>
              <a:rPr lang="en-US" sz="1350" dirty="0" err="1">
                <a:solidFill>
                  <a:srgbClr val="424242"/>
                </a:solidFill>
                <a:latin typeface="Calibri"/>
                <a:cs typeface="Calibri"/>
              </a:rPr>
              <a:t>erano</a:t>
            </a:r>
            <a:r>
              <a:rPr lang="en-US" sz="1350" dirty="0">
                <a:solidFill>
                  <a:srgbClr val="424242"/>
                </a:solidFill>
                <a:latin typeface="Calibri"/>
                <a:cs typeface="Calibri"/>
              </a:rPr>
              <a:t> state ben 5 </a:t>
            </a:r>
            <a:r>
              <a:rPr lang="en-US" sz="1350" dirty="0" err="1">
                <a:solidFill>
                  <a:srgbClr val="424242"/>
                </a:solidFill>
                <a:latin typeface="Calibri"/>
                <a:cs typeface="Calibri"/>
              </a:rPr>
              <a:t>nel</a:t>
            </a:r>
            <a:r>
              <a:rPr lang="en-US" sz="1350" dirty="0">
                <a:solidFill>
                  <a:srgbClr val="424242"/>
                </a:solidFill>
                <a:latin typeface="Calibri"/>
                <a:cs typeface="Calibri"/>
              </a:rPr>
              <a:t> 2019 e </a:t>
            </a:r>
            <a:r>
              <a:rPr lang="en-US" sz="1350" dirty="0" err="1">
                <a:solidFill>
                  <a:srgbClr val="424242"/>
                </a:solidFill>
                <a:latin typeface="Calibri"/>
                <a:cs typeface="Calibri"/>
              </a:rPr>
              <a:t>soltanto</a:t>
            </a:r>
            <a:r>
              <a:rPr lang="en-US" sz="1350" dirty="0">
                <a:solidFill>
                  <a:srgbClr val="424242"/>
                </a:solidFill>
                <a:latin typeface="Calibri"/>
                <a:cs typeface="Calibri"/>
              </a:rPr>
              <a:t> </a:t>
            </a:r>
            <a:r>
              <a:rPr lang="en-US" sz="1350" dirty="0" err="1">
                <a:solidFill>
                  <a:srgbClr val="424242"/>
                </a:solidFill>
                <a:latin typeface="Calibri"/>
                <a:cs typeface="Calibri"/>
              </a:rPr>
              <a:t>una</a:t>
            </a:r>
            <a:r>
              <a:rPr lang="en-US" sz="1350" dirty="0">
                <a:solidFill>
                  <a:srgbClr val="424242"/>
                </a:solidFill>
                <a:latin typeface="Calibri"/>
                <a:cs typeface="Calibri"/>
              </a:rPr>
              <a:t> </a:t>
            </a:r>
            <a:r>
              <a:rPr lang="en-US" sz="1350" dirty="0" err="1">
                <a:solidFill>
                  <a:srgbClr val="424242"/>
                </a:solidFill>
                <a:latin typeface="Calibri"/>
                <a:cs typeface="Calibri"/>
              </a:rPr>
              <a:t>nel</a:t>
            </a:r>
            <a:r>
              <a:rPr lang="en-US" sz="1350" dirty="0">
                <a:solidFill>
                  <a:srgbClr val="424242"/>
                </a:solidFill>
                <a:latin typeface="Calibri"/>
                <a:cs typeface="Calibri"/>
              </a:rPr>
              <a:t> 2020), </a:t>
            </a:r>
            <a:r>
              <a:rPr lang="en-US" sz="1350" dirty="0" err="1">
                <a:solidFill>
                  <a:srgbClr val="424242"/>
                </a:solidFill>
                <a:latin typeface="Calibri"/>
                <a:cs typeface="Calibri"/>
              </a:rPr>
              <a:t>mentre</a:t>
            </a:r>
            <a:r>
              <a:rPr lang="en-US" sz="1350" dirty="0">
                <a:solidFill>
                  <a:srgbClr val="424242"/>
                </a:solidFill>
                <a:latin typeface="Calibri"/>
                <a:cs typeface="Calibri"/>
              </a:rPr>
              <a:t> </a:t>
            </a:r>
            <a:r>
              <a:rPr lang="en-US" sz="1350" dirty="0" err="1">
                <a:solidFill>
                  <a:srgbClr val="424242"/>
                </a:solidFill>
                <a:latin typeface="Calibri"/>
                <a:cs typeface="Calibri"/>
              </a:rPr>
              <a:t>rappresenta</a:t>
            </a:r>
            <a:r>
              <a:rPr lang="en-US" sz="1350" dirty="0">
                <a:solidFill>
                  <a:srgbClr val="424242"/>
                </a:solidFill>
                <a:latin typeface="Calibri"/>
                <a:cs typeface="Calibri"/>
              </a:rPr>
              <a:t> </a:t>
            </a:r>
            <a:r>
              <a:rPr lang="en-US" sz="1350" dirty="0" err="1">
                <a:solidFill>
                  <a:srgbClr val="424242"/>
                </a:solidFill>
                <a:latin typeface="Calibri"/>
                <a:cs typeface="Calibri"/>
              </a:rPr>
              <a:t>una</a:t>
            </a:r>
            <a:r>
              <a:rPr lang="en-US" sz="1350" dirty="0">
                <a:solidFill>
                  <a:srgbClr val="424242"/>
                </a:solidFill>
                <a:latin typeface="Calibri"/>
                <a:cs typeface="Calibri"/>
              </a:rPr>
              <a:t> </a:t>
            </a:r>
            <a:r>
              <a:rPr lang="en-US" sz="1350" dirty="0" err="1">
                <a:solidFill>
                  <a:srgbClr val="424242"/>
                </a:solidFill>
                <a:latin typeface="Calibri"/>
                <a:cs typeface="Calibri"/>
              </a:rPr>
              <a:t>novità</a:t>
            </a:r>
            <a:r>
              <a:rPr lang="en-US" sz="1350" dirty="0">
                <a:solidFill>
                  <a:srgbClr val="424242"/>
                </a:solidFill>
                <a:latin typeface="Calibri"/>
                <a:cs typeface="Calibri"/>
              </a:rPr>
              <a:t> il quiz di Geografia, </a:t>
            </a:r>
            <a:r>
              <a:rPr lang="en-US" sz="1350" dirty="0" err="1">
                <a:solidFill>
                  <a:srgbClr val="424242"/>
                </a:solidFill>
                <a:latin typeface="Calibri"/>
                <a:cs typeface="Calibri"/>
              </a:rPr>
              <a:t>materia</a:t>
            </a:r>
            <a:r>
              <a:rPr lang="en-US" sz="1350" dirty="0">
                <a:solidFill>
                  <a:srgbClr val="424242"/>
                </a:solidFill>
                <a:latin typeface="Calibri"/>
                <a:cs typeface="Calibri"/>
              </a:rPr>
              <a:t> </a:t>
            </a:r>
            <a:r>
              <a:rPr lang="en-US" sz="1350" dirty="0" err="1">
                <a:solidFill>
                  <a:srgbClr val="424242"/>
                </a:solidFill>
                <a:latin typeface="Calibri"/>
                <a:cs typeface="Calibri"/>
              </a:rPr>
              <a:t>che</a:t>
            </a:r>
            <a:r>
              <a:rPr lang="en-US" sz="1350" dirty="0">
                <a:solidFill>
                  <a:srgbClr val="424242"/>
                </a:solidFill>
                <a:latin typeface="Calibri"/>
                <a:cs typeface="Calibri"/>
              </a:rPr>
              <a:t> </a:t>
            </a:r>
            <a:r>
              <a:rPr lang="en-US" sz="1350" dirty="0" err="1">
                <a:solidFill>
                  <a:srgbClr val="424242"/>
                </a:solidFill>
                <a:latin typeface="Calibri"/>
                <a:cs typeface="Calibri"/>
              </a:rPr>
              <a:t>pur</a:t>
            </a:r>
            <a:r>
              <a:rPr lang="en-US" sz="1350" dirty="0">
                <a:solidFill>
                  <a:srgbClr val="424242"/>
                </a:solidFill>
                <a:latin typeface="Calibri"/>
                <a:cs typeface="Calibri"/>
              </a:rPr>
              <a:t> </a:t>
            </a:r>
            <a:r>
              <a:rPr lang="en-US" sz="1350" dirty="0" err="1">
                <a:solidFill>
                  <a:srgbClr val="424242"/>
                </a:solidFill>
                <a:latin typeface="Calibri"/>
                <a:cs typeface="Calibri"/>
              </a:rPr>
              <a:t>essendo</a:t>
            </a:r>
            <a:r>
              <a:rPr lang="en-US" sz="1350" dirty="0">
                <a:solidFill>
                  <a:srgbClr val="424242"/>
                </a:solidFill>
                <a:latin typeface="Calibri"/>
                <a:cs typeface="Calibri"/>
              </a:rPr>
              <a:t> </a:t>
            </a:r>
            <a:r>
              <a:rPr lang="en-US" sz="1350" dirty="0" err="1">
                <a:solidFill>
                  <a:srgbClr val="424242"/>
                </a:solidFill>
                <a:latin typeface="Calibri"/>
                <a:cs typeface="Calibri"/>
              </a:rPr>
              <a:t>prevista</a:t>
            </a:r>
            <a:r>
              <a:rPr lang="en-US" sz="1350" dirty="0">
                <a:solidFill>
                  <a:srgbClr val="424242"/>
                </a:solidFill>
                <a:latin typeface="Calibri"/>
                <a:cs typeface="Calibri"/>
              </a:rPr>
              <a:t> dal </a:t>
            </a:r>
            <a:r>
              <a:rPr lang="en-US" sz="1350" dirty="0" err="1">
                <a:solidFill>
                  <a:srgbClr val="424242"/>
                </a:solidFill>
                <a:latin typeface="Calibri"/>
                <a:cs typeface="Calibri"/>
              </a:rPr>
              <a:t>programma</a:t>
            </a:r>
            <a:r>
              <a:rPr lang="en-US" sz="1350" dirty="0">
                <a:solidFill>
                  <a:srgbClr val="424242"/>
                </a:solidFill>
                <a:latin typeface="Calibri"/>
                <a:cs typeface="Calibri"/>
              </a:rPr>
              <a:t> </a:t>
            </a:r>
            <a:r>
              <a:rPr lang="en-US" sz="1350" dirty="0" err="1">
                <a:solidFill>
                  <a:srgbClr val="424242"/>
                </a:solidFill>
                <a:latin typeface="Calibri"/>
                <a:cs typeface="Calibri"/>
              </a:rPr>
              <a:t>ministeriale</a:t>
            </a:r>
            <a:r>
              <a:rPr lang="en-US" sz="1350" dirty="0">
                <a:solidFill>
                  <a:srgbClr val="424242"/>
                </a:solidFill>
                <a:latin typeface="Calibri"/>
                <a:cs typeface="Calibri"/>
              </a:rPr>
              <a:t> non è </a:t>
            </a:r>
            <a:r>
              <a:rPr lang="en-US" sz="1350" dirty="0" err="1">
                <a:solidFill>
                  <a:srgbClr val="424242"/>
                </a:solidFill>
                <a:latin typeface="Calibri"/>
                <a:cs typeface="Calibri"/>
              </a:rPr>
              <a:t>mai</a:t>
            </a:r>
            <a:r>
              <a:rPr lang="en-US" sz="1350" dirty="0">
                <a:solidFill>
                  <a:srgbClr val="424242"/>
                </a:solidFill>
                <a:latin typeface="Calibri"/>
                <a:cs typeface="Calibri"/>
              </a:rPr>
              <a:t> </a:t>
            </a:r>
            <a:r>
              <a:rPr lang="en-US" sz="1350" dirty="0" err="1">
                <a:solidFill>
                  <a:srgbClr val="424242"/>
                </a:solidFill>
                <a:latin typeface="Calibri"/>
                <a:cs typeface="Calibri"/>
              </a:rPr>
              <a:t>stata</a:t>
            </a:r>
            <a:r>
              <a:rPr lang="en-US" sz="1350" dirty="0">
                <a:solidFill>
                  <a:srgbClr val="424242"/>
                </a:solidFill>
                <a:latin typeface="Calibri"/>
                <a:cs typeface="Calibri"/>
              </a:rPr>
              <a:t> </a:t>
            </a:r>
            <a:r>
              <a:rPr lang="en-US" sz="1350" dirty="0" err="1">
                <a:solidFill>
                  <a:srgbClr val="424242"/>
                </a:solidFill>
                <a:latin typeface="Calibri"/>
                <a:cs typeface="Calibri"/>
              </a:rPr>
              <a:t>assegnata</a:t>
            </a:r>
            <a:r>
              <a:rPr lang="en-US" sz="1350" dirty="0">
                <a:solidFill>
                  <a:srgbClr val="424242"/>
                </a:solidFill>
                <a:latin typeface="Calibri"/>
                <a:cs typeface="Calibri"/>
              </a:rPr>
              <a:t> </a:t>
            </a:r>
            <a:r>
              <a:rPr lang="en-US" sz="1350" dirty="0" err="1">
                <a:solidFill>
                  <a:srgbClr val="424242"/>
                </a:solidFill>
                <a:latin typeface="Calibri"/>
                <a:cs typeface="Calibri"/>
              </a:rPr>
              <a:t>negli</a:t>
            </a:r>
            <a:r>
              <a:rPr lang="en-US" sz="1350" dirty="0">
                <a:solidFill>
                  <a:srgbClr val="424242"/>
                </a:solidFill>
                <a:latin typeface="Calibri"/>
                <a:cs typeface="Calibri"/>
              </a:rPr>
              <a:t> </a:t>
            </a:r>
            <a:r>
              <a:rPr lang="en-US" sz="1350" dirty="0" err="1">
                <a:solidFill>
                  <a:srgbClr val="424242"/>
                </a:solidFill>
                <a:latin typeface="Calibri"/>
                <a:cs typeface="Calibri"/>
              </a:rPr>
              <a:t>ultimi</a:t>
            </a:r>
            <a:r>
              <a:rPr lang="en-US" sz="1350" dirty="0">
                <a:solidFill>
                  <a:srgbClr val="424242"/>
                </a:solidFill>
                <a:latin typeface="Calibri"/>
                <a:cs typeface="Calibri"/>
              </a:rPr>
              <a:t> anni.</a:t>
            </a:r>
          </a:p>
        </p:txBody>
      </p:sp>
    </p:spTree>
    <p:extLst>
      <p:ext uri="{BB962C8B-B14F-4D97-AF65-F5344CB8AC3E}">
        <p14:creationId xmlns:p14="http://schemas.microsoft.com/office/powerpoint/2010/main" val="14510957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 name="Picture 2" descr="Picture 2"/>
          <p:cNvPicPr>
            <a:picLocks noChangeAspect="1"/>
          </p:cNvPicPr>
          <p:nvPr/>
        </p:nvPicPr>
        <p:blipFill>
          <a:blip r:embed="rId2"/>
          <a:stretch>
            <a:fillRect/>
          </a:stretch>
        </p:blipFill>
        <p:spPr>
          <a:xfrm>
            <a:off x="1376362" y="214313"/>
            <a:ext cx="6391276" cy="6429376"/>
          </a:xfrm>
          <a:prstGeom prst="rect">
            <a:avLst/>
          </a:prstGeom>
          <a:ln w="12700">
            <a:miter lim="400000"/>
          </a:ln>
        </p:spPr>
      </p:pic>
      <p:sp>
        <p:nvSpPr>
          <p:cNvPr id="727" name="Rettangolo 2"/>
          <p:cNvSpPr/>
          <p:nvPr/>
        </p:nvSpPr>
        <p:spPr>
          <a:xfrm>
            <a:off x="1151184" y="6369244"/>
            <a:ext cx="7776865"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728" name="CasellaDiTesto 3"/>
          <p:cNvSpPr txBox="1"/>
          <p:nvPr/>
        </p:nvSpPr>
        <p:spPr>
          <a:xfrm>
            <a:off x="1218488" y="3601091"/>
            <a:ext cx="662514" cy="21234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t>A</a:t>
            </a:r>
          </a:p>
          <a:p>
            <a:pPr algn="ctr">
              <a:defRPr sz="2800">
                <a:latin typeface="+mn-lt"/>
                <a:ea typeface="+mn-ea"/>
                <a:cs typeface="+mn-cs"/>
                <a:sym typeface="Calibri"/>
              </a:defRPr>
            </a:pPr>
            <a:r>
              <a:t>B</a:t>
            </a:r>
          </a:p>
          <a:p>
            <a:pPr algn="ctr">
              <a:defRPr sz="2800">
                <a:latin typeface="+mn-lt"/>
                <a:ea typeface="+mn-ea"/>
                <a:cs typeface="+mn-cs"/>
                <a:sym typeface="Calibri"/>
              </a:defRPr>
            </a:pPr>
            <a:r>
              <a:t>C</a:t>
            </a:r>
          </a:p>
          <a:p>
            <a:pPr algn="ctr">
              <a:defRPr sz="2800">
                <a:latin typeface="+mn-lt"/>
                <a:ea typeface="+mn-ea"/>
                <a:cs typeface="+mn-cs"/>
                <a:sym typeface="Calibri"/>
              </a:defRPr>
            </a:pPr>
            <a:r>
              <a:t>D</a:t>
            </a:r>
          </a:p>
          <a:p>
            <a:pPr algn="ctr">
              <a:defRPr sz="2800">
                <a:latin typeface="+mn-lt"/>
                <a:ea typeface="+mn-ea"/>
                <a:cs typeface="+mn-cs"/>
                <a:sym typeface="Calibri"/>
              </a:defRPr>
            </a:pPr>
            <a:r>
              <a:t>E</a:t>
            </a:r>
          </a:p>
        </p:txBody>
      </p:sp>
      <p:sp>
        <p:nvSpPr>
          <p:cNvPr id="729" name="Rettangolo 4"/>
          <p:cNvSpPr/>
          <p:nvPr/>
        </p:nvSpPr>
        <p:spPr>
          <a:xfrm>
            <a:off x="1218488" y="5847860"/>
            <a:ext cx="7818009" cy="561544"/>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727"/>
                                        </p:tgtEl>
                                      </p:cBhvr>
                                    </p:animEffect>
                                    <p:set>
                                      <p:cBhvr>
                                        <p:cTn id="7" fill="hold">
                                          <p:stCondLst>
                                            <p:cond delay="499"/>
                                          </p:stCondLst>
                                        </p:cTn>
                                        <p:tgtEl>
                                          <p:spTgt spid="7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 grpId="0" animBg="1" advAuto="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 name="Picture 2" descr="Picture 2"/>
          <p:cNvPicPr>
            <a:picLocks noChangeAspect="1"/>
          </p:cNvPicPr>
          <p:nvPr/>
        </p:nvPicPr>
        <p:blipFill>
          <a:blip r:embed="rId2"/>
          <a:stretch>
            <a:fillRect/>
          </a:stretch>
        </p:blipFill>
        <p:spPr>
          <a:xfrm>
            <a:off x="619125" y="114300"/>
            <a:ext cx="7905750" cy="6629400"/>
          </a:xfrm>
          <a:prstGeom prst="rect">
            <a:avLst/>
          </a:prstGeom>
          <a:ln w="12700">
            <a:miter lim="400000"/>
          </a:ln>
        </p:spPr>
      </p:pic>
      <p:sp>
        <p:nvSpPr>
          <p:cNvPr id="732" name="Rettangolo 2"/>
          <p:cNvSpPr/>
          <p:nvPr/>
        </p:nvSpPr>
        <p:spPr>
          <a:xfrm>
            <a:off x="395535" y="6341169"/>
            <a:ext cx="8129338"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733" name="CasellaDiTesto 3"/>
          <p:cNvSpPr txBox="1"/>
          <p:nvPr/>
        </p:nvSpPr>
        <p:spPr>
          <a:xfrm>
            <a:off x="462839" y="3573015"/>
            <a:ext cx="662514" cy="21234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t>A</a:t>
            </a:r>
          </a:p>
          <a:p>
            <a:pPr algn="ctr">
              <a:defRPr sz="2800">
                <a:latin typeface="+mn-lt"/>
                <a:ea typeface="+mn-ea"/>
                <a:cs typeface="+mn-cs"/>
                <a:sym typeface="Calibri"/>
              </a:defRPr>
            </a:pPr>
            <a:r>
              <a:t>B</a:t>
            </a:r>
          </a:p>
          <a:p>
            <a:pPr algn="ctr">
              <a:defRPr sz="2800">
                <a:latin typeface="+mn-lt"/>
                <a:ea typeface="+mn-ea"/>
                <a:cs typeface="+mn-cs"/>
                <a:sym typeface="Calibri"/>
              </a:defRPr>
            </a:pPr>
            <a:r>
              <a:t>C</a:t>
            </a:r>
          </a:p>
          <a:p>
            <a:pPr algn="ctr">
              <a:defRPr sz="2800">
                <a:latin typeface="+mn-lt"/>
                <a:ea typeface="+mn-ea"/>
                <a:cs typeface="+mn-cs"/>
                <a:sym typeface="Calibri"/>
              </a:defRPr>
            </a:pPr>
            <a:r>
              <a:t>D</a:t>
            </a:r>
          </a:p>
          <a:p>
            <a:pPr algn="ctr">
              <a:defRPr sz="2800">
                <a:latin typeface="+mn-lt"/>
                <a:ea typeface="+mn-ea"/>
                <a:cs typeface="+mn-cs"/>
                <a:sym typeface="Calibri"/>
              </a:defRPr>
            </a:pPr>
            <a:r>
              <a:t>E</a:t>
            </a:r>
          </a:p>
        </p:txBody>
      </p:sp>
      <p:sp>
        <p:nvSpPr>
          <p:cNvPr id="734" name="Rettangolo 4"/>
          <p:cNvSpPr/>
          <p:nvPr/>
        </p:nvSpPr>
        <p:spPr>
          <a:xfrm>
            <a:off x="462839" y="5819785"/>
            <a:ext cx="8062037" cy="561544"/>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732"/>
                                        </p:tgtEl>
                                      </p:cBhvr>
                                    </p:animEffect>
                                    <p:set>
                                      <p:cBhvr>
                                        <p:cTn id="7" fill="hold">
                                          <p:stCondLst>
                                            <p:cond delay="499"/>
                                          </p:stCondLst>
                                        </p:cTn>
                                        <p:tgtEl>
                                          <p:spTgt spid="7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 grpId="0" animBg="1" advAuto="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 name="Picture 2" descr="Picture 2"/>
          <p:cNvPicPr>
            <a:picLocks noChangeAspect="1"/>
          </p:cNvPicPr>
          <p:nvPr/>
        </p:nvPicPr>
        <p:blipFill>
          <a:blip r:embed="rId2"/>
          <a:stretch>
            <a:fillRect/>
          </a:stretch>
        </p:blipFill>
        <p:spPr>
          <a:xfrm>
            <a:off x="261826" y="620687"/>
            <a:ext cx="8620346" cy="5616625"/>
          </a:xfrm>
          <a:prstGeom prst="rect">
            <a:avLst/>
          </a:prstGeom>
          <a:ln w="12700">
            <a:miter lim="400000"/>
          </a:ln>
        </p:spPr>
      </p:pic>
      <p:sp>
        <p:nvSpPr>
          <p:cNvPr id="737" name="Rettangolo 2"/>
          <p:cNvSpPr/>
          <p:nvPr/>
        </p:nvSpPr>
        <p:spPr>
          <a:xfrm>
            <a:off x="194521" y="5793613"/>
            <a:ext cx="7776866"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738" name="CasellaDiTesto 3"/>
          <p:cNvSpPr txBox="1"/>
          <p:nvPr/>
        </p:nvSpPr>
        <p:spPr>
          <a:xfrm>
            <a:off x="261825" y="2769206"/>
            <a:ext cx="662514" cy="24409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200">
                <a:latin typeface="+mn-lt"/>
                <a:ea typeface="+mn-ea"/>
                <a:cs typeface="+mn-cs"/>
                <a:sym typeface="Calibri"/>
              </a:defRPr>
            </a:pPr>
            <a:r>
              <a:t>A</a:t>
            </a:r>
          </a:p>
          <a:p>
            <a:pPr algn="ctr">
              <a:defRPr sz="3200">
                <a:latin typeface="+mn-lt"/>
                <a:ea typeface="+mn-ea"/>
                <a:cs typeface="+mn-cs"/>
                <a:sym typeface="Calibri"/>
              </a:defRPr>
            </a:pPr>
            <a:r>
              <a:t>B</a:t>
            </a:r>
          </a:p>
          <a:p>
            <a:pPr algn="ctr">
              <a:defRPr sz="3200">
                <a:latin typeface="+mn-lt"/>
                <a:ea typeface="+mn-ea"/>
                <a:cs typeface="+mn-cs"/>
                <a:sym typeface="Calibri"/>
              </a:defRPr>
            </a:pPr>
            <a:r>
              <a:t>C</a:t>
            </a:r>
          </a:p>
          <a:p>
            <a:pPr algn="ctr">
              <a:defRPr sz="3200">
                <a:latin typeface="+mn-lt"/>
                <a:ea typeface="+mn-ea"/>
                <a:cs typeface="+mn-cs"/>
                <a:sym typeface="Calibri"/>
              </a:defRPr>
            </a:pPr>
            <a:r>
              <a:t>D</a:t>
            </a:r>
          </a:p>
          <a:p>
            <a:pPr algn="ctr">
              <a:defRPr sz="3200">
                <a:latin typeface="+mn-lt"/>
                <a:ea typeface="+mn-ea"/>
                <a:cs typeface="+mn-cs"/>
                <a:sym typeface="Calibri"/>
              </a:defRPr>
            </a:pPr>
            <a:r>
              <a:t>E</a:t>
            </a:r>
          </a:p>
        </p:txBody>
      </p:sp>
      <p:sp>
        <p:nvSpPr>
          <p:cNvPr id="739" name="Rettangolo 4"/>
          <p:cNvSpPr/>
          <p:nvPr/>
        </p:nvSpPr>
        <p:spPr>
          <a:xfrm>
            <a:off x="261825" y="5272228"/>
            <a:ext cx="8620347" cy="677053"/>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737"/>
                                        </p:tgtEl>
                                      </p:cBhvr>
                                    </p:animEffect>
                                    <p:set>
                                      <p:cBhvr>
                                        <p:cTn id="7" fill="hold">
                                          <p:stCondLst>
                                            <p:cond delay="499"/>
                                          </p:stCondLst>
                                        </p:cTn>
                                        <p:tgtEl>
                                          <p:spTgt spid="7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 grpId="0" animBg="1" advAuto="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Picture 2" descr="Picture 2"/>
          <p:cNvPicPr>
            <a:picLocks noChangeAspect="1"/>
          </p:cNvPicPr>
          <p:nvPr/>
        </p:nvPicPr>
        <p:blipFill>
          <a:blip r:embed="rId2"/>
          <a:stretch>
            <a:fillRect/>
          </a:stretch>
        </p:blipFill>
        <p:spPr>
          <a:xfrm>
            <a:off x="611560" y="188639"/>
            <a:ext cx="6768752" cy="6383742"/>
          </a:xfrm>
          <a:prstGeom prst="rect">
            <a:avLst/>
          </a:prstGeom>
          <a:ln w="12700">
            <a:miter lim="400000"/>
          </a:ln>
        </p:spPr>
      </p:pic>
      <p:sp>
        <p:nvSpPr>
          <p:cNvPr id="742" name="Rettangolo 2"/>
          <p:cNvSpPr/>
          <p:nvPr/>
        </p:nvSpPr>
        <p:spPr>
          <a:xfrm>
            <a:off x="575120" y="6075029"/>
            <a:ext cx="7776866"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743" name="CasellaDiTesto 3"/>
          <p:cNvSpPr txBox="1"/>
          <p:nvPr/>
        </p:nvSpPr>
        <p:spPr>
          <a:xfrm>
            <a:off x="575120" y="2708919"/>
            <a:ext cx="662514" cy="27584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600">
                <a:latin typeface="+mn-lt"/>
                <a:ea typeface="+mn-ea"/>
                <a:cs typeface="+mn-cs"/>
                <a:sym typeface="Calibri"/>
              </a:defRPr>
            </a:pPr>
            <a:r>
              <a:t>A</a:t>
            </a:r>
          </a:p>
          <a:p>
            <a:pPr algn="ctr">
              <a:defRPr sz="3600">
                <a:latin typeface="+mn-lt"/>
                <a:ea typeface="+mn-ea"/>
                <a:cs typeface="+mn-cs"/>
                <a:sym typeface="Calibri"/>
              </a:defRPr>
            </a:pPr>
            <a:r>
              <a:t>B</a:t>
            </a:r>
          </a:p>
          <a:p>
            <a:pPr algn="ctr">
              <a:defRPr sz="3600">
                <a:latin typeface="+mn-lt"/>
                <a:ea typeface="+mn-ea"/>
                <a:cs typeface="+mn-cs"/>
                <a:sym typeface="Calibri"/>
              </a:defRPr>
            </a:pPr>
            <a:r>
              <a:t>C</a:t>
            </a:r>
          </a:p>
          <a:p>
            <a:pPr algn="ctr">
              <a:defRPr sz="3600">
                <a:latin typeface="+mn-lt"/>
                <a:ea typeface="+mn-ea"/>
                <a:cs typeface="+mn-cs"/>
                <a:sym typeface="Calibri"/>
              </a:defRPr>
            </a:pPr>
            <a:r>
              <a:t>D</a:t>
            </a:r>
          </a:p>
          <a:p>
            <a:pPr algn="ctr">
              <a:defRPr sz="3600">
                <a:latin typeface="+mn-lt"/>
                <a:ea typeface="+mn-ea"/>
                <a:cs typeface="+mn-cs"/>
                <a:sym typeface="Calibri"/>
              </a:defRPr>
            </a:pPr>
            <a:r>
              <a:t>E</a:t>
            </a:r>
          </a:p>
        </p:txBody>
      </p:sp>
      <p:sp>
        <p:nvSpPr>
          <p:cNvPr id="744" name="Rettangolo 4"/>
          <p:cNvSpPr/>
          <p:nvPr/>
        </p:nvSpPr>
        <p:spPr>
          <a:xfrm>
            <a:off x="575121" y="5553643"/>
            <a:ext cx="7885311" cy="743235"/>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742"/>
                                        </p:tgtEl>
                                      </p:cBhvr>
                                    </p:animEffect>
                                    <p:set>
                                      <p:cBhvr>
                                        <p:cTn id="7" fill="hold">
                                          <p:stCondLst>
                                            <p:cond delay="499"/>
                                          </p:stCondLst>
                                        </p:cTn>
                                        <p:tgtEl>
                                          <p:spTgt spid="7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 grpId="0" animBg="1" advAuto="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6" name="Picture 2" descr="Picture 2"/>
          <p:cNvPicPr>
            <a:picLocks noChangeAspect="1"/>
          </p:cNvPicPr>
          <p:nvPr/>
        </p:nvPicPr>
        <p:blipFill>
          <a:blip r:embed="rId2"/>
          <a:stretch>
            <a:fillRect/>
          </a:stretch>
        </p:blipFill>
        <p:spPr>
          <a:xfrm>
            <a:off x="395536" y="332656"/>
            <a:ext cx="8596391" cy="5688632"/>
          </a:xfrm>
          <a:prstGeom prst="rect">
            <a:avLst/>
          </a:prstGeom>
          <a:ln w="12700">
            <a:miter lim="400000"/>
          </a:ln>
        </p:spPr>
      </p:pic>
      <p:sp>
        <p:nvSpPr>
          <p:cNvPr id="747" name="Rettangolo 2"/>
          <p:cNvSpPr/>
          <p:nvPr/>
        </p:nvSpPr>
        <p:spPr>
          <a:xfrm>
            <a:off x="288250" y="5571762"/>
            <a:ext cx="8703676" cy="443700"/>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748" name="CasellaDiTesto 3"/>
          <p:cNvSpPr txBox="1"/>
          <p:nvPr/>
        </p:nvSpPr>
        <p:spPr>
          <a:xfrm>
            <a:off x="323527" y="2348880"/>
            <a:ext cx="662514" cy="24409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200">
                <a:latin typeface="+mn-lt"/>
                <a:ea typeface="+mn-ea"/>
                <a:cs typeface="+mn-cs"/>
                <a:sym typeface="Calibri"/>
              </a:defRPr>
            </a:pPr>
            <a:r>
              <a:t>A</a:t>
            </a:r>
          </a:p>
          <a:p>
            <a:pPr algn="ctr">
              <a:defRPr sz="3200">
                <a:latin typeface="+mn-lt"/>
                <a:ea typeface="+mn-ea"/>
                <a:cs typeface="+mn-cs"/>
                <a:sym typeface="Calibri"/>
              </a:defRPr>
            </a:pPr>
            <a:r>
              <a:t>B</a:t>
            </a:r>
          </a:p>
          <a:p>
            <a:pPr algn="ctr">
              <a:defRPr sz="3200">
                <a:latin typeface="+mn-lt"/>
                <a:ea typeface="+mn-ea"/>
                <a:cs typeface="+mn-cs"/>
                <a:sym typeface="Calibri"/>
              </a:defRPr>
            </a:pPr>
            <a:r>
              <a:t>C</a:t>
            </a:r>
          </a:p>
          <a:p>
            <a:pPr algn="ctr">
              <a:defRPr sz="3200">
                <a:latin typeface="+mn-lt"/>
                <a:ea typeface="+mn-ea"/>
                <a:cs typeface="+mn-cs"/>
                <a:sym typeface="Calibri"/>
              </a:defRPr>
            </a:pPr>
            <a:r>
              <a:t>D</a:t>
            </a:r>
          </a:p>
          <a:p>
            <a:pPr algn="ctr">
              <a:defRPr sz="3200">
                <a:latin typeface="+mn-lt"/>
                <a:ea typeface="+mn-ea"/>
                <a:cs typeface="+mn-cs"/>
                <a:sym typeface="Calibri"/>
              </a:defRPr>
            </a:pPr>
            <a:r>
              <a:t>E</a:t>
            </a:r>
          </a:p>
        </p:txBody>
      </p:sp>
      <p:sp>
        <p:nvSpPr>
          <p:cNvPr id="749" name="Rettangolo 4"/>
          <p:cNvSpPr/>
          <p:nvPr/>
        </p:nvSpPr>
        <p:spPr>
          <a:xfrm>
            <a:off x="194521" y="4933701"/>
            <a:ext cx="8797406" cy="58353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747"/>
                                        </p:tgtEl>
                                      </p:cBhvr>
                                    </p:animEffect>
                                    <p:set>
                                      <p:cBhvr>
                                        <p:cTn id="7" fill="hold">
                                          <p:stCondLst>
                                            <p:cond delay="499"/>
                                          </p:stCondLst>
                                        </p:cTn>
                                        <p:tgtEl>
                                          <p:spTgt spid="7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0" animBg="1" advAuto="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1" name="Picture 3" descr="Picture 3"/>
          <p:cNvPicPr>
            <a:picLocks noChangeAspect="1"/>
          </p:cNvPicPr>
          <p:nvPr/>
        </p:nvPicPr>
        <p:blipFill>
          <a:blip r:embed="rId2"/>
          <a:stretch>
            <a:fillRect/>
          </a:stretch>
        </p:blipFill>
        <p:spPr>
          <a:xfrm>
            <a:off x="179511" y="2994237"/>
            <a:ext cx="8511218" cy="3456385"/>
          </a:xfrm>
          <a:prstGeom prst="rect">
            <a:avLst/>
          </a:prstGeom>
          <a:ln w="12700">
            <a:miter lim="400000"/>
          </a:ln>
        </p:spPr>
      </p:pic>
      <p:pic>
        <p:nvPicPr>
          <p:cNvPr id="752" name="Picture 2" descr="Picture 2"/>
          <p:cNvPicPr>
            <a:picLocks noChangeAspect="1"/>
          </p:cNvPicPr>
          <p:nvPr/>
        </p:nvPicPr>
        <p:blipFill>
          <a:blip r:embed="rId3"/>
          <a:stretch>
            <a:fillRect/>
          </a:stretch>
        </p:blipFill>
        <p:spPr>
          <a:xfrm>
            <a:off x="2843808" y="463228"/>
            <a:ext cx="5353051" cy="4791076"/>
          </a:xfrm>
          <a:prstGeom prst="rect">
            <a:avLst/>
          </a:prstGeom>
          <a:ln w="12700">
            <a:miter lim="400000"/>
          </a:ln>
        </p:spPr>
      </p:pic>
      <p:sp>
        <p:nvSpPr>
          <p:cNvPr id="753" name="Rettangolo 3"/>
          <p:cNvSpPr/>
          <p:nvPr/>
        </p:nvSpPr>
        <p:spPr>
          <a:xfrm>
            <a:off x="144513" y="6081645"/>
            <a:ext cx="8459936"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754" name="CasellaDiTesto 4"/>
          <p:cNvSpPr txBox="1"/>
          <p:nvPr/>
        </p:nvSpPr>
        <p:spPr>
          <a:xfrm>
            <a:off x="30791" y="2924943"/>
            <a:ext cx="662514" cy="24409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200">
                <a:latin typeface="+mn-lt"/>
                <a:ea typeface="+mn-ea"/>
                <a:cs typeface="+mn-cs"/>
                <a:sym typeface="Calibri"/>
              </a:defRPr>
            </a:pPr>
            <a:r>
              <a:t>A</a:t>
            </a:r>
          </a:p>
          <a:p>
            <a:pPr algn="ctr">
              <a:defRPr sz="3200">
                <a:latin typeface="+mn-lt"/>
                <a:ea typeface="+mn-ea"/>
                <a:cs typeface="+mn-cs"/>
                <a:sym typeface="Calibri"/>
              </a:defRPr>
            </a:pPr>
            <a:r>
              <a:t>B</a:t>
            </a:r>
          </a:p>
          <a:p>
            <a:pPr algn="ctr">
              <a:defRPr sz="3200">
                <a:latin typeface="+mn-lt"/>
                <a:ea typeface="+mn-ea"/>
                <a:cs typeface="+mn-cs"/>
                <a:sym typeface="Calibri"/>
              </a:defRPr>
            </a:pPr>
            <a:r>
              <a:t>C</a:t>
            </a:r>
          </a:p>
          <a:p>
            <a:pPr algn="ctr">
              <a:defRPr sz="3200">
                <a:latin typeface="+mn-lt"/>
                <a:ea typeface="+mn-ea"/>
                <a:cs typeface="+mn-cs"/>
                <a:sym typeface="Calibri"/>
              </a:defRPr>
            </a:pPr>
            <a:r>
              <a:t>D</a:t>
            </a:r>
          </a:p>
          <a:p>
            <a:pPr algn="ctr">
              <a:defRPr sz="3200">
                <a:latin typeface="+mn-lt"/>
                <a:ea typeface="+mn-ea"/>
                <a:cs typeface="+mn-cs"/>
                <a:sym typeface="Calibri"/>
              </a:defRPr>
            </a:pPr>
            <a:r>
              <a:t>E</a:t>
            </a:r>
          </a:p>
        </p:txBody>
      </p:sp>
      <p:sp>
        <p:nvSpPr>
          <p:cNvPr id="755" name="Rettangolo 5"/>
          <p:cNvSpPr/>
          <p:nvPr/>
        </p:nvSpPr>
        <p:spPr>
          <a:xfrm>
            <a:off x="30792" y="5560260"/>
            <a:ext cx="8659936" cy="38902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753"/>
                                        </p:tgtEl>
                                      </p:cBhvr>
                                    </p:animEffect>
                                    <p:set>
                                      <p:cBhvr>
                                        <p:cTn id="7" fill="hold">
                                          <p:stCondLst>
                                            <p:cond delay="499"/>
                                          </p:stCondLst>
                                        </p:cTn>
                                        <p:tgtEl>
                                          <p:spTgt spid="7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 grpId="0" animBg="1" advAuto="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 name="Picture 3" descr="Picture 3"/>
          <p:cNvPicPr>
            <a:picLocks noChangeAspect="1"/>
          </p:cNvPicPr>
          <p:nvPr/>
        </p:nvPicPr>
        <p:blipFill>
          <a:blip r:embed="rId2"/>
          <a:stretch>
            <a:fillRect/>
          </a:stretch>
        </p:blipFill>
        <p:spPr>
          <a:xfrm>
            <a:off x="611560" y="3514049"/>
            <a:ext cx="6734176" cy="3076576"/>
          </a:xfrm>
          <a:prstGeom prst="rect">
            <a:avLst/>
          </a:prstGeom>
          <a:ln w="12700">
            <a:miter lim="400000"/>
          </a:ln>
        </p:spPr>
      </p:pic>
      <p:pic>
        <p:nvPicPr>
          <p:cNvPr id="758" name="Picture 2" descr="Picture 2"/>
          <p:cNvPicPr>
            <a:picLocks noChangeAspect="1"/>
          </p:cNvPicPr>
          <p:nvPr/>
        </p:nvPicPr>
        <p:blipFill>
          <a:blip r:embed="rId3"/>
          <a:stretch>
            <a:fillRect/>
          </a:stretch>
        </p:blipFill>
        <p:spPr>
          <a:xfrm>
            <a:off x="3419290" y="260647"/>
            <a:ext cx="4033031" cy="5277265"/>
          </a:xfrm>
          <a:prstGeom prst="rect">
            <a:avLst/>
          </a:prstGeom>
          <a:ln w="12700">
            <a:miter lim="400000"/>
          </a:ln>
        </p:spPr>
      </p:pic>
      <p:sp>
        <p:nvSpPr>
          <p:cNvPr id="759" name="Rettangolo 3"/>
          <p:cNvSpPr/>
          <p:nvPr/>
        </p:nvSpPr>
        <p:spPr>
          <a:xfrm>
            <a:off x="144513" y="6081645"/>
            <a:ext cx="8459936"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760" name="CasellaDiTesto 4"/>
          <p:cNvSpPr txBox="1"/>
          <p:nvPr/>
        </p:nvSpPr>
        <p:spPr>
          <a:xfrm>
            <a:off x="467543" y="3557705"/>
            <a:ext cx="662514" cy="21234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t>A</a:t>
            </a:r>
          </a:p>
          <a:p>
            <a:pPr algn="ctr">
              <a:defRPr sz="2800">
                <a:latin typeface="+mn-lt"/>
                <a:ea typeface="+mn-ea"/>
                <a:cs typeface="+mn-cs"/>
                <a:sym typeface="Calibri"/>
              </a:defRPr>
            </a:pPr>
            <a:r>
              <a:t>B</a:t>
            </a:r>
          </a:p>
          <a:p>
            <a:pPr algn="ctr">
              <a:defRPr sz="2800">
                <a:latin typeface="+mn-lt"/>
                <a:ea typeface="+mn-ea"/>
                <a:cs typeface="+mn-cs"/>
                <a:sym typeface="Calibri"/>
              </a:defRPr>
            </a:pPr>
            <a:r>
              <a:t>C</a:t>
            </a:r>
          </a:p>
          <a:p>
            <a:pPr algn="ctr">
              <a:defRPr sz="2800">
                <a:latin typeface="+mn-lt"/>
                <a:ea typeface="+mn-ea"/>
                <a:cs typeface="+mn-cs"/>
                <a:sym typeface="Calibri"/>
              </a:defRPr>
            </a:pPr>
            <a:r>
              <a:t>D</a:t>
            </a:r>
          </a:p>
          <a:p>
            <a:pPr algn="ctr">
              <a:defRPr sz="2800">
                <a:latin typeface="+mn-lt"/>
                <a:ea typeface="+mn-ea"/>
                <a:cs typeface="+mn-cs"/>
                <a:sym typeface="Calibri"/>
              </a:defRPr>
            </a:pPr>
            <a:r>
              <a:t>E</a:t>
            </a:r>
          </a:p>
        </p:txBody>
      </p:sp>
      <p:sp>
        <p:nvSpPr>
          <p:cNvPr id="761" name="Rettangolo 5"/>
          <p:cNvSpPr/>
          <p:nvPr/>
        </p:nvSpPr>
        <p:spPr>
          <a:xfrm>
            <a:off x="361704" y="5811251"/>
            <a:ext cx="8659936" cy="38902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759"/>
                                        </p:tgtEl>
                                      </p:cBhvr>
                                    </p:animEffect>
                                    <p:set>
                                      <p:cBhvr>
                                        <p:cTn id="7" fill="hold">
                                          <p:stCondLst>
                                            <p:cond delay="499"/>
                                          </p:stCondLst>
                                        </p:cTn>
                                        <p:tgtEl>
                                          <p:spTgt spid="7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9" grpId="0" animBg="1" advAuto="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3" name="Picture 2" descr="Picture 2"/>
          <p:cNvPicPr>
            <a:picLocks noChangeAspect="1"/>
          </p:cNvPicPr>
          <p:nvPr/>
        </p:nvPicPr>
        <p:blipFill>
          <a:blip r:embed="rId2"/>
          <a:stretch>
            <a:fillRect/>
          </a:stretch>
        </p:blipFill>
        <p:spPr>
          <a:xfrm>
            <a:off x="1752600" y="0"/>
            <a:ext cx="5638800" cy="6829425"/>
          </a:xfrm>
          <a:prstGeom prst="rect">
            <a:avLst/>
          </a:prstGeom>
          <a:ln w="12700">
            <a:miter lim="400000"/>
          </a:ln>
        </p:spPr>
      </p:pic>
      <p:sp>
        <p:nvSpPr>
          <p:cNvPr id="764" name="Rettangolo 2"/>
          <p:cNvSpPr/>
          <p:nvPr/>
        </p:nvSpPr>
        <p:spPr>
          <a:xfrm>
            <a:off x="144513" y="6416924"/>
            <a:ext cx="8459936"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765" name="CasellaDiTesto 3"/>
          <p:cNvSpPr txBox="1"/>
          <p:nvPr/>
        </p:nvSpPr>
        <p:spPr>
          <a:xfrm>
            <a:off x="1629831" y="4133984"/>
            <a:ext cx="662513" cy="18694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400">
                <a:latin typeface="+mn-lt"/>
                <a:ea typeface="+mn-ea"/>
                <a:cs typeface="+mn-cs"/>
                <a:sym typeface="Calibri"/>
              </a:defRPr>
            </a:pPr>
            <a:r>
              <a:t>A</a:t>
            </a:r>
          </a:p>
          <a:p>
            <a:pPr algn="ctr">
              <a:defRPr sz="2400">
                <a:latin typeface="+mn-lt"/>
                <a:ea typeface="+mn-ea"/>
                <a:cs typeface="+mn-cs"/>
                <a:sym typeface="Calibri"/>
              </a:defRPr>
            </a:pPr>
            <a:r>
              <a:t>B</a:t>
            </a:r>
          </a:p>
          <a:p>
            <a:pPr algn="ctr">
              <a:defRPr sz="2400">
                <a:latin typeface="+mn-lt"/>
                <a:ea typeface="+mn-ea"/>
                <a:cs typeface="+mn-cs"/>
                <a:sym typeface="Calibri"/>
              </a:defRPr>
            </a:pPr>
            <a:r>
              <a:t>C</a:t>
            </a:r>
          </a:p>
          <a:p>
            <a:pPr algn="ctr">
              <a:defRPr sz="2400">
                <a:latin typeface="+mn-lt"/>
                <a:ea typeface="+mn-ea"/>
                <a:cs typeface="+mn-cs"/>
                <a:sym typeface="Calibri"/>
              </a:defRPr>
            </a:pPr>
            <a:r>
              <a:t>D</a:t>
            </a:r>
          </a:p>
          <a:p>
            <a:pPr algn="ctr">
              <a:defRPr sz="2400">
                <a:latin typeface="+mn-lt"/>
                <a:ea typeface="+mn-ea"/>
                <a:cs typeface="+mn-cs"/>
                <a:sym typeface="Calibri"/>
              </a:defRPr>
            </a:pPr>
            <a:r>
              <a:t>E</a:t>
            </a:r>
          </a:p>
        </p:txBody>
      </p:sp>
      <p:sp>
        <p:nvSpPr>
          <p:cNvPr id="766" name="Rettangolo 4"/>
          <p:cNvSpPr/>
          <p:nvPr/>
        </p:nvSpPr>
        <p:spPr>
          <a:xfrm>
            <a:off x="1752600" y="6093295"/>
            <a:ext cx="7464584" cy="38902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764"/>
                                        </p:tgtEl>
                                      </p:cBhvr>
                                    </p:animEffect>
                                    <p:set>
                                      <p:cBhvr>
                                        <p:cTn id="7" fill="hold">
                                          <p:stCondLst>
                                            <p:cond delay="499"/>
                                          </p:stCondLst>
                                        </p:cTn>
                                        <p:tgtEl>
                                          <p:spTgt spid="7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4" grpId="0" animBg="1" advAuto="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 name="Picture 2" descr="Picture 2"/>
          <p:cNvPicPr>
            <a:picLocks noChangeAspect="1"/>
          </p:cNvPicPr>
          <p:nvPr/>
        </p:nvPicPr>
        <p:blipFill>
          <a:blip r:embed="rId2"/>
          <a:stretch>
            <a:fillRect/>
          </a:stretch>
        </p:blipFill>
        <p:spPr>
          <a:xfrm>
            <a:off x="1348120" y="188639"/>
            <a:ext cx="6552728" cy="6507724"/>
          </a:xfrm>
          <a:prstGeom prst="rect">
            <a:avLst/>
          </a:prstGeom>
          <a:ln w="12700">
            <a:miter lim="400000"/>
          </a:ln>
        </p:spPr>
      </p:pic>
      <p:sp>
        <p:nvSpPr>
          <p:cNvPr id="769" name="Rettangolo 2"/>
          <p:cNvSpPr/>
          <p:nvPr/>
        </p:nvSpPr>
        <p:spPr>
          <a:xfrm>
            <a:off x="-324207" y="6288004"/>
            <a:ext cx="8459935"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770" name="CasellaDiTesto 3"/>
          <p:cNvSpPr txBox="1"/>
          <p:nvPr/>
        </p:nvSpPr>
        <p:spPr>
          <a:xfrm>
            <a:off x="1161111" y="4005064"/>
            <a:ext cx="662513" cy="18694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400">
                <a:latin typeface="+mn-lt"/>
                <a:ea typeface="+mn-ea"/>
                <a:cs typeface="+mn-cs"/>
                <a:sym typeface="Calibri"/>
              </a:defRPr>
            </a:pPr>
            <a:r>
              <a:t>A</a:t>
            </a:r>
          </a:p>
          <a:p>
            <a:pPr algn="ctr">
              <a:defRPr sz="2400">
                <a:latin typeface="+mn-lt"/>
                <a:ea typeface="+mn-ea"/>
                <a:cs typeface="+mn-cs"/>
                <a:sym typeface="Calibri"/>
              </a:defRPr>
            </a:pPr>
            <a:r>
              <a:t>B</a:t>
            </a:r>
          </a:p>
          <a:p>
            <a:pPr algn="ctr">
              <a:defRPr sz="2400">
                <a:latin typeface="+mn-lt"/>
                <a:ea typeface="+mn-ea"/>
                <a:cs typeface="+mn-cs"/>
                <a:sym typeface="Calibri"/>
              </a:defRPr>
            </a:pPr>
            <a:r>
              <a:t>C</a:t>
            </a:r>
          </a:p>
          <a:p>
            <a:pPr algn="ctr">
              <a:defRPr sz="2400">
                <a:latin typeface="+mn-lt"/>
                <a:ea typeface="+mn-ea"/>
                <a:cs typeface="+mn-cs"/>
                <a:sym typeface="Calibri"/>
              </a:defRPr>
            </a:pPr>
            <a:r>
              <a:t>D</a:t>
            </a:r>
          </a:p>
          <a:p>
            <a:pPr algn="ctr">
              <a:defRPr sz="2400">
                <a:latin typeface="+mn-lt"/>
                <a:ea typeface="+mn-ea"/>
                <a:cs typeface="+mn-cs"/>
                <a:sym typeface="Calibri"/>
              </a:defRPr>
            </a:pPr>
            <a:r>
              <a:t>E</a:t>
            </a:r>
          </a:p>
        </p:txBody>
      </p:sp>
      <p:sp>
        <p:nvSpPr>
          <p:cNvPr id="771" name="Rettangolo 4"/>
          <p:cNvSpPr/>
          <p:nvPr/>
        </p:nvSpPr>
        <p:spPr>
          <a:xfrm>
            <a:off x="1283880" y="5964375"/>
            <a:ext cx="7464584" cy="38902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769"/>
                                        </p:tgtEl>
                                      </p:cBhvr>
                                    </p:animEffect>
                                    <p:set>
                                      <p:cBhvr>
                                        <p:cTn id="7" fill="hold">
                                          <p:stCondLst>
                                            <p:cond delay="499"/>
                                          </p:stCondLst>
                                        </p:cTn>
                                        <p:tgtEl>
                                          <p:spTgt spid="7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9" grpId="0" animBg="1" advAuto="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 name="Picture 2" descr="Picture 2"/>
          <p:cNvPicPr>
            <a:picLocks noChangeAspect="1"/>
          </p:cNvPicPr>
          <p:nvPr/>
        </p:nvPicPr>
        <p:blipFill>
          <a:blip r:embed="rId2"/>
          <a:stretch>
            <a:fillRect/>
          </a:stretch>
        </p:blipFill>
        <p:spPr>
          <a:xfrm>
            <a:off x="1043607" y="260647"/>
            <a:ext cx="6774893" cy="6480721"/>
          </a:xfrm>
          <a:prstGeom prst="rect">
            <a:avLst/>
          </a:prstGeom>
          <a:ln w="12700">
            <a:miter lim="400000"/>
          </a:ln>
        </p:spPr>
      </p:pic>
      <p:sp>
        <p:nvSpPr>
          <p:cNvPr id="774" name="Rettangolo 2"/>
          <p:cNvSpPr/>
          <p:nvPr/>
        </p:nvSpPr>
        <p:spPr>
          <a:xfrm>
            <a:off x="-684584" y="6328500"/>
            <a:ext cx="8459935"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775" name="CasellaDiTesto 3"/>
          <p:cNvSpPr txBox="1"/>
          <p:nvPr/>
        </p:nvSpPr>
        <p:spPr>
          <a:xfrm>
            <a:off x="800734" y="4045560"/>
            <a:ext cx="662513" cy="18694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400">
                <a:latin typeface="+mn-lt"/>
                <a:ea typeface="+mn-ea"/>
                <a:cs typeface="+mn-cs"/>
                <a:sym typeface="Calibri"/>
              </a:defRPr>
            </a:pPr>
            <a:r>
              <a:t>A</a:t>
            </a:r>
          </a:p>
          <a:p>
            <a:pPr algn="ctr">
              <a:defRPr sz="2400">
                <a:latin typeface="+mn-lt"/>
                <a:ea typeface="+mn-ea"/>
                <a:cs typeface="+mn-cs"/>
                <a:sym typeface="Calibri"/>
              </a:defRPr>
            </a:pPr>
            <a:r>
              <a:t>B</a:t>
            </a:r>
          </a:p>
          <a:p>
            <a:pPr algn="ctr">
              <a:defRPr sz="2400">
                <a:latin typeface="+mn-lt"/>
                <a:ea typeface="+mn-ea"/>
                <a:cs typeface="+mn-cs"/>
                <a:sym typeface="Calibri"/>
              </a:defRPr>
            </a:pPr>
            <a:r>
              <a:t>C</a:t>
            </a:r>
          </a:p>
          <a:p>
            <a:pPr algn="ctr">
              <a:defRPr sz="2400">
                <a:latin typeface="+mn-lt"/>
                <a:ea typeface="+mn-ea"/>
                <a:cs typeface="+mn-cs"/>
                <a:sym typeface="Calibri"/>
              </a:defRPr>
            </a:pPr>
            <a:r>
              <a:t>D</a:t>
            </a:r>
          </a:p>
          <a:p>
            <a:pPr algn="ctr">
              <a:defRPr sz="2400">
                <a:latin typeface="+mn-lt"/>
                <a:ea typeface="+mn-ea"/>
                <a:cs typeface="+mn-cs"/>
                <a:sym typeface="Calibri"/>
              </a:defRPr>
            </a:pPr>
            <a:r>
              <a:t>E</a:t>
            </a:r>
          </a:p>
        </p:txBody>
      </p:sp>
      <p:sp>
        <p:nvSpPr>
          <p:cNvPr id="776" name="Rettangolo 4"/>
          <p:cNvSpPr/>
          <p:nvPr/>
        </p:nvSpPr>
        <p:spPr>
          <a:xfrm>
            <a:off x="923502" y="6004871"/>
            <a:ext cx="7464584" cy="38902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774"/>
                                        </p:tgtEl>
                                      </p:cBhvr>
                                    </p:animEffect>
                                    <p:set>
                                      <p:cBhvr>
                                        <p:cTn id="7" fill="hold">
                                          <p:stCondLst>
                                            <p:cond delay="499"/>
                                          </p:stCondLst>
                                        </p:cTn>
                                        <p:tgtEl>
                                          <p:spTgt spid="7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4">
            <a:extLst>
              <a:ext uri="{FF2B5EF4-FFF2-40B4-BE49-F238E27FC236}">
                <a16:creationId xmlns:a16="http://schemas.microsoft.com/office/drawing/2014/main" id="{B0210846-4D37-848B-121D-56D5630C3AA9}"/>
              </a:ext>
            </a:extLst>
          </p:cNvPr>
          <p:cNvPicPr>
            <a:picLocks noChangeAspect="1"/>
          </p:cNvPicPr>
          <p:nvPr/>
        </p:nvPicPr>
        <p:blipFill>
          <a:blip r:embed="rId2"/>
          <a:stretch>
            <a:fillRect/>
          </a:stretch>
        </p:blipFill>
        <p:spPr>
          <a:xfrm>
            <a:off x="482600" y="975359"/>
            <a:ext cx="8178799" cy="4907280"/>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4108701"/>
      </p:ext>
    </p:extLst>
  </p:cSld>
  <p:clrMapOvr>
    <a:masterClrMapping/>
  </p:clrMapOvr>
  <p:transition spd="med"/>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 name="Picture 2" descr="Picture 2"/>
          <p:cNvPicPr>
            <a:picLocks noChangeAspect="1"/>
          </p:cNvPicPr>
          <p:nvPr/>
        </p:nvPicPr>
        <p:blipFill>
          <a:blip r:embed="rId2"/>
          <a:stretch>
            <a:fillRect/>
          </a:stretch>
        </p:blipFill>
        <p:spPr>
          <a:xfrm>
            <a:off x="1763688" y="235548"/>
            <a:ext cx="5616624" cy="6386904"/>
          </a:xfrm>
          <a:prstGeom prst="rect">
            <a:avLst/>
          </a:prstGeom>
          <a:ln w="12700">
            <a:miter lim="400000"/>
          </a:ln>
        </p:spPr>
      </p:pic>
      <p:sp>
        <p:nvSpPr>
          <p:cNvPr id="779" name="Rettangolo 2"/>
          <p:cNvSpPr/>
          <p:nvPr/>
        </p:nvSpPr>
        <p:spPr>
          <a:xfrm>
            <a:off x="15775" y="6308180"/>
            <a:ext cx="8459936"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780" name="CasellaDiTesto 3"/>
          <p:cNvSpPr txBox="1"/>
          <p:nvPr/>
        </p:nvSpPr>
        <p:spPr>
          <a:xfrm>
            <a:off x="1501094" y="4025239"/>
            <a:ext cx="662513" cy="18694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400">
                <a:latin typeface="+mn-lt"/>
                <a:ea typeface="+mn-ea"/>
                <a:cs typeface="+mn-cs"/>
                <a:sym typeface="Calibri"/>
              </a:defRPr>
            </a:pPr>
            <a:r>
              <a:t>A</a:t>
            </a:r>
          </a:p>
          <a:p>
            <a:pPr algn="ctr">
              <a:defRPr sz="2400">
                <a:latin typeface="+mn-lt"/>
                <a:ea typeface="+mn-ea"/>
                <a:cs typeface="+mn-cs"/>
                <a:sym typeface="Calibri"/>
              </a:defRPr>
            </a:pPr>
            <a:r>
              <a:t>B</a:t>
            </a:r>
          </a:p>
          <a:p>
            <a:pPr algn="ctr">
              <a:defRPr sz="2400">
                <a:latin typeface="+mn-lt"/>
                <a:ea typeface="+mn-ea"/>
                <a:cs typeface="+mn-cs"/>
                <a:sym typeface="Calibri"/>
              </a:defRPr>
            </a:pPr>
            <a:r>
              <a:t>C</a:t>
            </a:r>
          </a:p>
          <a:p>
            <a:pPr algn="ctr">
              <a:defRPr sz="2400">
                <a:latin typeface="+mn-lt"/>
                <a:ea typeface="+mn-ea"/>
                <a:cs typeface="+mn-cs"/>
                <a:sym typeface="Calibri"/>
              </a:defRPr>
            </a:pPr>
            <a:r>
              <a:t>D</a:t>
            </a:r>
          </a:p>
          <a:p>
            <a:pPr algn="ctr">
              <a:defRPr sz="2400">
                <a:latin typeface="+mn-lt"/>
                <a:ea typeface="+mn-ea"/>
                <a:cs typeface="+mn-cs"/>
                <a:sym typeface="Calibri"/>
              </a:defRPr>
            </a:pPr>
            <a:r>
              <a:t>E</a:t>
            </a:r>
          </a:p>
        </p:txBody>
      </p:sp>
      <p:sp>
        <p:nvSpPr>
          <p:cNvPr id="781" name="Rettangolo 4"/>
          <p:cNvSpPr/>
          <p:nvPr/>
        </p:nvSpPr>
        <p:spPr>
          <a:xfrm>
            <a:off x="1623862" y="5984552"/>
            <a:ext cx="7464584" cy="38902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779"/>
                                        </p:tgtEl>
                                      </p:cBhvr>
                                    </p:animEffect>
                                    <p:set>
                                      <p:cBhvr>
                                        <p:cTn id="7" fill="hold">
                                          <p:stCondLst>
                                            <p:cond delay="499"/>
                                          </p:stCondLst>
                                        </p:cTn>
                                        <p:tgtEl>
                                          <p:spTgt spid="7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 grpId="0" animBg="1" advAuto="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3" name="Picture 2" descr="Picture 2"/>
          <p:cNvPicPr>
            <a:picLocks noChangeAspect="1"/>
          </p:cNvPicPr>
          <p:nvPr/>
        </p:nvPicPr>
        <p:blipFill>
          <a:blip r:embed="rId2"/>
          <a:stretch>
            <a:fillRect/>
          </a:stretch>
        </p:blipFill>
        <p:spPr>
          <a:xfrm>
            <a:off x="1403648" y="116630"/>
            <a:ext cx="5688632" cy="6507142"/>
          </a:xfrm>
          <a:prstGeom prst="rect">
            <a:avLst/>
          </a:prstGeom>
          <a:ln w="12700">
            <a:miter lim="400000"/>
          </a:ln>
        </p:spPr>
      </p:pic>
      <p:sp>
        <p:nvSpPr>
          <p:cNvPr id="784" name="Rettangolo 2"/>
          <p:cNvSpPr/>
          <p:nvPr/>
        </p:nvSpPr>
        <p:spPr>
          <a:xfrm>
            <a:off x="-252199" y="6226157"/>
            <a:ext cx="8459935"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785" name="CasellaDiTesto 3"/>
          <p:cNvSpPr txBox="1"/>
          <p:nvPr/>
        </p:nvSpPr>
        <p:spPr>
          <a:xfrm>
            <a:off x="1233119" y="3943215"/>
            <a:ext cx="662513" cy="18694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400">
                <a:latin typeface="+mn-lt"/>
                <a:ea typeface="+mn-ea"/>
                <a:cs typeface="+mn-cs"/>
                <a:sym typeface="Calibri"/>
              </a:defRPr>
            </a:pPr>
            <a:r>
              <a:t>A</a:t>
            </a:r>
          </a:p>
          <a:p>
            <a:pPr algn="ctr">
              <a:defRPr sz="2400">
                <a:latin typeface="+mn-lt"/>
                <a:ea typeface="+mn-ea"/>
                <a:cs typeface="+mn-cs"/>
                <a:sym typeface="Calibri"/>
              </a:defRPr>
            </a:pPr>
            <a:r>
              <a:t>B</a:t>
            </a:r>
          </a:p>
          <a:p>
            <a:pPr algn="ctr">
              <a:defRPr sz="2400">
                <a:latin typeface="+mn-lt"/>
                <a:ea typeface="+mn-ea"/>
                <a:cs typeface="+mn-cs"/>
                <a:sym typeface="Calibri"/>
              </a:defRPr>
            </a:pPr>
            <a:r>
              <a:t>C</a:t>
            </a:r>
          </a:p>
          <a:p>
            <a:pPr algn="ctr">
              <a:defRPr sz="2400">
                <a:latin typeface="+mn-lt"/>
                <a:ea typeface="+mn-ea"/>
                <a:cs typeface="+mn-cs"/>
                <a:sym typeface="Calibri"/>
              </a:defRPr>
            </a:pPr>
            <a:r>
              <a:t>D</a:t>
            </a:r>
          </a:p>
          <a:p>
            <a:pPr algn="ctr">
              <a:defRPr sz="2400">
                <a:latin typeface="+mn-lt"/>
                <a:ea typeface="+mn-ea"/>
                <a:cs typeface="+mn-cs"/>
                <a:sym typeface="Calibri"/>
              </a:defRPr>
            </a:pPr>
            <a:r>
              <a:t>E</a:t>
            </a:r>
          </a:p>
        </p:txBody>
      </p:sp>
      <p:sp>
        <p:nvSpPr>
          <p:cNvPr id="786" name="Rettangolo 4"/>
          <p:cNvSpPr/>
          <p:nvPr/>
        </p:nvSpPr>
        <p:spPr>
          <a:xfrm>
            <a:off x="1355888" y="5902528"/>
            <a:ext cx="7464584" cy="38902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784"/>
                                        </p:tgtEl>
                                      </p:cBhvr>
                                    </p:animEffect>
                                    <p:set>
                                      <p:cBhvr>
                                        <p:cTn id="7" fill="hold">
                                          <p:stCondLst>
                                            <p:cond delay="499"/>
                                          </p:stCondLst>
                                        </p:cTn>
                                        <p:tgtEl>
                                          <p:spTgt spid="7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animBg="1" advAuto="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Problemi logico-matematici incentrati sul problem solving"/>
          <p:cNvSpPr txBox="1"/>
          <p:nvPr/>
        </p:nvSpPr>
        <p:spPr>
          <a:xfrm>
            <a:off x="253852" y="233500"/>
            <a:ext cx="8822257" cy="10515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lnSpc>
                <a:spcPct val="80000"/>
              </a:lnSpc>
              <a:spcBef>
                <a:spcPts val="500"/>
              </a:spcBef>
              <a:defRPr sz="3600" b="1">
                <a:latin typeface="+mn-lt"/>
                <a:ea typeface="+mn-ea"/>
                <a:cs typeface="+mn-cs"/>
                <a:sym typeface="Calibri"/>
              </a:defRPr>
            </a:lvl1pPr>
          </a:lstStyle>
          <a:p>
            <a:r>
              <a:t>Problemi logico-matematici incentrati sul problem solving</a:t>
            </a:r>
          </a:p>
        </p:txBody>
      </p:sp>
      <p:sp>
        <p:nvSpPr>
          <p:cNvPr id="789" name="Per problem solving si intende un complesso di conoscenze e attività necessarie per la risoluzione di un problema. Sempre più frequentemente questo processo cognitivo necessario alla risoluzione di un quesito viene utilizzato nei test attitudinali di concorsi pubblici e in contesti scolastici e accademici."/>
          <p:cNvSpPr txBox="1"/>
          <p:nvPr/>
        </p:nvSpPr>
        <p:spPr>
          <a:xfrm>
            <a:off x="316736" y="1844824"/>
            <a:ext cx="8696488" cy="642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49580">
              <a:spcBef>
                <a:spcPts val="500"/>
              </a:spcBef>
              <a:defRPr sz="1900">
                <a:uFill>
                  <a:solidFill>
                    <a:srgbClr val="000000"/>
                  </a:solidFill>
                </a:uFill>
                <a:latin typeface="Arial"/>
                <a:ea typeface="Arial"/>
                <a:cs typeface="Arial"/>
                <a:sym typeface="Arial"/>
              </a:defRPr>
            </a:lvl1pPr>
          </a:lstStyle>
          <a:p>
            <a:r>
              <a:t>Per problem solving si intende un complesso di conoscenze e attività necessarie per la risoluzione di un problema. </a:t>
            </a:r>
          </a:p>
        </p:txBody>
      </p:sp>
      <p:sp>
        <p:nvSpPr>
          <p:cNvPr id="790" name="Per risolvere un problema con il cosiddetto problem solving è necessario un approccio che prevede un ragionamento strutturato composto da cinque momenti: comprensione, previsione, pianificazione, monitoraggio e valutazione. Per comprensione si intende la capacità di comprendere le componenti specifiche di un problema. La previsione serve per valutare le tempistiche e gli strumenti necessari alla risoluzione del problema. La pianificazione rappresenta la prima fase che si avvia per arrivare al risultato finale mentre il monitoraggio è quel momento in cui il risolutore si chiede se ha scelto l’approccio giusto o se deve valutare un nuovo percorso. La valutazione, infine, serve per comprendere se le tempistiche e gli strumenti calcolati sono stati giusti."/>
          <p:cNvSpPr txBox="1"/>
          <p:nvPr/>
        </p:nvSpPr>
        <p:spPr>
          <a:xfrm>
            <a:off x="304747" y="3068959"/>
            <a:ext cx="8720465" cy="26997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49580">
              <a:spcBef>
                <a:spcPts val="500"/>
              </a:spcBef>
              <a:defRPr sz="1900">
                <a:uFill>
                  <a:solidFill>
                    <a:srgbClr val="000000"/>
                  </a:solidFill>
                </a:uFill>
                <a:latin typeface="Arial"/>
                <a:ea typeface="Arial"/>
                <a:cs typeface="Arial"/>
                <a:sym typeface="Arial"/>
              </a:defRPr>
            </a:pPr>
            <a:r>
              <a:t>Per risolvere un problema con il cosiddetto problem solving è necessario un approccio che prevede un ragionamento strutturato composto da 5 momenti: </a:t>
            </a:r>
          </a:p>
          <a:p>
            <a:pPr defTabSz="449580">
              <a:spcBef>
                <a:spcPts val="500"/>
              </a:spcBef>
              <a:defRPr sz="1900">
                <a:uFill>
                  <a:solidFill>
                    <a:srgbClr val="000000"/>
                  </a:solidFill>
                </a:uFill>
                <a:latin typeface="Arial"/>
                <a:ea typeface="Arial"/>
                <a:cs typeface="Arial"/>
                <a:sym typeface="Arial"/>
              </a:defRPr>
            </a:pPr>
            <a:endParaRPr/>
          </a:p>
          <a:p>
            <a:pPr marL="457200" indent="-457200" defTabSz="449580">
              <a:spcBef>
                <a:spcPts val="500"/>
              </a:spcBef>
              <a:buSzPct val="100000"/>
              <a:buAutoNum type="arabicPeriod"/>
              <a:defRPr sz="1900">
                <a:uFill>
                  <a:solidFill>
                    <a:srgbClr val="000000"/>
                  </a:solidFill>
                </a:uFill>
                <a:latin typeface="Arial"/>
                <a:ea typeface="Arial"/>
                <a:cs typeface="Arial"/>
                <a:sym typeface="Arial"/>
              </a:defRPr>
            </a:pPr>
            <a:r>
              <a:t>comprensione, </a:t>
            </a:r>
          </a:p>
          <a:p>
            <a:pPr marL="457200" indent="-457200" defTabSz="449580">
              <a:spcBef>
                <a:spcPts val="500"/>
              </a:spcBef>
              <a:buSzPct val="100000"/>
              <a:buAutoNum type="arabicPeriod"/>
              <a:defRPr sz="1900">
                <a:uFill>
                  <a:solidFill>
                    <a:srgbClr val="000000"/>
                  </a:solidFill>
                </a:uFill>
                <a:latin typeface="Arial"/>
                <a:ea typeface="Arial"/>
                <a:cs typeface="Arial"/>
                <a:sym typeface="Arial"/>
              </a:defRPr>
            </a:pPr>
            <a:r>
              <a:t>previsione, </a:t>
            </a:r>
          </a:p>
          <a:p>
            <a:pPr marL="457200" indent="-457200" defTabSz="449580">
              <a:spcBef>
                <a:spcPts val="500"/>
              </a:spcBef>
              <a:buSzPct val="100000"/>
              <a:buAutoNum type="arabicPeriod"/>
              <a:defRPr sz="1900">
                <a:uFill>
                  <a:solidFill>
                    <a:srgbClr val="000000"/>
                  </a:solidFill>
                </a:uFill>
                <a:latin typeface="Arial"/>
                <a:ea typeface="Arial"/>
                <a:cs typeface="Arial"/>
                <a:sym typeface="Arial"/>
              </a:defRPr>
            </a:pPr>
            <a:r>
              <a:t>pianificazione, </a:t>
            </a:r>
          </a:p>
          <a:p>
            <a:pPr marL="457200" indent="-457200" defTabSz="449580">
              <a:spcBef>
                <a:spcPts val="500"/>
              </a:spcBef>
              <a:buSzPct val="100000"/>
              <a:buAutoNum type="arabicPeriod"/>
              <a:defRPr sz="1900">
                <a:uFill>
                  <a:solidFill>
                    <a:srgbClr val="000000"/>
                  </a:solidFill>
                </a:uFill>
                <a:latin typeface="Arial"/>
                <a:ea typeface="Arial"/>
                <a:cs typeface="Arial"/>
                <a:sym typeface="Arial"/>
              </a:defRPr>
            </a:pPr>
            <a:r>
              <a:t>monitoraggio </a:t>
            </a:r>
          </a:p>
          <a:p>
            <a:pPr marL="457200" indent="-457200" defTabSz="449580">
              <a:spcBef>
                <a:spcPts val="500"/>
              </a:spcBef>
              <a:buSzPct val="100000"/>
              <a:buAutoNum type="arabicPeriod"/>
              <a:defRPr sz="1900">
                <a:uFill>
                  <a:solidFill>
                    <a:srgbClr val="000000"/>
                  </a:solidFill>
                </a:uFill>
                <a:latin typeface="Arial"/>
                <a:ea typeface="Arial"/>
                <a:cs typeface="Arial"/>
                <a:sym typeface="Arial"/>
              </a:defRPr>
            </a:pPr>
            <a:r>
              <a:t>valutazione.</a:t>
            </a:r>
          </a:p>
        </p:txBody>
      </p:sp>
    </p:spTree>
  </p:cSld>
  <p:clrMapOvr>
    <a:masterClrMapping/>
  </p:clrMapOvr>
  <p:transition spd="med"/>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Rettangolo 1"/>
          <p:cNvSpPr txBox="1"/>
          <p:nvPr/>
        </p:nvSpPr>
        <p:spPr>
          <a:xfrm>
            <a:off x="344182" y="2276872"/>
            <a:ext cx="8424938" cy="3012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buSzPct val="100000"/>
              <a:buAutoNum type="arabicPeriod"/>
              <a:defRPr sz="2000">
                <a:latin typeface="+mn-lt"/>
                <a:ea typeface="+mn-ea"/>
                <a:cs typeface="+mn-cs"/>
                <a:sym typeface="Calibri"/>
              </a:defRPr>
            </a:pPr>
            <a:r>
              <a:t>Per comprensione si intende la capacità di comprendere le componenti specifiche di un problema. </a:t>
            </a:r>
          </a:p>
          <a:p>
            <a:pPr marL="342900" indent="-342900">
              <a:buSzPct val="100000"/>
              <a:buAutoNum type="arabicPeriod"/>
              <a:defRPr sz="2000">
                <a:latin typeface="+mn-lt"/>
                <a:ea typeface="+mn-ea"/>
                <a:cs typeface="+mn-cs"/>
                <a:sym typeface="Calibri"/>
              </a:defRPr>
            </a:pPr>
            <a:r>
              <a:t>La previsione serve per valutare le tempistiche e gli strumenti necessari alla risoluzione del problema. </a:t>
            </a:r>
          </a:p>
          <a:p>
            <a:pPr marL="342900" indent="-342900">
              <a:buSzPct val="100000"/>
              <a:buAutoNum type="arabicPeriod"/>
              <a:defRPr sz="2000">
                <a:latin typeface="+mn-lt"/>
                <a:ea typeface="+mn-ea"/>
                <a:cs typeface="+mn-cs"/>
                <a:sym typeface="Calibri"/>
              </a:defRPr>
            </a:pPr>
            <a:r>
              <a:t>La pianificazione rappresenta la prima fase che si avvia per arrivare al risultato finale </a:t>
            </a:r>
          </a:p>
          <a:p>
            <a:pPr marL="342900" indent="-342900">
              <a:buSzPct val="100000"/>
              <a:buAutoNum type="arabicPeriod"/>
              <a:defRPr sz="2000">
                <a:latin typeface="+mn-lt"/>
                <a:ea typeface="+mn-ea"/>
                <a:cs typeface="+mn-cs"/>
                <a:sym typeface="Calibri"/>
              </a:defRPr>
            </a:pPr>
            <a:r>
              <a:t>Il monitoraggio è quel momento in cui il risolutore si chiede se ha scelto l’approccio giusto o se deve valutare un nuovo percorso. </a:t>
            </a:r>
          </a:p>
          <a:p>
            <a:pPr marL="342900" indent="-342900">
              <a:buSzPct val="100000"/>
              <a:buAutoNum type="arabicPeriod"/>
              <a:defRPr sz="2000">
                <a:latin typeface="+mn-lt"/>
                <a:ea typeface="+mn-ea"/>
                <a:cs typeface="+mn-cs"/>
                <a:sym typeface="Calibri"/>
              </a:defRPr>
            </a:pPr>
            <a:r>
              <a:t>La valutazione, infine, serve per comprendere se le tempistiche e gli strumenti calcolati sono stati giusti.</a:t>
            </a:r>
          </a:p>
        </p:txBody>
      </p:sp>
    </p:spTree>
  </p:cSld>
  <p:clrMapOvr>
    <a:masterClrMapping/>
  </p:clrMapOvr>
  <p:transition spd="med"/>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Questi due gruppi comprendono esercizi in apparenza simili, ma i quesiti della categoria “Problemi logico-matematici incentrati sul problem solving“ si posizionano  in qualche caso tra le domande di logica verbale e quelle di logica matematica numerica.…"/>
          <p:cNvSpPr txBox="1"/>
          <p:nvPr/>
        </p:nvSpPr>
        <p:spPr>
          <a:xfrm>
            <a:off x="395536" y="908720"/>
            <a:ext cx="8296439" cy="4278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defTabSz="457200">
              <a:defRPr sz="1700">
                <a:solidFill>
                  <a:srgbClr val="282828"/>
                </a:solidFill>
              </a:defRPr>
            </a:pPr>
            <a:r>
              <a:rPr err="1"/>
              <a:t>Questi</a:t>
            </a:r>
            <a:r>
              <a:t> due </a:t>
            </a:r>
            <a:r>
              <a:rPr err="1"/>
              <a:t>gruppi</a:t>
            </a:r>
            <a:r>
              <a:t> </a:t>
            </a:r>
            <a:r>
              <a:rPr err="1"/>
              <a:t>comprendono</a:t>
            </a:r>
            <a:r>
              <a:t> </a:t>
            </a:r>
            <a:r>
              <a:rPr err="1"/>
              <a:t>esercizi</a:t>
            </a:r>
            <a:r>
              <a:t> in </a:t>
            </a:r>
            <a:r>
              <a:rPr err="1"/>
              <a:t>apparenza</a:t>
            </a:r>
            <a:r>
              <a:t> </a:t>
            </a:r>
            <a:r>
              <a:rPr err="1"/>
              <a:t>simili</a:t>
            </a:r>
            <a:r>
              <a:t>, ma </a:t>
            </a:r>
            <a:r>
              <a:rPr err="1"/>
              <a:t>i</a:t>
            </a:r>
            <a:r>
              <a:t> </a:t>
            </a:r>
            <a:r>
              <a:rPr err="1"/>
              <a:t>quesiti</a:t>
            </a:r>
            <a:r>
              <a:t> </a:t>
            </a:r>
            <a:r>
              <a:rPr err="1"/>
              <a:t>della</a:t>
            </a:r>
            <a:r>
              <a:t> </a:t>
            </a:r>
            <a:r>
              <a:rPr err="1"/>
              <a:t>categoria</a:t>
            </a:r>
            <a:r>
              <a:t> </a:t>
            </a:r>
            <a:r>
              <a:rPr i="1"/>
              <a:t>“</a:t>
            </a:r>
            <a:r>
              <a:rPr i="1" err="1"/>
              <a:t>Problemi</a:t>
            </a:r>
            <a:r>
              <a:rPr i="1"/>
              <a:t> </a:t>
            </a:r>
            <a:r>
              <a:rPr i="1" err="1"/>
              <a:t>logico-matematici</a:t>
            </a:r>
            <a:r>
              <a:rPr i="1"/>
              <a:t> </a:t>
            </a:r>
            <a:r>
              <a:rPr i="1" err="1"/>
              <a:t>incentrati</a:t>
            </a:r>
            <a:r>
              <a:rPr i="1"/>
              <a:t> </a:t>
            </a:r>
            <a:r>
              <a:rPr i="1" err="1"/>
              <a:t>sul</a:t>
            </a:r>
            <a:r>
              <a:rPr i="1"/>
              <a:t> problem solving“</a:t>
            </a:r>
            <a:r>
              <a:t> </a:t>
            </a:r>
            <a:r>
              <a:rPr err="1"/>
              <a:t>si</a:t>
            </a:r>
            <a:r>
              <a:t> </a:t>
            </a:r>
            <a:r>
              <a:rPr err="1"/>
              <a:t>posizionano</a:t>
            </a:r>
            <a:r>
              <a:t>  in </a:t>
            </a:r>
            <a:r>
              <a:rPr err="1"/>
              <a:t>qualche</a:t>
            </a:r>
            <a:r>
              <a:t> </a:t>
            </a:r>
            <a:r>
              <a:rPr err="1"/>
              <a:t>caso</a:t>
            </a:r>
            <a:r>
              <a:t> </a:t>
            </a:r>
            <a:r>
              <a:rPr err="1"/>
              <a:t>tra</a:t>
            </a:r>
            <a:r>
              <a:t> le </a:t>
            </a:r>
            <a:r>
              <a:rPr err="1"/>
              <a:t>domande</a:t>
            </a:r>
            <a:r>
              <a:t> di </a:t>
            </a:r>
            <a:r>
              <a:rPr err="1"/>
              <a:t>logica</a:t>
            </a:r>
            <a:r>
              <a:t> </a:t>
            </a:r>
            <a:r>
              <a:rPr err="1"/>
              <a:t>verbale</a:t>
            </a:r>
            <a:r>
              <a:t> e </a:t>
            </a:r>
            <a:r>
              <a:rPr err="1"/>
              <a:t>quelle</a:t>
            </a:r>
            <a:r>
              <a:t> di </a:t>
            </a:r>
            <a:r>
              <a:rPr err="1"/>
              <a:t>logica</a:t>
            </a:r>
            <a:r>
              <a:t> </a:t>
            </a:r>
            <a:r>
              <a:rPr err="1"/>
              <a:t>matematica</a:t>
            </a:r>
            <a:r>
              <a:t> </a:t>
            </a:r>
            <a:r>
              <a:rPr err="1"/>
              <a:t>numerica</a:t>
            </a:r>
            <a:r>
              <a:t>.</a:t>
            </a:r>
            <a:endParaRPr lang="it-IT"/>
          </a:p>
          <a:p>
            <a:pPr defTabSz="457200">
              <a:defRPr sz="1700">
                <a:solidFill>
                  <a:srgbClr val="282828"/>
                </a:solidFill>
              </a:defRPr>
            </a:pPr>
            <a:endParaRPr/>
          </a:p>
          <a:p>
            <a:pPr defTabSz="457200">
              <a:defRPr sz="1700">
                <a:solidFill>
                  <a:srgbClr val="282828"/>
                </a:solidFill>
              </a:defRPr>
            </a:pPr>
            <a:r>
              <a:rPr err="1"/>
              <a:t>Cioè</a:t>
            </a:r>
            <a:r>
              <a:t> </a:t>
            </a:r>
            <a:r>
              <a:rPr lang="it-IT"/>
              <a:t>bisogna </a:t>
            </a:r>
            <a:r>
              <a:rPr b="1" err="1"/>
              <a:t>distinguere</a:t>
            </a:r>
            <a:r>
              <a:rPr b="1"/>
              <a:t> le </a:t>
            </a:r>
            <a:r>
              <a:rPr b="1" err="1"/>
              <a:t>domande</a:t>
            </a:r>
            <a:r>
              <a:t> di </a:t>
            </a:r>
            <a:r>
              <a:rPr err="1"/>
              <a:t>tipo</a:t>
            </a:r>
            <a:r>
              <a:t> </a:t>
            </a:r>
            <a:r>
              <a:rPr err="1"/>
              <a:t>numerico-attitudinale</a:t>
            </a:r>
            <a:r>
              <a:t> da </a:t>
            </a:r>
            <a:r>
              <a:rPr err="1"/>
              <a:t>quelle</a:t>
            </a:r>
            <a:r>
              <a:t> di </a:t>
            </a:r>
            <a:r>
              <a:rPr err="1"/>
              <a:t>tipo</a:t>
            </a:r>
            <a:r>
              <a:t> </a:t>
            </a:r>
            <a:r>
              <a:rPr err="1"/>
              <a:t>logico-matematico</a:t>
            </a:r>
            <a:r>
              <a:t>, dove la </a:t>
            </a:r>
            <a:r>
              <a:rPr err="1"/>
              <a:t>strategia</a:t>
            </a:r>
            <a:r>
              <a:t> </a:t>
            </a:r>
            <a:r>
              <a:rPr err="1"/>
              <a:t>risolutiva</a:t>
            </a:r>
            <a:r>
              <a:t> </a:t>
            </a:r>
            <a:r>
              <a:rPr err="1"/>
              <a:t>discende</a:t>
            </a:r>
            <a:r>
              <a:t>, </a:t>
            </a:r>
            <a:r>
              <a:rPr err="1"/>
              <a:t>almeno</a:t>
            </a:r>
            <a:r>
              <a:t> in parte, </a:t>
            </a:r>
            <a:r>
              <a:rPr err="1"/>
              <a:t>anche</a:t>
            </a:r>
            <a:r>
              <a:t> da </a:t>
            </a:r>
            <a:r>
              <a:rPr err="1"/>
              <a:t>un’analisi</a:t>
            </a:r>
            <a:r>
              <a:t> </a:t>
            </a:r>
            <a:r>
              <a:rPr err="1"/>
              <a:t>linguistica</a:t>
            </a:r>
            <a:r>
              <a:t> del </a:t>
            </a:r>
            <a:r>
              <a:rPr err="1"/>
              <a:t>testo</a:t>
            </a:r>
            <a:r>
              <a:t> </a:t>
            </a:r>
            <a:r>
              <a:rPr err="1"/>
              <a:t>della</a:t>
            </a:r>
            <a:r>
              <a:t> </a:t>
            </a:r>
            <a:r>
              <a:rPr err="1"/>
              <a:t>domanda</a:t>
            </a:r>
            <a:r>
              <a:t>.</a:t>
            </a:r>
            <a:endParaRPr lang="it-IT"/>
          </a:p>
          <a:p>
            <a:pPr defTabSz="457200">
              <a:defRPr sz="1700">
                <a:solidFill>
                  <a:srgbClr val="282828"/>
                </a:solidFill>
              </a:defRPr>
            </a:pPr>
            <a:endParaRPr lang="it-IT"/>
          </a:p>
          <a:p>
            <a:pPr defTabSz="457200">
              <a:defRPr sz="1700">
                <a:solidFill>
                  <a:srgbClr val="282828"/>
                </a:solidFill>
              </a:defRPr>
            </a:pPr>
            <a:r>
              <a:rPr b="1" err="1"/>
              <a:t>Problemi</a:t>
            </a:r>
            <a:r>
              <a:rPr b="1"/>
              <a:t> </a:t>
            </a:r>
            <a:r>
              <a:rPr b="1" err="1"/>
              <a:t>logico-matematici</a:t>
            </a:r>
            <a:r>
              <a:rPr b="1"/>
              <a:t> </a:t>
            </a:r>
            <a:r>
              <a:rPr b="1" err="1"/>
              <a:t>risolvibili</a:t>
            </a:r>
            <a:r>
              <a:rPr b="1"/>
              <a:t> con </a:t>
            </a:r>
            <a:r>
              <a:rPr b="1" err="1"/>
              <a:t>semplici</a:t>
            </a:r>
            <a:r>
              <a:rPr b="1"/>
              <a:t> </a:t>
            </a:r>
            <a:r>
              <a:rPr b="1" err="1"/>
              <a:t>formule</a:t>
            </a:r>
            <a:r>
              <a:rPr b="1"/>
              <a:t> (problem solving </a:t>
            </a:r>
            <a:r>
              <a:rPr b="1" err="1"/>
              <a:t>matematico</a:t>
            </a:r>
            <a:r>
              <a:rPr b="1"/>
              <a:t> “puro”)</a:t>
            </a:r>
            <a:endParaRPr b="1" u="none"/>
          </a:p>
          <a:p>
            <a:pPr defTabSz="457200">
              <a:defRPr sz="1700">
                <a:solidFill>
                  <a:srgbClr val="282828"/>
                </a:solidFill>
              </a:defRPr>
            </a:pPr>
            <a:endParaRPr lang="it-IT"/>
          </a:p>
          <a:p>
            <a:pPr defTabSz="457200">
              <a:defRPr sz="1700">
                <a:solidFill>
                  <a:srgbClr val="282828"/>
                </a:solidFill>
              </a:defRPr>
            </a:pPr>
            <a:r>
              <a:t>In </a:t>
            </a:r>
            <a:r>
              <a:rPr err="1"/>
              <a:t>questa</a:t>
            </a:r>
            <a:r>
              <a:t> </a:t>
            </a:r>
            <a:r>
              <a:rPr err="1"/>
              <a:t>categoria</a:t>
            </a:r>
            <a:r>
              <a:t> </a:t>
            </a:r>
            <a:r>
              <a:rPr err="1"/>
              <a:t>rientrano</a:t>
            </a:r>
            <a:r>
              <a:t> le </a:t>
            </a:r>
            <a:r>
              <a:rPr err="1"/>
              <a:t>domande</a:t>
            </a:r>
            <a:r>
              <a:t> </a:t>
            </a:r>
            <a:r>
              <a:rPr err="1"/>
              <a:t>che</a:t>
            </a:r>
            <a:r>
              <a:t> </a:t>
            </a:r>
            <a:r>
              <a:rPr err="1"/>
              <a:t>necessitano</a:t>
            </a:r>
            <a:r>
              <a:t> per la </a:t>
            </a:r>
            <a:r>
              <a:rPr err="1"/>
              <a:t>risoluzione</a:t>
            </a:r>
            <a:r>
              <a:t> di </a:t>
            </a:r>
            <a:r>
              <a:rPr err="1"/>
              <a:t>somme</a:t>
            </a:r>
            <a:r>
              <a:t>, di </a:t>
            </a:r>
            <a:r>
              <a:rPr err="1"/>
              <a:t>moltiplicazioni</a:t>
            </a:r>
            <a:r>
              <a:t>, </a:t>
            </a:r>
            <a:r>
              <a:rPr err="1"/>
              <a:t>dell’utilizzo</a:t>
            </a:r>
            <a:r>
              <a:t> di </a:t>
            </a:r>
            <a:r>
              <a:rPr err="1"/>
              <a:t>equazioni</a:t>
            </a:r>
            <a:r>
              <a:t> di primo </a:t>
            </a:r>
            <a:r>
              <a:rPr err="1"/>
              <a:t>grado</a:t>
            </a:r>
            <a:r>
              <a:t> o di </a:t>
            </a:r>
            <a:r>
              <a:rPr err="1"/>
              <a:t>sistemi</a:t>
            </a:r>
            <a:r>
              <a:t> di </a:t>
            </a:r>
            <a:r>
              <a:rPr err="1"/>
              <a:t>equazioni</a:t>
            </a:r>
            <a:r>
              <a:t>; la </a:t>
            </a:r>
            <a:r>
              <a:rPr err="1"/>
              <a:t>strategia</a:t>
            </a:r>
            <a:r>
              <a:t> </a:t>
            </a:r>
            <a:r>
              <a:rPr err="1"/>
              <a:t>risolutiva</a:t>
            </a:r>
            <a:r>
              <a:t> </a:t>
            </a:r>
            <a:r>
              <a:rPr err="1"/>
              <a:t>richiede</a:t>
            </a:r>
            <a:r>
              <a:t> </a:t>
            </a:r>
            <a:r>
              <a:rPr err="1"/>
              <a:t>inoltre</a:t>
            </a:r>
            <a:r>
              <a:t> un </a:t>
            </a:r>
            <a:r>
              <a:rPr err="1"/>
              <a:t>minimo</a:t>
            </a:r>
            <a:r>
              <a:t> di </a:t>
            </a:r>
            <a:r>
              <a:rPr err="1"/>
              <a:t>ragionamento</a:t>
            </a:r>
            <a:r>
              <a:t> </a:t>
            </a:r>
            <a:r>
              <a:rPr err="1"/>
              <a:t>logico</a:t>
            </a:r>
            <a:r>
              <a:t> per </a:t>
            </a:r>
            <a:r>
              <a:rPr err="1"/>
              <a:t>comprendere</a:t>
            </a:r>
            <a:r>
              <a:t> </a:t>
            </a:r>
            <a:r>
              <a:rPr err="1"/>
              <a:t>il</a:t>
            </a:r>
            <a:r>
              <a:t> </a:t>
            </a:r>
            <a:r>
              <a:rPr err="1"/>
              <a:t>problema</a:t>
            </a:r>
            <a:r>
              <a:t>.</a:t>
            </a:r>
            <a:endParaRPr lang="it-IT"/>
          </a:p>
        </p:txBody>
      </p:sp>
    </p:spTree>
  </p:cSld>
  <p:clrMapOvr>
    <a:masterClrMapping/>
  </p:clrMapOvr>
  <p:transition spd="med"/>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4" name="Picture 2" descr="Picture 2"/>
          <p:cNvPicPr>
            <a:picLocks noChangeAspect="1"/>
          </p:cNvPicPr>
          <p:nvPr/>
        </p:nvPicPr>
        <p:blipFill>
          <a:blip r:embed="rId2"/>
          <a:stretch>
            <a:fillRect/>
          </a:stretch>
        </p:blipFill>
        <p:spPr>
          <a:xfrm>
            <a:off x="261938" y="1585912"/>
            <a:ext cx="8620126" cy="3686176"/>
          </a:xfrm>
          <a:prstGeom prst="rect">
            <a:avLst/>
          </a:prstGeom>
          <a:ln w="12700">
            <a:miter lim="400000"/>
          </a:ln>
        </p:spPr>
      </p:pic>
    </p:spTree>
  </p:cSld>
  <p:clrMapOvr>
    <a:masterClrMapping/>
  </p:clrMapOvr>
  <p:transition spd="med"/>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 name="Rettangolo 1"/>
          <p:cNvSpPr txBox="1"/>
          <p:nvPr/>
        </p:nvSpPr>
        <p:spPr>
          <a:xfrm>
            <a:off x="395535" y="1412775"/>
            <a:ext cx="8352930" cy="542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latin typeface="+mn-lt"/>
                <a:ea typeface="+mn-ea"/>
                <a:cs typeface="+mn-cs"/>
                <a:sym typeface="Calibri"/>
              </a:defRPr>
            </a:pPr>
            <a:r>
              <a:t>I quesiti di logica verbale sono in genere composti da domande relative alla verifica delle </a:t>
            </a:r>
            <a:r>
              <a:rPr b="1"/>
              <a:t>abilità linguistiche</a:t>
            </a:r>
            <a:r>
              <a:t>, ai ragionamenti deduttivi e ai </a:t>
            </a:r>
            <a:r>
              <a:rPr b="1"/>
              <a:t>problemi verbali</a:t>
            </a:r>
            <a:r>
              <a:t>. </a:t>
            </a:r>
          </a:p>
          <a:p>
            <a:pPr>
              <a:defRPr>
                <a:latin typeface="+mn-lt"/>
                <a:ea typeface="+mn-ea"/>
                <a:cs typeface="+mn-cs"/>
                <a:sym typeface="Calibri"/>
              </a:defRPr>
            </a:pPr>
            <a:endParaRPr/>
          </a:p>
          <a:p>
            <a:pPr>
              <a:defRPr>
                <a:latin typeface="+mn-lt"/>
                <a:ea typeface="+mn-ea"/>
                <a:cs typeface="+mn-cs"/>
                <a:sym typeface="Calibri"/>
              </a:defRPr>
            </a:pPr>
            <a:r>
              <a:t>Per quanto riguarda le abilità linguistiche si prevedono domande sulla grammatica italiana, sulla sintassi e sul lessico come per esempio capire e riconoscere gli elementi che costituiscono e formano una parola, individuare eventuali sinonimi e contrari, relazioni di significati, figure retoriche, i ragionamenti verbali grammaticali e le competenze sintattiche.</a:t>
            </a:r>
            <a:br/>
            <a:endParaRPr/>
          </a:p>
          <a:p>
            <a:pPr>
              <a:defRPr>
                <a:latin typeface="+mn-lt"/>
                <a:ea typeface="+mn-ea"/>
                <a:cs typeface="+mn-cs"/>
                <a:sym typeface="Calibri"/>
              </a:defRPr>
            </a:pPr>
            <a:r>
              <a:t>Le domande relative al ragionamento deduttivo, invece, fanno riferimento alle deduzioni semplici, ossia quesiti basati su un unico passaggio logico come per esempio: tutti i bambini sono belli, Giovanni è un bambino quindi è bello, ai sillogismi, che presentano una frase con due premesse e una conclusione, alle condizioni necessarie e sufficienti che prevedono una frase contenente un’affermazione che rende vera anche la seconda come, per esempio: se e solo se c’è il sole si asciugherà la strada e le negazioni.</a:t>
            </a:r>
            <a:br/>
            <a:endParaRPr/>
          </a:p>
          <a:p>
            <a:pPr>
              <a:defRPr>
                <a:latin typeface="+mn-lt"/>
                <a:ea typeface="+mn-ea"/>
                <a:cs typeface="+mn-cs"/>
                <a:sym typeface="Calibri"/>
              </a:defRPr>
            </a:pPr>
            <a:r>
              <a:t>Per i problemi logico-verbali occorrono conoscenze logiche e matematiche per la risoluzione dei problemi.</a:t>
            </a:r>
          </a:p>
        </p:txBody>
      </p:sp>
      <p:sp>
        <p:nvSpPr>
          <p:cNvPr id="829" name="LA LOGICA VERBALE"/>
          <p:cNvSpPr txBox="1"/>
          <p:nvPr/>
        </p:nvSpPr>
        <p:spPr>
          <a:xfrm>
            <a:off x="2411759" y="389587"/>
            <a:ext cx="4362259" cy="739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4400">
                <a:latin typeface="+mn-lt"/>
                <a:ea typeface="+mn-ea"/>
                <a:cs typeface="+mn-cs"/>
                <a:sym typeface="Calibri"/>
              </a:defRPr>
            </a:lvl1pPr>
          </a:lstStyle>
          <a:p>
            <a:r>
              <a:t>La logica verbale</a:t>
            </a:r>
          </a:p>
        </p:txBody>
      </p:sp>
    </p:spTree>
  </p:cSld>
  <p:clrMapOvr>
    <a:masterClrMapping/>
  </p:clrMapOvr>
  <p:transition spd="med"/>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Rettangolo 1"/>
          <p:cNvSpPr txBox="1"/>
          <p:nvPr/>
        </p:nvSpPr>
        <p:spPr>
          <a:xfrm>
            <a:off x="539551" y="404664"/>
            <a:ext cx="7776866" cy="418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latin typeface="+mn-lt"/>
                <a:ea typeface="+mn-ea"/>
                <a:cs typeface="+mn-cs"/>
                <a:sym typeface="Calibri"/>
              </a:defRPr>
            </a:pPr>
            <a:r>
              <a:rPr err="1"/>
              <a:t>Va</a:t>
            </a:r>
            <a:r>
              <a:t> </a:t>
            </a:r>
            <a:r>
              <a:rPr err="1"/>
              <a:t>ricordato</a:t>
            </a:r>
            <a:r>
              <a:t> </a:t>
            </a:r>
            <a:r>
              <a:rPr err="1"/>
              <a:t>che</a:t>
            </a:r>
            <a:r>
              <a:t> la </a:t>
            </a:r>
            <a:r>
              <a:rPr err="1"/>
              <a:t>logica</a:t>
            </a:r>
            <a:r>
              <a:t> </a:t>
            </a:r>
            <a:r>
              <a:rPr err="1"/>
              <a:t>verbale</a:t>
            </a:r>
            <a:r>
              <a:t> è </a:t>
            </a:r>
            <a:r>
              <a:rPr err="1"/>
              <a:t>applicabile</a:t>
            </a:r>
            <a:r>
              <a:t> </a:t>
            </a:r>
            <a:r>
              <a:rPr b="1" err="1"/>
              <a:t>sulle</a:t>
            </a:r>
            <a:r>
              <a:rPr b="1"/>
              <a:t> </a:t>
            </a:r>
            <a:r>
              <a:rPr b="1" err="1"/>
              <a:t>proposizioni</a:t>
            </a:r>
            <a:r>
              <a:rPr b="1"/>
              <a:t> ma non sui </a:t>
            </a:r>
            <a:r>
              <a:rPr b="1" err="1"/>
              <a:t>predicati</a:t>
            </a:r>
            <a:r>
              <a:t>. </a:t>
            </a:r>
          </a:p>
          <a:p>
            <a:pPr>
              <a:defRPr sz="2000">
                <a:latin typeface="+mn-lt"/>
                <a:ea typeface="+mn-ea"/>
                <a:cs typeface="+mn-cs"/>
                <a:sym typeface="Calibri"/>
              </a:defRPr>
            </a:pPr>
            <a:endParaRPr/>
          </a:p>
          <a:p>
            <a:pPr>
              <a:defRPr sz="2000">
                <a:latin typeface="+mn-lt"/>
                <a:ea typeface="+mn-ea"/>
                <a:cs typeface="+mn-cs"/>
                <a:sym typeface="Calibri"/>
              </a:defRPr>
            </a:pPr>
            <a:r>
              <a:rPr err="1"/>
              <a:t>Questo</a:t>
            </a:r>
            <a:r>
              <a:t> </a:t>
            </a:r>
            <a:r>
              <a:rPr err="1"/>
              <a:t>perché</a:t>
            </a:r>
            <a:r>
              <a:t> </a:t>
            </a:r>
            <a:r>
              <a:rPr err="1"/>
              <a:t>i</a:t>
            </a:r>
            <a:r>
              <a:t> </a:t>
            </a:r>
            <a:r>
              <a:rPr err="1"/>
              <a:t>predicati</a:t>
            </a:r>
            <a:r>
              <a:t> </a:t>
            </a:r>
            <a:r>
              <a:rPr err="1"/>
              <a:t>si</a:t>
            </a:r>
            <a:r>
              <a:t> </a:t>
            </a:r>
            <a:r>
              <a:rPr err="1"/>
              <a:t>basano</a:t>
            </a:r>
            <a:r>
              <a:t> </a:t>
            </a:r>
            <a:r>
              <a:rPr err="1"/>
              <a:t>essenzialmente</a:t>
            </a:r>
            <a:r>
              <a:t> </a:t>
            </a:r>
            <a:r>
              <a:rPr err="1"/>
              <a:t>su</a:t>
            </a:r>
            <a:r>
              <a:t> </a:t>
            </a:r>
            <a:r>
              <a:rPr err="1"/>
              <a:t>elementi</a:t>
            </a:r>
            <a:r>
              <a:t> </a:t>
            </a:r>
            <a:r>
              <a:rPr err="1"/>
              <a:t>che</a:t>
            </a:r>
            <a:r>
              <a:t> non </a:t>
            </a:r>
            <a:r>
              <a:rPr err="1"/>
              <a:t>possono</a:t>
            </a:r>
            <a:r>
              <a:t> </a:t>
            </a:r>
            <a:r>
              <a:rPr err="1"/>
              <a:t>essere</a:t>
            </a:r>
            <a:r>
              <a:t> </a:t>
            </a:r>
            <a:r>
              <a:rPr err="1"/>
              <a:t>controllati</a:t>
            </a:r>
            <a:r>
              <a:t> </a:t>
            </a:r>
            <a:r>
              <a:rPr err="1"/>
              <a:t>dalla</a:t>
            </a:r>
            <a:r>
              <a:t> </a:t>
            </a:r>
            <a:r>
              <a:rPr err="1"/>
              <a:t>logica</a:t>
            </a:r>
            <a:r>
              <a:t> </a:t>
            </a:r>
            <a:r>
              <a:rPr err="1"/>
              <a:t>verbale</a:t>
            </a:r>
            <a:r>
              <a:t>. </a:t>
            </a:r>
          </a:p>
          <a:p>
            <a:pPr>
              <a:defRPr sz="2000">
                <a:latin typeface="+mn-lt"/>
                <a:ea typeface="+mn-ea"/>
                <a:cs typeface="+mn-cs"/>
                <a:sym typeface="Calibri"/>
              </a:defRPr>
            </a:pPr>
            <a:r>
              <a:t>Per fare un </a:t>
            </a:r>
            <a:r>
              <a:rPr err="1"/>
              <a:t>esempio</a:t>
            </a:r>
            <a:r>
              <a:t> </a:t>
            </a:r>
            <a:r>
              <a:rPr err="1"/>
              <a:t>si</a:t>
            </a:r>
            <a:r>
              <a:t> </a:t>
            </a:r>
            <a:r>
              <a:rPr err="1"/>
              <a:t>può</a:t>
            </a:r>
            <a:r>
              <a:t> dire </a:t>
            </a:r>
            <a:r>
              <a:rPr err="1"/>
              <a:t>che</a:t>
            </a:r>
            <a:r>
              <a:t> la </a:t>
            </a:r>
            <a:r>
              <a:rPr err="1"/>
              <a:t>proposizione</a:t>
            </a:r>
            <a:r>
              <a:t> la </a:t>
            </a:r>
            <a:r>
              <a:rPr err="1"/>
              <a:t>pioggia</a:t>
            </a:r>
            <a:r>
              <a:t> è </a:t>
            </a:r>
            <a:r>
              <a:rPr err="1"/>
              <a:t>rossa</a:t>
            </a:r>
            <a:r>
              <a:t> è falsa </a:t>
            </a:r>
            <a:r>
              <a:rPr err="1"/>
              <a:t>mentre</a:t>
            </a:r>
            <a:r>
              <a:t> per </a:t>
            </a:r>
            <a:r>
              <a:rPr err="1"/>
              <a:t>il</a:t>
            </a:r>
            <a:r>
              <a:t> </a:t>
            </a:r>
            <a:r>
              <a:rPr err="1"/>
              <a:t>predicato</a:t>
            </a:r>
            <a:r>
              <a:t> </a:t>
            </a:r>
            <a:r>
              <a:rPr err="1"/>
              <a:t>preferisco</a:t>
            </a:r>
            <a:r>
              <a:t> la </a:t>
            </a:r>
            <a:r>
              <a:rPr err="1"/>
              <a:t>pioggia</a:t>
            </a:r>
            <a:r>
              <a:t> al sole non </a:t>
            </a:r>
            <a:r>
              <a:rPr err="1"/>
              <a:t>si</a:t>
            </a:r>
            <a:r>
              <a:t> </a:t>
            </a:r>
            <a:r>
              <a:rPr err="1"/>
              <a:t>può</a:t>
            </a:r>
            <a:r>
              <a:t> dire se </a:t>
            </a:r>
            <a:r>
              <a:rPr err="1"/>
              <a:t>sia</a:t>
            </a:r>
            <a:r>
              <a:t> </a:t>
            </a:r>
            <a:r>
              <a:rPr err="1"/>
              <a:t>vero</a:t>
            </a:r>
            <a:r>
              <a:t> o </a:t>
            </a:r>
            <a:r>
              <a:rPr err="1"/>
              <a:t>falso</a:t>
            </a:r>
            <a:r>
              <a:t>. </a:t>
            </a:r>
          </a:p>
          <a:p>
            <a:pPr>
              <a:defRPr sz="2000">
                <a:latin typeface="+mn-lt"/>
                <a:ea typeface="+mn-ea"/>
                <a:cs typeface="+mn-cs"/>
                <a:sym typeface="Calibri"/>
              </a:defRPr>
            </a:pPr>
            <a:endParaRPr/>
          </a:p>
          <a:p>
            <a:pPr>
              <a:defRPr sz="2000">
                <a:latin typeface="+mn-lt"/>
                <a:ea typeface="+mn-ea"/>
                <a:cs typeface="+mn-cs"/>
                <a:sym typeface="Calibri"/>
              </a:defRPr>
            </a:pPr>
            <a:r>
              <a:t>I </a:t>
            </a:r>
            <a:r>
              <a:rPr err="1"/>
              <a:t>quesiti</a:t>
            </a:r>
            <a:r>
              <a:t> di </a:t>
            </a:r>
            <a:r>
              <a:rPr err="1"/>
              <a:t>logica</a:t>
            </a:r>
            <a:r>
              <a:t> </a:t>
            </a:r>
            <a:r>
              <a:rPr err="1"/>
              <a:t>verbale</a:t>
            </a:r>
            <a:r>
              <a:t> </a:t>
            </a:r>
            <a:r>
              <a:rPr err="1"/>
              <a:t>possono</a:t>
            </a:r>
            <a:r>
              <a:t> </a:t>
            </a:r>
            <a:r>
              <a:rPr err="1"/>
              <a:t>essere</a:t>
            </a:r>
            <a:r>
              <a:t> di </a:t>
            </a:r>
            <a:r>
              <a:rPr err="1"/>
              <a:t>tanti</a:t>
            </a:r>
            <a:r>
              <a:t> tipi </a:t>
            </a:r>
            <a:r>
              <a:rPr err="1"/>
              <a:t>che</a:t>
            </a:r>
            <a:r>
              <a:t> </a:t>
            </a:r>
            <a:r>
              <a:rPr err="1"/>
              <a:t>vanno</a:t>
            </a:r>
            <a:r>
              <a:t> dal </a:t>
            </a:r>
            <a:r>
              <a:rPr err="1"/>
              <a:t>completamento</a:t>
            </a:r>
            <a:r>
              <a:t> di </a:t>
            </a:r>
            <a:r>
              <a:rPr err="1"/>
              <a:t>alcune</a:t>
            </a:r>
            <a:r>
              <a:t> </a:t>
            </a:r>
            <a:r>
              <a:rPr err="1"/>
              <a:t>frasi</a:t>
            </a:r>
            <a:r>
              <a:t>, </a:t>
            </a:r>
            <a:r>
              <a:rPr err="1"/>
              <a:t>passando</a:t>
            </a:r>
            <a:r>
              <a:t> per </a:t>
            </a:r>
            <a:r>
              <a:rPr err="1"/>
              <a:t>i</a:t>
            </a:r>
            <a:r>
              <a:t> </a:t>
            </a:r>
            <a:r>
              <a:rPr err="1"/>
              <a:t>principi</a:t>
            </a:r>
            <a:r>
              <a:t> </a:t>
            </a:r>
            <a:r>
              <a:rPr err="1"/>
              <a:t>che</a:t>
            </a:r>
            <a:r>
              <a:t> </a:t>
            </a:r>
            <a:r>
              <a:rPr err="1"/>
              <a:t>portano</a:t>
            </a:r>
            <a:r>
              <a:t> a </a:t>
            </a:r>
            <a:r>
              <a:rPr err="1"/>
              <a:t>definire</a:t>
            </a:r>
            <a:r>
              <a:t> un </a:t>
            </a:r>
            <a:r>
              <a:rPr err="1"/>
              <a:t>assioma</a:t>
            </a:r>
            <a:r>
              <a:t> </a:t>
            </a:r>
            <a:r>
              <a:rPr err="1"/>
              <a:t>vero</a:t>
            </a:r>
            <a:r>
              <a:t> o </a:t>
            </a:r>
            <a:r>
              <a:rPr err="1"/>
              <a:t>falso</a:t>
            </a:r>
            <a:r>
              <a:t> </a:t>
            </a:r>
            <a:r>
              <a:rPr err="1"/>
              <a:t>fino</a:t>
            </a:r>
            <a:r>
              <a:t> </a:t>
            </a:r>
            <a:r>
              <a:rPr err="1"/>
              <a:t>all’individuazione</a:t>
            </a:r>
            <a:r>
              <a:t> </a:t>
            </a:r>
            <a:r>
              <a:rPr err="1"/>
              <a:t>delle</a:t>
            </a:r>
            <a:r>
              <a:t> </a:t>
            </a:r>
            <a:r>
              <a:rPr err="1"/>
              <a:t>relazioni</a:t>
            </a:r>
            <a:r>
              <a:t> </a:t>
            </a:r>
            <a:r>
              <a:rPr err="1"/>
              <a:t>che</a:t>
            </a:r>
            <a:r>
              <a:t> </a:t>
            </a:r>
            <a:r>
              <a:rPr err="1"/>
              <a:t>si</a:t>
            </a:r>
            <a:r>
              <a:t> </a:t>
            </a:r>
            <a:r>
              <a:rPr err="1"/>
              <a:t>hanno</a:t>
            </a:r>
            <a:r>
              <a:t> </a:t>
            </a:r>
            <a:r>
              <a:rPr err="1"/>
              <a:t>tra</a:t>
            </a:r>
            <a:r>
              <a:t> le parole e </a:t>
            </a:r>
            <a:r>
              <a:rPr err="1"/>
              <a:t>i</a:t>
            </a:r>
            <a:r>
              <a:t> termini </a:t>
            </a:r>
            <a:r>
              <a:rPr err="1"/>
              <a:t>che</a:t>
            </a:r>
            <a:r>
              <a:t> </a:t>
            </a:r>
            <a:r>
              <a:rPr err="1"/>
              <a:t>possono</a:t>
            </a:r>
            <a:r>
              <a:t> </a:t>
            </a:r>
            <a:r>
              <a:rPr err="1"/>
              <a:t>essere</a:t>
            </a:r>
            <a:r>
              <a:t> </a:t>
            </a:r>
            <a:r>
              <a:rPr err="1"/>
              <a:t>messi</a:t>
            </a:r>
            <a:r>
              <a:t> a </a:t>
            </a:r>
            <a:r>
              <a:rPr err="1"/>
              <a:t>confronto</a:t>
            </a:r>
            <a:r>
              <a:t>.</a:t>
            </a:r>
          </a:p>
        </p:txBody>
      </p:sp>
      <p:sp>
        <p:nvSpPr>
          <p:cNvPr id="3" name="Rettangolo 2"/>
          <p:cNvSpPr/>
          <p:nvPr/>
        </p:nvSpPr>
        <p:spPr>
          <a:xfrm>
            <a:off x="539551" y="4999528"/>
            <a:ext cx="7776865" cy="1323439"/>
          </a:xfrm>
          <a:prstGeom prst="rect">
            <a:avLst/>
          </a:prstGeom>
          <a:ln w="12700">
            <a:miter lim="400000"/>
          </a:ln>
        </p:spPr>
        <p:txBody>
          <a:bodyPr wrap="square" lIns="45719" rIns="45719">
            <a:spAutoFit/>
          </a:bodyPr>
          <a:lstStyle/>
          <a:p>
            <a:r>
              <a:rPr lang="it-IT" sz="2000">
                <a:latin typeface="+mn-lt"/>
                <a:ea typeface="+mn-ea"/>
                <a:cs typeface="+mn-cs"/>
              </a:rPr>
              <a:t>Sebbene le abilità verbali rientrino nella logica solo in un’accezione ampia, anche su questo è bene essere attrezzati quando si prepara un test di logica. La verifica delle competenze lessicali è ormai presente, in effetti, in molti test di logica. </a:t>
            </a:r>
          </a:p>
        </p:txBody>
      </p:sp>
    </p:spTree>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Rectangle 2"/>
          <p:cNvSpPr txBox="1"/>
          <p:nvPr/>
        </p:nvSpPr>
        <p:spPr>
          <a:xfrm>
            <a:off x="179511" y="275282"/>
            <a:ext cx="8640962"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defRPr sz="3200" b="1">
                <a:latin typeface="+mn-lt"/>
                <a:ea typeface="+mn-ea"/>
                <a:cs typeface="+mn-cs"/>
                <a:sym typeface="Calibri"/>
              </a:defRPr>
            </a:lvl1pPr>
          </a:lstStyle>
          <a:p>
            <a:r>
              <a:t>Cinque tecniche per saper risolvere i test di logica verbale</a:t>
            </a:r>
          </a:p>
        </p:txBody>
      </p:sp>
      <p:sp>
        <p:nvSpPr>
          <p:cNvPr id="834" name="officeArt object"/>
          <p:cNvSpPr/>
          <p:nvPr/>
        </p:nvSpPr>
        <p:spPr>
          <a:xfrm>
            <a:off x="0" y="0"/>
            <a:ext cx="5943600" cy="19050"/>
          </a:xfrm>
          <a:prstGeom prst="rect">
            <a:avLst/>
          </a:prstGeom>
          <a:solidFill>
            <a:srgbClr val="A0A0A0"/>
          </a:solidFill>
          <a:ln w="12700">
            <a:miter lim="400000"/>
          </a:ln>
        </p:spPr>
        <p:txBody>
          <a:bodyPr lIns="45718" tIns="45718" rIns="45718" bIns="45718"/>
          <a:lstStyle/>
          <a:p>
            <a:pPr>
              <a:defRPr>
                <a:latin typeface="+mn-lt"/>
                <a:ea typeface="+mn-ea"/>
                <a:cs typeface="+mn-cs"/>
                <a:sym typeface="Calibri"/>
              </a:defRPr>
            </a:pPr>
            <a:endParaRPr/>
          </a:p>
        </p:txBody>
      </p:sp>
      <p:sp>
        <p:nvSpPr>
          <p:cNvPr id="835" name="Rectangle 3"/>
          <p:cNvSpPr txBox="1"/>
          <p:nvPr/>
        </p:nvSpPr>
        <p:spPr>
          <a:xfrm>
            <a:off x="251519" y="1734914"/>
            <a:ext cx="8712970" cy="4765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defRPr sz="2000">
                <a:latin typeface="+mn-lt"/>
                <a:ea typeface="+mn-ea"/>
                <a:cs typeface="+mn-cs"/>
                <a:sym typeface="Calibri"/>
              </a:defRPr>
            </a:pPr>
            <a:r>
              <a:t>Per risolvere i test di logica verbale possono essere utili delle tecniche che mirano a eliminare i problemi legati alla confusione insita nel quesito:</a:t>
            </a:r>
          </a:p>
          <a:p>
            <a:pPr>
              <a:defRPr sz="2000">
                <a:latin typeface="+mn-lt"/>
                <a:ea typeface="+mn-ea"/>
                <a:cs typeface="+mn-cs"/>
                <a:sym typeface="Calibri"/>
              </a:defRPr>
            </a:pPr>
            <a:endParaRPr/>
          </a:p>
          <a:p>
            <a:pPr>
              <a:defRPr sz="2000">
                <a:latin typeface="+mn-lt"/>
                <a:ea typeface="+mn-ea"/>
                <a:cs typeface="+mn-cs"/>
                <a:sym typeface="Calibri"/>
              </a:defRPr>
            </a:pPr>
            <a:r>
              <a:t>1. trasformare frasi piene di negazioni in frasi affermative come per esempio dire è sbagliato piuttosto che non è corretto.</a:t>
            </a:r>
          </a:p>
          <a:p>
            <a:pPr>
              <a:defRPr sz="2000">
                <a:latin typeface="+mn-lt"/>
                <a:ea typeface="+mn-ea"/>
                <a:cs typeface="+mn-cs"/>
                <a:sym typeface="Calibri"/>
              </a:defRPr>
            </a:pPr>
            <a:r>
              <a:t>2. riscrivere una frase con due negazioni che si annullano tra loro come, per esempio, invece che dire non è scorretto dire è corretto.</a:t>
            </a:r>
          </a:p>
          <a:p>
            <a:pPr>
              <a:defRPr sz="2000">
                <a:latin typeface="+mn-lt"/>
                <a:ea typeface="+mn-ea"/>
                <a:cs typeface="+mn-cs"/>
                <a:sym typeface="Calibri"/>
              </a:defRPr>
            </a:pPr>
            <a:r>
              <a:t>3. ricordare che due negazioni non sempre corrispondono a un’affermazione.</a:t>
            </a:r>
          </a:p>
          <a:p>
            <a:pPr>
              <a:defRPr sz="2000">
                <a:latin typeface="+mn-lt"/>
                <a:ea typeface="+mn-ea"/>
                <a:cs typeface="+mn-cs"/>
                <a:sym typeface="Calibri"/>
              </a:defRPr>
            </a:pPr>
            <a:r>
              <a:t>4. leggere bene l’enunciato principale cercando di comprendere il testo con vocaboli diversi rispetto a quelli che sono stati forniti, in questo modo sarà possibile evitare di confondersi.</a:t>
            </a:r>
          </a:p>
          <a:p>
            <a:pPr>
              <a:defRPr sz="2000">
                <a:latin typeface="+mn-lt"/>
                <a:ea typeface="+mn-ea"/>
                <a:cs typeface="+mn-cs"/>
                <a:sym typeface="Calibri"/>
              </a:defRPr>
            </a:pPr>
            <a:r>
              <a:t>5. cercare di eliminare tutte quelle informazioni che non rappresentano un indizio per la risoluzione del problema dividendo quelle importanti da quelle che possono essere fuorvianti.</a:t>
            </a:r>
          </a:p>
        </p:txBody>
      </p:sp>
    </p:spTree>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b="1"/>
              <a:t>Comprensione dei brani:</a:t>
            </a:r>
            <a:endParaRPr lang="it-IT"/>
          </a:p>
        </p:txBody>
      </p:sp>
      <p:sp>
        <p:nvSpPr>
          <p:cNvPr id="4" name="Rettangolo 3"/>
          <p:cNvSpPr/>
          <p:nvPr/>
        </p:nvSpPr>
        <p:spPr>
          <a:xfrm>
            <a:off x="323528" y="1340768"/>
            <a:ext cx="8496944" cy="5355312"/>
          </a:xfrm>
          <a:prstGeom prst="rect">
            <a:avLst/>
          </a:prstGeom>
        </p:spPr>
        <p:txBody>
          <a:bodyPr wrap="square">
            <a:spAutoFit/>
          </a:bodyPr>
          <a:lstStyle/>
          <a:p>
            <a:r>
              <a:rPr lang="it-IT" i="1">
                <a:latin typeface="+mn-lt"/>
              </a:rPr>
              <a:t>“Studi hanno dimostrato che negli adolescenti l’orologio biologico funziona diversamente da quello degli adulti, ovvero i ragazzi tendono a voler andare a dormire più tardi e a svegliarsi più tardi. Di conseguenza, ciò diventa un problema per loro durante l’anno scolastico, in quanto hanno bisogno di alzarsi presto dato che l’orario scolastico è stabilito per agevolare la vita degli adulti. La funzione della scuola è di permettere agli studenti di migliorare il loro livello culturale. Per ottenere ciò, bisognerebbe spostare in avanti l’orario scolastico. Agli insegnanti non farebbe piacere questo cambiamento, ma la scuola esiste principalmente per il vantaggio </a:t>
            </a:r>
          </a:p>
          <a:p>
            <a:r>
              <a:rPr lang="it-IT" i="1">
                <a:latin typeface="+mn-lt"/>
              </a:rPr>
              <a:t>degli studenti, non degli insegnanti.”</a:t>
            </a:r>
            <a:endParaRPr lang="it-IT">
              <a:latin typeface="+mn-lt"/>
            </a:endParaRPr>
          </a:p>
          <a:p>
            <a:endParaRPr lang="it-IT" b="1">
              <a:latin typeface="+mn-lt"/>
            </a:endParaRPr>
          </a:p>
          <a:p>
            <a:r>
              <a:rPr lang="it-IT" b="1">
                <a:latin typeface="+mn-lt"/>
              </a:rPr>
              <a:t>Quale delle seguenti affermazioni esprime il messaggio principale del brano precedente?</a:t>
            </a:r>
            <a:endParaRPr lang="it-IT">
              <a:latin typeface="+mn-lt"/>
            </a:endParaRPr>
          </a:p>
          <a:p>
            <a:pPr lvl="0"/>
            <a:endParaRPr lang="it-IT">
              <a:latin typeface="+mn-lt"/>
            </a:endParaRPr>
          </a:p>
          <a:p>
            <a:pPr lvl="0"/>
            <a:r>
              <a:rPr lang="it-IT">
                <a:latin typeface="+mn-lt"/>
              </a:rPr>
              <a:t>A) La funzione della scuola è quella di permettere agli studenti di migliorare il loro livello culturale.</a:t>
            </a:r>
          </a:p>
          <a:p>
            <a:pPr lvl="0"/>
            <a:r>
              <a:rPr lang="it-IT">
                <a:latin typeface="+mn-lt"/>
              </a:rPr>
              <a:t>B) La scuola esiste principalmente per il vantaggio degli studenti, non degli insegnanti.</a:t>
            </a:r>
          </a:p>
          <a:p>
            <a:pPr lvl="0"/>
            <a:r>
              <a:rPr lang="it-IT">
                <a:latin typeface="+mn-lt"/>
              </a:rPr>
              <a:t>C) Bisognerebbe spostare in avanti l’orario scolastico.</a:t>
            </a:r>
          </a:p>
          <a:p>
            <a:pPr lvl="0"/>
            <a:r>
              <a:rPr lang="it-IT">
                <a:latin typeface="+mn-lt"/>
              </a:rPr>
              <a:t>D) L’orario scolastico è stabilito per agevolare la vita degli adulti.</a:t>
            </a:r>
          </a:p>
          <a:p>
            <a:pPr lvl="0"/>
            <a:r>
              <a:rPr lang="it-IT">
                <a:latin typeface="+mn-lt"/>
              </a:rPr>
              <a:t>E) Agli insegnanti non farebbe piacere un cambiamento degli orari scolastici.</a:t>
            </a:r>
          </a:p>
        </p:txBody>
      </p:sp>
    </p:spTree>
    <p:extLst>
      <p:ext uri="{BB962C8B-B14F-4D97-AF65-F5344CB8AC3E}">
        <p14:creationId xmlns:p14="http://schemas.microsoft.com/office/powerpoint/2010/main" val="269767922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D09A4AD-85FF-77D8-1C63-FADB55348974}"/>
              </a:ext>
            </a:extLst>
          </p:cNvPr>
          <p:cNvSpPr txBox="1"/>
          <p:nvPr/>
        </p:nvSpPr>
        <p:spPr>
          <a:xfrm>
            <a:off x="392400" y="734400"/>
            <a:ext cx="8359200" cy="56323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b="1" dirty="0" err="1">
                <a:solidFill>
                  <a:srgbClr val="2B2B2B"/>
                </a:solidFill>
                <a:latin typeface="Calibri"/>
                <a:cs typeface="Calibri"/>
              </a:rPr>
              <a:t>Ragionamento</a:t>
            </a:r>
            <a:r>
              <a:rPr lang="en-US" b="1" dirty="0">
                <a:solidFill>
                  <a:srgbClr val="2B2B2B"/>
                </a:solidFill>
                <a:latin typeface="Calibri"/>
                <a:cs typeface="Calibri"/>
              </a:rPr>
              <a:t> </a:t>
            </a:r>
            <a:r>
              <a:rPr lang="en-US" b="1" dirty="0" err="1">
                <a:solidFill>
                  <a:srgbClr val="2B2B2B"/>
                </a:solidFill>
                <a:latin typeface="Calibri"/>
                <a:cs typeface="Calibri"/>
              </a:rPr>
              <a:t>logico</a:t>
            </a:r>
            <a:endParaRPr lang="en-US" b="1" dirty="0">
              <a:solidFill>
                <a:srgbClr val="2B2B2B"/>
              </a:solidFill>
              <a:latin typeface="Calibri"/>
              <a:cs typeface="Calibri"/>
            </a:endParaRPr>
          </a:p>
          <a:p>
            <a:endParaRPr lang="en-US" b="1" dirty="0">
              <a:solidFill>
                <a:srgbClr val="2B2B2B"/>
              </a:solidFill>
              <a:latin typeface="Calibri"/>
              <a:cs typeface="Calibri"/>
            </a:endParaRPr>
          </a:p>
          <a:p>
            <a:r>
              <a:rPr lang="en-US" dirty="0">
                <a:solidFill>
                  <a:srgbClr val="424242"/>
                </a:solidFill>
                <a:latin typeface="Calibri"/>
                <a:cs typeface="Calibri"/>
              </a:rPr>
              <a:t>Le </a:t>
            </a:r>
            <a:r>
              <a:rPr lang="en-US" b="1" dirty="0" err="1">
                <a:solidFill>
                  <a:srgbClr val="424242"/>
                </a:solidFill>
                <a:latin typeface="Calibri"/>
                <a:cs typeface="Calibri"/>
              </a:rPr>
              <a:t>domande</a:t>
            </a:r>
            <a:r>
              <a:rPr lang="en-US" b="1" dirty="0">
                <a:solidFill>
                  <a:srgbClr val="424242"/>
                </a:solidFill>
                <a:latin typeface="Calibri"/>
                <a:cs typeface="Calibri"/>
              </a:rPr>
              <a:t> di </a:t>
            </a:r>
            <a:r>
              <a:rPr lang="en-US" b="1" dirty="0" err="1">
                <a:solidFill>
                  <a:srgbClr val="424242"/>
                </a:solidFill>
                <a:latin typeface="Calibri"/>
                <a:cs typeface="Calibri"/>
              </a:rPr>
              <a:t>logica</a:t>
            </a:r>
            <a:r>
              <a:rPr lang="en-US" dirty="0">
                <a:solidFill>
                  <a:srgbClr val="424242"/>
                </a:solidFill>
                <a:latin typeface="Calibri"/>
                <a:cs typeface="Calibri"/>
              </a:rPr>
              <a:t> </a:t>
            </a:r>
            <a:r>
              <a:rPr lang="en-US" dirty="0" err="1">
                <a:solidFill>
                  <a:srgbClr val="424242"/>
                </a:solidFill>
                <a:latin typeface="Calibri"/>
                <a:cs typeface="Calibri"/>
              </a:rPr>
              <a:t>mirano</a:t>
            </a:r>
            <a:r>
              <a:rPr lang="en-US" dirty="0">
                <a:solidFill>
                  <a:srgbClr val="424242"/>
                </a:solidFill>
                <a:latin typeface="Calibri"/>
                <a:cs typeface="Calibri"/>
              </a:rPr>
              <a:t> a </a:t>
            </a:r>
            <a:r>
              <a:rPr lang="en-US" dirty="0" err="1">
                <a:solidFill>
                  <a:srgbClr val="424242"/>
                </a:solidFill>
                <a:latin typeface="Calibri"/>
                <a:cs typeface="Calibri"/>
              </a:rPr>
              <a:t>verificare</a:t>
            </a:r>
            <a:r>
              <a:rPr lang="en-US" dirty="0">
                <a:solidFill>
                  <a:srgbClr val="424242"/>
                </a:solidFill>
                <a:latin typeface="Calibri"/>
                <a:cs typeface="Calibri"/>
              </a:rPr>
              <a:t> la </a:t>
            </a:r>
            <a:r>
              <a:rPr lang="en-US" dirty="0" err="1">
                <a:solidFill>
                  <a:srgbClr val="424242"/>
                </a:solidFill>
                <a:latin typeface="Calibri"/>
                <a:cs typeface="Calibri"/>
              </a:rPr>
              <a:t>capacità</a:t>
            </a:r>
            <a:r>
              <a:rPr lang="en-US" dirty="0">
                <a:solidFill>
                  <a:srgbClr val="424242"/>
                </a:solidFill>
                <a:latin typeface="Calibri"/>
                <a:cs typeface="Calibri"/>
              </a:rPr>
              <a:t> di </a:t>
            </a:r>
            <a:r>
              <a:rPr lang="en-US" dirty="0" err="1">
                <a:solidFill>
                  <a:srgbClr val="424242"/>
                </a:solidFill>
                <a:latin typeface="Calibri"/>
                <a:cs typeface="Calibri"/>
              </a:rPr>
              <a:t>completare</a:t>
            </a:r>
            <a:r>
              <a:rPr lang="en-US" dirty="0">
                <a:solidFill>
                  <a:srgbClr val="424242"/>
                </a:solidFill>
                <a:latin typeface="Calibri"/>
                <a:cs typeface="Calibri"/>
              </a:rPr>
              <a:t> </a:t>
            </a:r>
            <a:r>
              <a:rPr lang="en-US" dirty="0" err="1">
                <a:solidFill>
                  <a:srgbClr val="424242"/>
                </a:solidFill>
                <a:latin typeface="Calibri"/>
                <a:cs typeface="Calibri"/>
              </a:rPr>
              <a:t>logicamente</a:t>
            </a:r>
            <a:r>
              <a:rPr lang="en-US" dirty="0">
                <a:solidFill>
                  <a:srgbClr val="424242"/>
                </a:solidFill>
                <a:latin typeface="Calibri"/>
                <a:cs typeface="Calibri"/>
              </a:rPr>
              <a:t> un </a:t>
            </a:r>
            <a:r>
              <a:rPr lang="en-US" dirty="0" err="1">
                <a:solidFill>
                  <a:srgbClr val="424242"/>
                </a:solidFill>
                <a:latin typeface="Calibri"/>
                <a:cs typeface="Calibri"/>
              </a:rPr>
              <a:t>ragionamento</a:t>
            </a:r>
            <a:r>
              <a:rPr lang="en-US" dirty="0">
                <a:solidFill>
                  <a:srgbClr val="424242"/>
                </a:solidFill>
                <a:latin typeface="Calibri"/>
                <a:cs typeface="Calibri"/>
              </a:rPr>
              <a:t> </a:t>
            </a:r>
            <a:r>
              <a:rPr lang="en-US" dirty="0" err="1">
                <a:solidFill>
                  <a:srgbClr val="424242"/>
                </a:solidFill>
                <a:latin typeface="Calibri"/>
                <a:cs typeface="Calibri"/>
              </a:rPr>
              <a:t>enunciato</a:t>
            </a:r>
            <a:r>
              <a:rPr lang="en-US" dirty="0">
                <a:solidFill>
                  <a:srgbClr val="424242"/>
                </a:solidFill>
                <a:latin typeface="Calibri"/>
                <a:cs typeface="Calibri"/>
              </a:rPr>
              <a:t> in forma </a:t>
            </a:r>
            <a:r>
              <a:rPr lang="en-US" dirty="0" err="1">
                <a:solidFill>
                  <a:srgbClr val="424242"/>
                </a:solidFill>
                <a:latin typeface="Calibri"/>
                <a:cs typeface="Calibri"/>
              </a:rPr>
              <a:t>simbolica</a:t>
            </a:r>
            <a:r>
              <a:rPr lang="en-US" dirty="0">
                <a:solidFill>
                  <a:srgbClr val="424242"/>
                </a:solidFill>
                <a:latin typeface="Calibri"/>
                <a:cs typeface="Calibri"/>
              </a:rPr>
              <a:t> o verbale.</a:t>
            </a:r>
          </a:p>
          <a:p>
            <a:endParaRPr lang="en-US" dirty="0">
              <a:solidFill>
                <a:srgbClr val="424242"/>
              </a:solidFill>
              <a:latin typeface="Calibri"/>
              <a:cs typeface="Calibri"/>
            </a:endParaRPr>
          </a:p>
          <a:p>
            <a:r>
              <a:rPr lang="en-US" dirty="0">
                <a:solidFill>
                  <a:srgbClr val="424242"/>
                </a:solidFill>
                <a:latin typeface="Calibri"/>
                <a:cs typeface="Calibri"/>
              </a:rPr>
              <a:t>Nel test del 2021 le </a:t>
            </a:r>
            <a:r>
              <a:rPr lang="en-US" dirty="0" err="1">
                <a:solidFill>
                  <a:srgbClr val="424242"/>
                </a:solidFill>
                <a:latin typeface="Calibri"/>
                <a:cs typeface="Calibri"/>
              </a:rPr>
              <a:t>domande</a:t>
            </a:r>
            <a:r>
              <a:rPr lang="en-US" dirty="0">
                <a:solidFill>
                  <a:srgbClr val="424242"/>
                </a:solidFill>
                <a:latin typeface="Calibri"/>
                <a:cs typeface="Calibri"/>
              </a:rPr>
              <a:t> di </a:t>
            </a:r>
            <a:r>
              <a:rPr lang="en-US" dirty="0" err="1">
                <a:solidFill>
                  <a:srgbClr val="424242"/>
                </a:solidFill>
                <a:latin typeface="Calibri"/>
                <a:cs typeface="Calibri"/>
              </a:rPr>
              <a:t>logica</a:t>
            </a:r>
            <a:r>
              <a:rPr lang="en-US" dirty="0">
                <a:solidFill>
                  <a:srgbClr val="424242"/>
                </a:solidFill>
                <a:latin typeface="Calibri"/>
                <a:cs typeface="Calibri"/>
              </a:rPr>
              <a:t> </a:t>
            </a:r>
            <a:r>
              <a:rPr lang="en-US" dirty="0" err="1">
                <a:solidFill>
                  <a:srgbClr val="424242"/>
                </a:solidFill>
                <a:latin typeface="Calibri"/>
                <a:cs typeface="Calibri"/>
              </a:rPr>
              <a:t>somministrate</a:t>
            </a:r>
            <a:r>
              <a:rPr lang="en-US" dirty="0">
                <a:solidFill>
                  <a:srgbClr val="424242"/>
                </a:solidFill>
                <a:latin typeface="Calibri"/>
                <a:cs typeface="Calibri"/>
              </a:rPr>
              <a:t> </a:t>
            </a:r>
            <a:r>
              <a:rPr lang="en-US" dirty="0" err="1">
                <a:solidFill>
                  <a:srgbClr val="424242"/>
                </a:solidFill>
                <a:latin typeface="Calibri"/>
                <a:cs typeface="Calibri"/>
              </a:rPr>
              <a:t>hanno</a:t>
            </a:r>
            <a:r>
              <a:rPr lang="en-US" dirty="0">
                <a:solidFill>
                  <a:srgbClr val="424242"/>
                </a:solidFill>
                <a:latin typeface="Calibri"/>
                <a:cs typeface="Calibri"/>
              </a:rPr>
              <a:t> </a:t>
            </a:r>
            <a:r>
              <a:rPr lang="en-US" dirty="0" err="1">
                <a:solidFill>
                  <a:srgbClr val="424242"/>
                </a:solidFill>
                <a:latin typeface="Calibri"/>
                <a:cs typeface="Calibri"/>
              </a:rPr>
              <a:t>riguardato</a:t>
            </a:r>
            <a:r>
              <a:rPr lang="en-US" dirty="0">
                <a:solidFill>
                  <a:srgbClr val="424242"/>
                </a:solidFill>
                <a:latin typeface="Calibri"/>
                <a:cs typeface="Calibri"/>
              </a:rPr>
              <a:t>:</a:t>
            </a:r>
            <a:endParaRPr lang="en-US">
              <a:latin typeface="Calibri"/>
            </a:endParaRPr>
          </a:p>
          <a:p>
            <a:endParaRPr lang="en-US" b="1" dirty="0">
              <a:solidFill>
                <a:srgbClr val="424242"/>
              </a:solidFill>
              <a:latin typeface="Calibri"/>
              <a:cs typeface="Calibri"/>
            </a:endParaRPr>
          </a:p>
          <a:p>
            <a:r>
              <a:rPr lang="en-US" b="1" dirty="0">
                <a:solidFill>
                  <a:srgbClr val="424242"/>
                </a:solidFill>
                <a:latin typeface="Calibri"/>
                <a:cs typeface="Calibri"/>
              </a:rPr>
              <a:t>Logica verbale</a:t>
            </a:r>
            <a:r>
              <a:rPr lang="en-US" dirty="0">
                <a:solidFill>
                  <a:srgbClr val="424242"/>
                </a:solidFill>
                <a:latin typeface="Calibri"/>
                <a:cs typeface="Calibri"/>
              </a:rPr>
              <a:t>: 1 </a:t>
            </a:r>
            <a:r>
              <a:rPr lang="en-US" dirty="0" err="1">
                <a:solidFill>
                  <a:srgbClr val="424242"/>
                </a:solidFill>
                <a:latin typeface="Calibri"/>
                <a:cs typeface="Calibri"/>
              </a:rPr>
              <a:t>domanda</a:t>
            </a:r>
            <a:r>
              <a:rPr lang="en-US" dirty="0">
                <a:solidFill>
                  <a:srgbClr val="424242"/>
                </a:solidFill>
                <a:latin typeface="Calibri"/>
                <a:cs typeface="Calibri"/>
              </a:rPr>
              <a:t> (1 </a:t>
            </a:r>
            <a:r>
              <a:rPr lang="en-US" dirty="0" err="1">
                <a:solidFill>
                  <a:srgbClr val="424242"/>
                </a:solidFill>
                <a:latin typeface="Calibri"/>
                <a:cs typeface="Calibri"/>
              </a:rPr>
              <a:t>anche</a:t>
            </a:r>
            <a:r>
              <a:rPr lang="en-US" dirty="0">
                <a:solidFill>
                  <a:srgbClr val="424242"/>
                </a:solidFill>
                <a:latin typeface="Calibri"/>
                <a:cs typeface="Calibri"/>
              </a:rPr>
              <a:t> </a:t>
            </a:r>
            <a:r>
              <a:rPr lang="en-US" dirty="0" err="1">
                <a:solidFill>
                  <a:srgbClr val="424242"/>
                </a:solidFill>
                <a:latin typeface="Calibri"/>
                <a:cs typeface="Calibri"/>
              </a:rPr>
              <a:t>nel</a:t>
            </a:r>
            <a:r>
              <a:rPr lang="en-US" dirty="0">
                <a:solidFill>
                  <a:srgbClr val="424242"/>
                </a:solidFill>
                <a:latin typeface="Calibri"/>
                <a:cs typeface="Calibri"/>
              </a:rPr>
              <a:t> 2020)</a:t>
            </a:r>
            <a:endParaRPr lang="en-US">
              <a:latin typeface="Calibri"/>
            </a:endParaRPr>
          </a:p>
          <a:p>
            <a:endParaRPr lang="en-US" b="1" dirty="0">
              <a:solidFill>
                <a:srgbClr val="424242"/>
              </a:solidFill>
              <a:latin typeface="Calibri"/>
              <a:cs typeface="Calibri"/>
            </a:endParaRPr>
          </a:p>
          <a:p>
            <a:r>
              <a:rPr lang="en-US" b="1" dirty="0" err="1">
                <a:solidFill>
                  <a:srgbClr val="424242"/>
                </a:solidFill>
                <a:latin typeface="Calibri"/>
                <a:cs typeface="Calibri"/>
              </a:rPr>
              <a:t>Ragionamento</a:t>
            </a:r>
            <a:r>
              <a:rPr lang="en-US" b="1" dirty="0">
                <a:solidFill>
                  <a:srgbClr val="424242"/>
                </a:solidFill>
                <a:latin typeface="Calibri"/>
                <a:cs typeface="Calibri"/>
              </a:rPr>
              <a:t> </a:t>
            </a:r>
            <a:r>
              <a:rPr lang="en-US" b="1" dirty="0" err="1">
                <a:solidFill>
                  <a:srgbClr val="424242"/>
                </a:solidFill>
                <a:latin typeface="Calibri"/>
                <a:cs typeface="Calibri"/>
              </a:rPr>
              <a:t>critico</a:t>
            </a:r>
            <a:r>
              <a:rPr lang="en-US" dirty="0">
                <a:solidFill>
                  <a:srgbClr val="424242"/>
                </a:solidFill>
                <a:latin typeface="Calibri"/>
                <a:cs typeface="Calibri"/>
              </a:rPr>
              <a:t>: 2 </a:t>
            </a:r>
            <a:r>
              <a:rPr lang="en-US" dirty="0" err="1">
                <a:solidFill>
                  <a:srgbClr val="424242"/>
                </a:solidFill>
                <a:latin typeface="Calibri"/>
                <a:cs typeface="Calibri"/>
              </a:rPr>
              <a:t>domande</a:t>
            </a:r>
            <a:r>
              <a:rPr lang="en-US" dirty="0">
                <a:solidFill>
                  <a:srgbClr val="424242"/>
                </a:solidFill>
                <a:latin typeface="Calibri"/>
                <a:cs typeface="Calibri"/>
              </a:rPr>
              <a:t> (2 </a:t>
            </a:r>
            <a:r>
              <a:rPr lang="en-US" dirty="0" err="1">
                <a:solidFill>
                  <a:srgbClr val="424242"/>
                </a:solidFill>
                <a:latin typeface="Calibri"/>
                <a:cs typeface="Calibri"/>
              </a:rPr>
              <a:t>anche</a:t>
            </a:r>
            <a:r>
              <a:rPr lang="en-US" dirty="0">
                <a:solidFill>
                  <a:srgbClr val="424242"/>
                </a:solidFill>
                <a:latin typeface="Calibri"/>
                <a:cs typeface="Calibri"/>
              </a:rPr>
              <a:t> </a:t>
            </a:r>
            <a:r>
              <a:rPr lang="en-US" dirty="0" err="1">
                <a:solidFill>
                  <a:srgbClr val="424242"/>
                </a:solidFill>
                <a:latin typeface="Calibri"/>
                <a:cs typeface="Calibri"/>
              </a:rPr>
              <a:t>nel</a:t>
            </a:r>
            <a:r>
              <a:rPr lang="en-US" dirty="0">
                <a:solidFill>
                  <a:srgbClr val="424242"/>
                </a:solidFill>
                <a:latin typeface="Calibri"/>
                <a:cs typeface="Calibri"/>
              </a:rPr>
              <a:t> 2020)</a:t>
            </a:r>
            <a:endParaRPr lang="en-US">
              <a:latin typeface="Calibri"/>
            </a:endParaRPr>
          </a:p>
          <a:p>
            <a:endParaRPr lang="en-US" b="1" dirty="0">
              <a:solidFill>
                <a:srgbClr val="424242"/>
              </a:solidFill>
              <a:latin typeface="Calibri"/>
              <a:cs typeface="Calibri"/>
            </a:endParaRPr>
          </a:p>
          <a:p>
            <a:r>
              <a:rPr lang="en-US" b="1" dirty="0">
                <a:solidFill>
                  <a:srgbClr val="424242"/>
                </a:solidFill>
                <a:latin typeface="Calibri"/>
                <a:cs typeface="Calibri"/>
              </a:rPr>
              <a:t>Logica </a:t>
            </a:r>
            <a:r>
              <a:rPr lang="en-US" b="1" dirty="0" err="1">
                <a:solidFill>
                  <a:srgbClr val="424242"/>
                </a:solidFill>
                <a:latin typeface="Calibri"/>
                <a:cs typeface="Calibri"/>
              </a:rPr>
              <a:t>numerica</a:t>
            </a:r>
            <a:r>
              <a:rPr lang="en-US" dirty="0">
                <a:solidFill>
                  <a:srgbClr val="424242"/>
                </a:solidFill>
                <a:latin typeface="Calibri"/>
                <a:cs typeface="Calibri"/>
              </a:rPr>
              <a:t>: 7 </a:t>
            </a:r>
            <a:r>
              <a:rPr lang="en-US" dirty="0" err="1">
                <a:solidFill>
                  <a:srgbClr val="424242"/>
                </a:solidFill>
                <a:latin typeface="Calibri"/>
                <a:cs typeface="Calibri"/>
              </a:rPr>
              <a:t>domande</a:t>
            </a:r>
            <a:r>
              <a:rPr lang="en-US" dirty="0">
                <a:solidFill>
                  <a:srgbClr val="424242"/>
                </a:solidFill>
                <a:latin typeface="Calibri"/>
                <a:cs typeface="Calibri"/>
              </a:rPr>
              <a:t> (7 </a:t>
            </a:r>
            <a:r>
              <a:rPr lang="en-US" dirty="0" err="1">
                <a:solidFill>
                  <a:srgbClr val="424242"/>
                </a:solidFill>
                <a:latin typeface="Calibri"/>
                <a:cs typeface="Calibri"/>
              </a:rPr>
              <a:t>anche</a:t>
            </a:r>
            <a:r>
              <a:rPr lang="en-US" dirty="0">
                <a:solidFill>
                  <a:srgbClr val="424242"/>
                </a:solidFill>
                <a:latin typeface="Calibri"/>
                <a:cs typeface="Calibri"/>
              </a:rPr>
              <a:t> </a:t>
            </a:r>
            <a:r>
              <a:rPr lang="en-US" dirty="0" err="1">
                <a:solidFill>
                  <a:srgbClr val="424242"/>
                </a:solidFill>
                <a:latin typeface="Calibri"/>
                <a:cs typeface="Calibri"/>
              </a:rPr>
              <a:t>nel</a:t>
            </a:r>
            <a:r>
              <a:rPr lang="en-US" dirty="0">
                <a:solidFill>
                  <a:srgbClr val="424242"/>
                </a:solidFill>
                <a:latin typeface="Calibri"/>
                <a:cs typeface="Calibri"/>
              </a:rPr>
              <a:t> 2020)</a:t>
            </a:r>
            <a:endParaRPr lang="en-US">
              <a:latin typeface="Calibri"/>
            </a:endParaRPr>
          </a:p>
          <a:p>
            <a:endParaRPr lang="en-US" dirty="0">
              <a:solidFill>
                <a:srgbClr val="424242"/>
              </a:solidFill>
              <a:latin typeface="Calibri"/>
              <a:cs typeface="Calibri"/>
            </a:endParaRPr>
          </a:p>
          <a:p>
            <a:r>
              <a:rPr lang="en-US" dirty="0">
                <a:solidFill>
                  <a:srgbClr val="424242"/>
                </a:solidFill>
                <a:latin typeface="Calibri"/>
                <a:cs typeface="Calibri"/>
              </a:rPr>
              <a:t>Da </a:t>
            </a:r>
            <a:r>
              <a:rPr lang="en-US" dirty="0" err="1">
                <a:solidFill>
                  <a:srgbClr val="424242"/>
                </a:solidFill>
                <a:latin typeface="Calibri"/>
                <a:cs typeface="Calibri"/>
              </a:rPr>
              <a:t>segnalare</a:t>
            </a:r>
            <a:r>
              <a:rPr lang="en-US" dirty="0">
                <a:solidFill>
                  <a:srgbClr val="424242"/>
                </a:solidFill>
                <a:latin typeface="Calibri"/>
                <a:cs typeface="Calibri"/>
              </a:rPr>
              <a:t> </a:t>
            </a:r>
            <a:r>
              <a:rPr lang="en-US" dirty="0" err="1">
                <a:solidFill>
                  <a:srgbClr val="424242"/>
                </a:solidFill>
                <a:latin typeface="Calibri"/>
                <a:cs typeface="Calibri"/>
              </a:rPr>
              <a:t>che</a:t>
            </a:r>
            <a:r>
              <a:rPr lang="en-US" dirty="0">
                <a:solidFill>
                  <a:srgbClr val="424242"/>
                </a:solidFill>
                <a:latin typeface="Calibri"/>
                <a:cs typeface="Calibri"/>
              </a:rPr>
              <a:t> </a:t>
            </a:r>
            <a:r>
              <a:rPr lang="en-US" dirty="0" err="1">
                <a:solidFill>
                  <a:srgbClr val="424242"/>
                </a:solidFill>
                <a:latin typeface="Calibri"/>
                <a:cs typeface="Calibri"/>
              </a:rPr>
              <a:t>sono</a:t>
            </a:r>
            <a:r>
              <a:rPr lang="en-US" dirty="0">
                <a:solidFill>
                  <a:srgbClr val="424242"/>
                </a:solidFill>
                <a:latin typeface="Calibri"/>
                <a:cs typeface="Calibri"/>
              </a:rPr>
              <a:t> </a:t>
            </a:r>
            <a:r>
              <a:rPr lang="en-US" dirty="0" err="1">
                <a:solidFill>
                  <a:srgbClr val="424242"/>
                </a:solidFill>
                <a:latin typeface="Calibri"/>
                <a:cs typeface="Calibri"/>
              </a:rPr>
              <a:t>ormai</a:t>
            </a:r>
            <a:r>
              <a:rPr lang="en-US" dirty="0">
                <a:solidFill>
                  <a:srgbClr val="424242"/>
                </a:solidFill>
                <a:latin typeface="Calibri"/>
                <a:cs typeface="Calibri"/>
              </a:rPr>
              <a:t> cinque anni </a:t>
            </a:r>
            <a:r>
              <a:rPr lang="en-US" dirty="0" err="1">
                <a:solidFill>
                  <a:srgbClr val="424242"/>
                </a:solidFill>
                <a:latin typeface="Calibri"/>
                <a:cs typeface="Calibri"/>
              </a:rPr>
              <a:t>che</a:t>
            </a:r>
            <a:r>
              <a:rPr lang="en-US" dirty="0">
                <a:solidFill>
                  <a:srgbClr val="424242"/>
                </a:solidFill>
                <a:latin typeface="Calibri"/>
                <a:cs typeface="Calibri"/>
              </a:rPr>
              <a:t> </a:t>
            </a:r>
            <a:r>
              <a:rPr lang="en-US" b="1" dirty="0">
                <a:solidFill>
                  <a:srgbClr val="424242"/>
                </a:solidFill>
                <a:latin typeface="Calibri"/>
                <a:cs typeface="Calibri"/>
              </a:rPr>
              <a:t>non </a:t>
            </a:r>
            <a:r>
              <a:rPr lang="en-US" b="1" dirty="0" err="1">
                <a:solidFill>
                  <a:srgbClr val="424242"/>
                </a:solidFill>
                <a:latin typeface="Calibri"/>
                <a:cs typeface="Calibri"/>
              </a:rPr>
              <a:t>vengono</a:t>
            </a:r>
            <a:r>
              <a:rPr lang="en-US" b="1" dirty="0">
                <a:solidFill>
                  <a:srgbClr val="424242"/>
                </a:solidFill>
                <a:latin typeface="Calibri"/>
                <a:cs typeface="Calibri"/>
              </a:rPr>
              <a:t> </a:t>
            </a:r>
            <a:r>
              <a:rPr lang="en-US" b="1" dirty="0" err="1">
                <a:solidFill>
                  <a:srgbClr val="424242"/>
                </a:solidFill>
                <a:latin typeface="Calibri"/>
                <a:cs typeface="Calibri"/>
              </a:rPr>
              <a:t>assegnate</a:t>
            </a:r>
            <a:r>
              <a:rPr lang="en-US" b="1" dirty="0">
                <a:solidFill>
                  <a:srgbClr val="424242"/>
                </a:solidFill>
                <a:latin typeface="Calibri"/>
                <a:cs typeface="Calibri"/>
              </a:rPr>
              <a:t> </a:t>
            </a:r>
            <a:r>
              <a:rPr lang="en-US" b="1" dirty="0" err="1">
                <a:solidFill>
                  <a:srgbClr val="424242"/>
                </a:solidFill>
                <a:latin typeface="Calibri"/>
                <a:cs typeface="Calibri"/>
              </a:rPr>
              <a:t>domande</a:t>
            </a:r>
            <a:r>
              <a:rPr lang="en-US" b="1" dirty="0">
                <a:solidFill>
                  <a:srgbClr val="424242"/>
                </a:solidFill>
                <a:latin typeface="Calibri"/>
                <a:cs typeface="Calibri"/>
              </a:rPr>
              <a:t> di </a:t>
            </a:r>
            <a:r>
              <a:rPr lang="en-US" b="1" dirty="0" err="1">
                <a:solidFill>
                  <a:srgbClr val="424242"/>
                </a:solidFill>
                <a:latin typeface="Calibri"/>
                <a:cs typeface="Calibri"/>
              </a:rPr>
              <a:t>ragionamento</a:t>
            </a:r>
            <a:r>
              <a:rPr lang="en-US" b="1" dirty="0">
                <a:solidFill>
                  <a:srgbClr val="424242"/>
                </a:solidFill>
                <a:latin typeface="Calibri"/>
                <a:cs typeface="Calibri"/>
              </a:rPr>
              <a:t> </a:t>
            </a:r>
            <a:r>
              <a:rPr lang="en-US" b="1" dirty="0" err="1">
                <a:solidFill>
                  <a:srgbClr val="424242"/>
                </a:solidFill>
                <a:latin typeface="Calibri"/>
                <a:cs typeface="Calibri"/>
              </a:rPr>
              <a:t>astratto</a:t>
            </a:r>
            <a:r>
              <a:rPr lang="en-US" dirty="0">
                <a:solidFill>
                  <a:srgbClr val="424242"/>
                </a:solidFill>
                <a:latin typeface="Calibri"/>
                <a:cs typeface="Calibri"/>
              </a:rPr>
              <a:t> e </a:t>
            </a:r>
            <a:r>
              <a:rPr lang="en-US" dirty="0" err="1">
                <a:solidFill>
                  <a:srgbClr val="424242"/>
                </a:solidFill>
                <a:latin typeface="Calibri"/>
                <a:cs typeface="Calibri"/>
              </a:rPr>
              <a:t>che</a:t>
            </a:r>
            <a:r>
              <a:rPr lang="en-US" dirty="0">
                <a:solidFill>
                  <a:srgbClr val="424242"/>
                </a:solidFill>
                <a:latin typeface="Calibri"/>
                <a:cs typeface="Calibri"/>
              </a:rPr>
              <a:t> </a:t>
            </a:r>
            <a:r>
              <a:rPr lang="en-US" dirty="0" err="1">
                <a:solidFill>
                  <a:srgbClr val="424242"/>
                </a:solidFill>
                <a:latin typeface="Calibri"/>
                <a:cs typeface="Calibri"/>
              </a:rPr>
              <a:t>già</a:t>
            </a:r>
            <a:r>
              <a:rPr lang="en-US" dirty="0">
                <a:solidFill>
                  <a:srgbClr val="424242"/>
                </a:solidFill>
                <a:latin typeface="Calibri"/>
                <a:cs typeface="Calibri"/>
              </a:rPr>
              <a:t> </a:t>
            </a:r>
            <a:r>
              <a:rPr lang="en-US" dirty="0" err="1">
                <a:solidFill>
                  <a:srgbClr val="424242"/>
                </a:solidFill>
                <a:latin typeface="Calibri"/>
                <a:cs typeface="Calibri"/>
              </a:rPr>
              <a:t>dall’anno</a:t>
            </a:r>
            <a:r>
              <a:rPr lang="en-US" dirty="0">
                <a:solidFill>
                  <a:srgbClr val="424242"/>
                </a:solidFill>
                <a:latin typeface="Calibri"/>
                <a:cs typeface="Calibri"/>
              </a:rPr>
              <a:t> </a:t>
            </a:r>
            <a:r>
              <a:rPr lang="en-US" dirty="0" err="1">
                <a:solidFill>
                  <a:srgbClr val="424242"/>
                </a:solidFill>
                <a:latin typeface="Calibri"/>
                <a:cs typeface="Calibri"/>
              </a:rPr>
              <a:t>scorso</a:t>
            </a:r>
            <a:r>
              <a:rPr lang="en-US" dirty="0">
                <a:solidFill>
                  <a:srgbClr val="424242"/>
                </a:solidFill>
                <a:latin typeface="Calibri"/>
                <a:cs typeface="Calibri"/>
              </a:rPr>
              <a:t> </a:t>
            </a:r>
            <a:r>
              <a:rPr lang="en-US" dirty="0" err="1">
                <a:solidFill>
                  <a:srgbClr val="424242"/>
                </a:solidFill>
                <a:latin typeface="Calibri"/>
                <a:cs typeface="Calibri"/>
              </a:rPr>
              <a:t>si</a:t>
            </a:r>
            <a:r>
              <a:rPr lang="en-US" dirty="0">
                <a:solidFill>
                  <a:srgbClr val="424242"/>
                </a:solidFill>
                <a:latin typeface="Calibri"/>
                <a:cs typeface="Calibri"/>
              </a:rPr>
              <a:t> è </a:t>
            </a:r>
            <a:r>
              <a:rPr lang="en-US" dirty="0" err="1">
                <a:solidFill>
                  <a:srgbClr val="424242"/>
                </a:solidFill>
                <a:latin typeface="Calibri"/>
                <a:cs typeface="Calibri"/>
              </a:rPr>
              <a:t>invertito</a:t>
            </a:r>
            <a:r>
              <a:rPr lang="en-US" dirty="0">
                <a:solidFill>
                  <a:srgbClr val="424242"/>
                </a:solidFill>
                <a:latin typeface="Calibri"/>
                <a:cs typeface="Calibri"/>
              </a:rPr>
              <a:t> il trend rispetto al </a:t>
            </a:r>
            <a:r>
              <a:rPr lang="en-US" err="1">
                <a:solidFill>
                  <a:srgbClr val="424242"/>
                </a:solidFill>
                <a:latin typeface="Calibri"/>
                <a:cs typeface="Calibri"/>
              </a:rPr>
              <a:t>passato</a:t>
            </a:r>
            <a:r>
              <a:rPr lang="en-US" dirty="0">
                <a:solidFill>
                  <a:srgbClr val="424242"/>
                </a:solidFill>
                <a:latin typeface="Calibri"/>
                <a:cs typeface="Calibri"/>
              </a:rPr>
              <a:t>, per cui </a:t>
            </a:r>
            <a:r>
              <a:rPr lang="en-US" err="1">
                <a:solidFill>
                  <a:srgbClr val="424242"/>
                </a:solidFill>
                <a:latin typeface="Calibri"/>
                <a:cs typeface="Calibri"/>
              </a:rPr>
              <a:t>sono</a:t>
            </a:r>
            <a:r>
              <a:rPr lang="en-US" dirty="0">
                <a:solidFill>
                  <a:srgbClr val="424242"/>
                </a:solidFill>
                <a:latin typeface="Calibri"/>
                <a:cs typeface="Calibri"/>
              </a:rPr>
              <a:t> </a:t>
            </a:r>
            <a:r>
              <a:rPr lang="en-US" err="1">
                <a:solidFill>
                  <a:srgbClr val="424242"/>
                </a:solidFill>
                <a:latin typeface="Calibri"/>
                <a:cs typeface="Calibri"/>
              </a:rPr>
              <a:t>stati</a:t>
            </a:r>
            <a:r>
              <a:rPr lang="en-US" dirty="0">
                <a:solidFill>
                  <a:srgbClr val="424242"/>
                </a:solidFill>
                <a:latin typeface="Calibri"/>
                <a:cs typeface="Calibri"/>
              </a:rPr>
              <a:t> </a:t>
            </a:r>
            <a:r>
              <a:rPr lang="en-US" err="1">
                <a:solidFill>
                  <a:srgbClr val="424242"/>
                </a:solidFill>
                <a:latin typeface="Calibri"/>
                <a:cs typeface="Calibri"/>
              </a:rPr>
              <a:t>assegnati</a:t>
            </a:r>
            <a:r>
              <a:rPr lang="en-US" dirty="0">
                <a:solidFill>
                  <a:srgbClr val="424242"/>
                </a:solidFill>
                <a:latin typeface="Calibri"/>
                <a:cs typeface="Calibri"/>
              </a:rPr>
              <a:t> </a:t>
            </a:r>
            <a:r>
              <a:rPr lang="en-US" err="1">
                <a:solidFill>
                  <a:srgbClr val="424242"/>
                </a:solidFill>
                <a:latin typeface="Calibri"/>
                <a:cs typeface="Calibri"/>
              </a:rPr>
              <a:t>più</a:t>
            </a:r>
            <a:r>
              <a:rPr lang="en-US" dirty="0">
                <a:solidFill>
                  <a:srgbClr val="424242"/>
                </a:solidFill>
                <a:latin typeface="Calibri"/>
                <a:cs typeface="Calibri"/>
              </a:rPr>
              <a:t> quiz di Logica </a:t>
            </a:r>
            <a:r>
              <a:rPr lang="en-US" err="1">
                <a:solidFill>
                  <a:srgbClr val="424242"/>
                </a:solidFill>
                <a:latin typeface="Calibri"/>
                <a:cs typeface="Calibri"/>
              </a:rPr>
              <a:t>numerica</a:t>
            </a:r>
            <a:r>
              <a:rPr lang="en-US" dirty="0">
                <a:solidFill>
                  <a:srgbClr val="424242"/>
                </a:solidFill>
                <a:latin typeface="Calibri"/>
                <a:cs typeface="Calibri"/>
              </a:rPr>
              <a:t> (7 quiz </a:t>
            </a:r>
            <a:r>
              <a:rPr lang="en-US" err="1">
                <a:solidFill>
                  <a:srgbClr val="424242"/>
                </a:solidFill>
                <a:latin typeface="Calibri"/>
                <a:cs typeface="Calibri"/>
              </a:rPr>
              <a:t>su</a:t>
            </a:r>
            <a:r>
              <a:rPr lang="en-US" dirty="0">
                <a:solidFill>
                  <a:srgbClr val="424242"/>
                </a:solidFill>
                <a:latin typeface="Calibri"/>
                <a:cs typeface="Calibri"/>
              </a:rPr>
              <a:t> 10) a </a:t>
            </a:r>
            <a:r>
              <a:rPr lang="en-US" err="1">
                <a:solidFill>
                  <a:srgbClr val="424242"/>
                </a:solidFill>
                <a:latin typeface="Calibri"/>
                <a:cs typeface="Calibri"/>
              </a:rPr>
              <a:t>scapito</a:t>
            </a:r>
            <a:r>
              <a:rPr lang="en-US" dirty="0">
                <a:solidFill>
                  <a:srgbClr val="424242"/>
                </a:solidFill>
                <a:latin typeface="Calibri"/>
                <a:cs typeface="Calibri"/>
              </a:rPr>
              <a:t> di </a:t>
            </a:r>
            <a:r>
              <a:rPr lang="en-US" err="1">
                <a:solidFill>
                  <a:srgbClr val="424242"/>
                </a:solidFill>
                <a:latin typeface="Calibri"/>
                <a:cs typeface="Calibri"/>
              </a:rPr>
              <a:t>quelli</a:t>
            </a:r>
            <a:r>
              <a:rPr lang="en-US" dirty="0">
                <a:solidFill>
                  <a:srgbClr val="424242"/>
                </a:solidFill>
                <a:latin typeface="Calibri"/>
                <a:cs typeface="Calibri"/>
              </a:rPr>
              <a:t> di </a:t>
            </a:r>
            <a:r>
              <a:rPr lang="en-US" err="1">
                <a:solidFill>
                  <a:srgbClr val="424242"/>
                </a:solidFill>
                <a:latin typeface="Calibri"/>
                <a:cs typeface="Calibri"/>
              </a:rPr>
              <a:t>Ragionamento</a:t>
            </a:r>
            <a:r>
              <a:rPr lang="en-US" dirty="0">
                <a:solidFill>
                  <a:srgbClr val="424242"/>
                </a:solidFill>
                <a:latin typeface="Calibri"/>
                <a:cs typeface="Calibri"/>
              </a:rPr>
              <a:t> </a:t>
            </a:r>
            <a:r>
              <a:rPr lang="en-US" err="1">
                <a:solidFill>
                  <a:srgbClr val="424242"/>
                </a:solidFill>
                <a:latin typeface="Calibri"/>
                <a:cs typeface="Calibri"/>
              </a:rPr>
              <a:t>critico</a:t>
            </a:r>
            <a:r>
              <a:rPr lang="en-US" dirty="0">
                <a:solidFill>
                  <a:srgbClr val="424242"/>
                </a:solidFill>
                <a:latin typeface="Calibri"/>
                <a:cs typeface="Calibri"/>
              </a:rPr>
              <a:t> e di Logica verbale.</a:t>
            </a:r>
            <a:endParaRPr lang="en-US">
              <a:latin typeface="Calibri"/>
            </a:endParaRPr>
          </a:p>
          <a:p>
            <a:r>
              <a:rPr lang="en-US" err="1">
                <a:solidFill>
                  <a:srgbClr val="424242"/>
                </a:solidFill>
                <a:latin typeface="Calibri"/>
                <a:cs typeface="Calibri"/>
              </a:rPr>
              <a:t>Gli</a:t>
            </a:r>
            <a:r>
              <a:rPr lang="en-US" dirty="0">
                <a:solidFill>
                  <a:srgbClr val="424242"/>
                </a:solidFill>
                <a:latin typeface="Calibri"/>
                <a:cs typeface="Calibri"/>
              </a:rPr>
              <a:t> “</a:t>
            </a:r>
            <a:r>
              <a:rPr lang="en-US" err="1">
                <a:solidFill>
                  <a:srgbClr val="424242"/>
                </a:solidFill>
                <a:latin typeface="Calibri"/>
                <a:cs typeface="Calibri"/>
              </a:rPr>
              <a:t>assenti</a:t>
            </a:r>
            <a:r>
              <a:rPr lang="en-US" dirty="0">
                <a:solidFill>
                  <a:srgbClr val="424242"/>
                </a:solidFill>
                <a:latin typeface="Calibri"/>
                <a:cs typeface="Calibri"/>
              </a:rPr>
              <a:t>”, </a:t>
            </a:r>
            <a:r>
              <a:rPr lang="en-US" err="1">
                <a:solidFill>
                  <a:srgbClr val="424242"/>
                </a:solidFill>
                <a:latin typeface="Calibri"/>
                <a:cs typeface="Calibri"/>
              </a:rPr>
              <a:t>inoltre</a:t>
            </a:r>
            <a:r>
              <a:rPr lang="en-US" dirty="0">
                <a:solidFill>
                  <a:srgbClr val="424242"/>
                </a:solidFill>
                <a:latin typeface="Calibri"/>
                <a:cs typeface="Calibri"/>
              </a:rPr>
              <a:t>, </a:t>
            </a:r>
            <a:r>
              <a:rPr lang="en-US" err="1">
                <a:solidFill>
                  <a:srgbClr val="424242"/>
                </a:solidFill>
                <a:latin typeface="Calibri"/>
                <a:cs typeface="Calibri"/>
              </a:rPr>
              <a:t>sono</a:t>
            </a:r>
            <a:r>
              <a:rPr lang="en-US" dirty="0">
                <a:solidFill>
                  <a:srgbClr val="424242"/>
                </a:solidFill>
                <a:latin typeface="Calibri"/>
                <a:cs typeface="Calibri"/>
              </a:rPr>
              <a:t> </a:t>
            </a:r>
            <a:r>
              <a:rPr lang="en-US" err="1">
                <a:solidFill>
                  <a:srgbClr val="424242"/>
                </a:solidFill>
                <a:latin typeface="Calibri"/>
                <a:cs typeface="Calibri"/>
              </a:rPr>
              <a:t>stati</a:t>
            </a:r>
            <a:r>
              <a:rPr lang="en-US" dirty="0">
                <a:solidFill>
                  <a:srgbClr val="424242"/>
                </a:solidFill>
                <a:latin typeface="Calibri"/>
                <a:cs typeface="Calibri"/>
              </a:rPr>
              <a:t> </a:t>
            </a:r>
            <a:r>
              <a:rPr lang="en-US" err="1">
                <a:solidFill>
                  <a:srgbClr val="424242"/>
                </a:solidFill>
                <a:latin typeface="Calibri"/>
                <a:cs typeface="Calibri"/>
              </a:rPr>
              <a:t>i</a:t>
            </a:r>
            <a:r>
              <a:rPr lang="en-US" dirty="0">
                <a:solidFill>
                  <a:srgbClr val="424242"/>
                </a:solidFill>
                <a:latin typeface="Calibri"/>
                <a:cs typeface="Calibri"/>
              </a:rPr>
              <a:t> quiz di </a:t>
            </a:r>
            <a:r>
              <a:rPr lang="en-US" err="1">
                <a:solidFill>
                  <a:srgbClr val="424242"/>
                </a:solidFill>
                <a:latin typeface="Calibri"/>
                <a:cs typeface="Calibri"/>
              </a:rPr>
              <a:t>comprensione</a:t>
            </a:r>
            <a:r>
              <a:rPr lang="en-US" dirty="0">
                <a:solidFill>
                  <a:srgbClr val="424242"/>
                </a:solidFill>
                <a:latin typeface="Calibri"/>
                <a:cs typeface="Calibri"/>
              </a:rPr>
              <a:t> del testo (in </a:t>
            </a:r>
            <a:r>
              <a:rPr lang="en-US" err="1">
                <a:solidFill>
                  <a:srgbClr val="424242"/>
                </a:solidFill>
                <a:latin typeface="Calibri"/>
                <a:cs typeface="Calibri"/>
              </a:rPr>
              <a:t>realtà</a:t>
            </a:r>
            <a:r>
              <a:rPr lang="en-US" dirty="0">
                <a:solidFill>
                  <a:srgbClr val="424242"/>
                </a:solidFill>
                <a:latin typeface="Calibri"/>
                <a:cs typeface="Calibri"/>
              </a:rPr>
              <a:t> non </a:t>
            </a:r>
            <a:r>
              <a:rPr lang="en-US" err="1">
                <a:solidFill>
                  <a:srgbClr val="424242"/>
                </a:solidFill>
                <a:latin typeface="Calibri"/>
                <a:cs typeface="Calibri"/>
              </a:rPr>
              <a:t>sono</a:t>
            </a:r>
            <a:r>
              <a:rPr lang="en-US" dirty="0">
                <a:solidFill>
                  <a:srgbClr val="424242"/>
                </a:solidFill>
                <a:latin typeface="Calibri"/>
                <a:cs typeface="Calibri"/>
              </a:rPr>
              <a:t> </a:t>
            </a:r>
            <a:r>
              <a:rPr lang="en-US" err="1">
                <a:solidFill>
                  <a:srgbClr val="424242"/>
                </a:solidFill>
                <a:latin typeface="Calibri"/>
                <a:cs typeface="Calibri"/>
              </a:rPr>
              <a:t>stati</a:t>
            </a:r>
            <a:r>
              <a:rPr lang="en-US" dirty="0">
                <a:solidFill>
                  <a:srgbClr val="424242"/>
                </a:solidFill>
                <a:latin typeface="Calibri"/>
                <a:cs typeface="Calibri"/>
              </a:rPr>
              <a:t> </a:t>
            </a:r>
            <a:r>
              <a:rPr lang="en-US" err="1">
                <a:solidFill>
                  <a:srgbClr val="424242"/>
                </a:solidFill>
                <a:latin typeface="Calibri"/>
                <a:cs typeface="Calibri"/>
              </a:rPr>
              <a:t>più</a:t>
            </a:r>
            <a:r>
              <a:rPr lang="en-US" dirty="0">
                <a:solidFill>
                  <a:srgbClr val="424242"/>
                </a:solidFill>
                <a:latin typeface="Calibri"/>
                <a:cs typeface="Calibri"/>
              </a:rPr>
              <a:t> </a:t>
            </a:r>
            <a:r>
              <a:rPr lang="en-US" err="1">
                <a:solidFill>
                  <a:srgbClr val="424242"/>
                </a:solidFill>
                <a:latin typeface="Calibri"/>
                <a:cs typeface="Calibri"/>
              </a:rPr>
              <a:t>assegnati</a:t>
            </a:r>
            <a:r>
              <a:rPr lang="en-US" dirty="0">
                <a:solidFill>
                  <a:srgbClr val="424242"/>
                </a:solidFill>
                <a:latin typeface="Calibri"/>
                <a:cs typeface="Calibri"/>
              </a:rPr>
              <a:t> </a:t>
            </a:r>
            <a:r>
              <a:rPr lang="en-US" err="1">
                <a:solidFill>
                  <a:srgbClr val="424242"/>
                </a:solidFill>
                <a:latin typeface="Calibri"/>
                <a:cs typeface="Calibri"/>
              </a:rPr>
              <a:t>almeno</a:t>
            </a:r>
            <a:r>
              <a:rPr lang="en-US" dirty="0">
                <a:solidFill>
                  <a:srgbClr val="424242"/>
                </a:solidFill>
                <a:latin typeface="Calibri"/>
                <a:cs typeface="Calibri"/>
              </a:rPr>
              <a:t> da 3 anni), </a:t>
            </a:r>
            <a:r>
              <a:rPr lang="en-US" err="1">
                <a:solidFill>
                  <a:srgbClr val="424242"/>
                </a:solidFill>
                <a:latin typeface="Calibri"/>
                <a:cs typeface="Calibri"/>
              </a:rPr>
              <a:t>quelli</a:t>
            </a:r>
            <a:r>
              <a:rPr lang="en-US" dirty="0">
                <a:solidFill>
                  <a:srgbClr val="424242"/>
                </a:solidFill>
                <a:latin typeface="Calibri"/>
                <a:cs typeface="Calibri"/>
              </a:rPr>
              <a:t> </a:t>
            </a:r>
            <a:r>
              <a:rPr lang="en-US" err="1">
                <a:solidFill>
                  <a:srgbClr val="424242"/>
                </a:solidFill>
                <a:latin typeface="Calibri"/>
                <a:cs typeface="Calibri"/>
              </a:rPr>
              <a:t>su</a:t>
            </a:r>
            <a:r>
              <a:rPr lang="en-US" dirty="0">
                <a:solidFill>
                  <a:srgbClr val="424242"/>
                </a:solidFill>
                <a:latin typeface="Calibri"/>
                <a:cs typeface="Calibri"/>
              </a:rPr>
              <a:t> </a:t>
            </a:r>
            <a:r>
              <a:rPr lang="en-US" err="1">
                <a:solidFill>
                  <a:srgbClr val="424242"/>
                </a:solidFill>
                <a:latin typeface="Calibri"/>
                <a:cs typeface="Calibri"/>
              </a:rPr>
              <a:t>sinonimi</a:t>
            </a:r>
            <a:r>
              <a:rPr lang="en-US" dirty="0">
                <a:solidFill>
                  <a:srgbClr val="424242"/>
                </a:solidFill>
                <a:latin typeface="Calibri"/>
                <a:cs typeface="Calibri"/>
              </a:rPr>
              <a:t> e </a:t>
            </a:r>
            <a:r>
              <a:rPr lang="en-US" err="1">
                <a:solidFill>
                  <a:srgbClr val="424242"/>
                </a:solidFill>
                <a:latin typeface="Calibri"/>
                <a:cs typeface="Calibri"/>
              </a:rPr>
              <a:t>contrari</a:t>
            </a:r>
            <a:r>
              <a:rPr lang="en-US" dirty="0">
                <a:solidFill>
                  <a:srgbClr val="424242"/>
                </a:solidFill>
                <a:latin typeface="Calibri"/>
                <a:cs typeface="Calibri"/>
              </a:rPr>
              <a:t> e </a:t>
            </a:r>
            <a:r>
              <a:rPr lang="en-US" err="1">
                <a:solidFill>
                  <a:srgbClr val="424242"/>
                </a:solidFill>
                <a:latin typeface="Calibri"/>
                <a:cs typeface="Calibri"/>
              </a:rPr>
              <a:t>infine</a:t>
            </a:r>
            <a:r>
              <a:rPr lang="en-US" dirty="0">
                <a:solidFill>
                  <a:srgbClr val="424242"/>
                </a:solidFill>
                <a:latin typeface="Calibri"/>
                <a:cs typeface="Calibri"/>
              </a:rPr>
              <a:t> le </a:t>
            </a:r>
            <a:r>
              <a:rPr lang="en-US" err="1">
                <a:solidFill>
                  <a:srgbClr val="424242"/>
                </a:solidFill>
                <a:latin typeface="Calibri"/>
                <a:cs typeface="Calibri"/>
              </a:rPr>
              <a:t>domande</a:t>
            </a:r>
            <a:r>
              <a:rPr lang="en-US" dirty="0">
                <a:solidFill>
                  <a:srgbClr val="424242"/>
                </a:solidFill>
                <a:latin typeface="Calibri"/>
                <a:cs typeface="Calibri"/>
              </a:rPr>
              <a:t> </a:t>
            </a:r>
            <a:r>
              <a:rPr lang="en-US" err="1">
                <a:solidFill>
                  <a:srgbClr val="424242"/>
                </a:solidFill>
                <a:latin typeface="Calibri"/>
                <a:cs typeface="Calibri"/>
              </a:rPr>
              <a:t>sulle</a:t>
            </a:r>
            <a:r>
              <a:rPr lang="en-US" dirty="0">
                <a:solidFill>
                  <a:srgbClr val="424242"/>
                </a:solidFill>
                <a:latin typeface="Calibri"/>
                <a:cs typeface="Calibri"/>
              </a:rPr>
              <a:t> </a:t>
            </a:r>
            <a:r>
              <a:rPr lang="en-US" err="1">
                <a:solidFill>
                  <a:srgbClr val="424242"/>
                </a:solidFill>
                <a:latin typeface="Calibri"/>
                <a:cs typeface="Calibri"/>
              </a:rPr>
              <a:t>serie</a:t>
            </a:r>
            <a:r>
              <a:rPr lang="en-US" dirty="0">
                <a:solidFill>
                  <a:srgbClr val="424242"/>
                </a:solidFill>
                <a:latin typeface="Calibri"/>
                <a:cs typeface="Calibri"/>
              </a:rPr>
              <a:t> </a:t>
            </a:r>
            <a:r>
              <a:rPr lang="en-US" err="1">
                <a:solidFill>
                  <a:srgbClr val="424242"/>
                </a:solidFill>
                <a:latin typeface="Calibri"/>
                <a:cs typeface="Calibri"/>
              </a:rPr>
              <a:t>numeriche</a:t>
            </a:r>
            <a:r>
              <a:rPr lang="en-US" dirty="0">
                <a:solidFill>
                  <a:srgbClr val="424242"/>
                </a:solidFill>
                <a:latin typeface="Calibri"/>
                <a:cs typeface="Calibri"/>
              </a:rPr>
              <a:t>.</a:t>
            </a:r>
          </a:p>
        </p:txBody>
      </p:sp>
    </p:spTree>
    <p:extLst>
      <p:ext uri="{BB962C8B-B14F-4D97-AF65-F5344CB8AC3E}">
        <p14:creationId xmlns:p14="http://schemas.microsoft.com/office/powerpoint/2010/main" val="2385431113"/>
      </p:ext>
    </p:extLst>
  </p:cSld>
  <p:clrMapOvr>
    <a:masterClrMapping/>
  </p:clrMapOvr>
  <p:transition spd="med"/>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55476" y="913284"/>
            <a:ext cx="8280920" cy="5078313"/>
          </a:xfrm>
          <a:prstGeom prst="rect">
            <a:avLst/>
          </a:prstGeom>
        </p:spPr>
        <p:txBody>
          <a:bodyPr wrap="square">
            <a:spAutoFit/>
          </a:bodyPr>
          <a:lstStyle/>
          <a:p>
            <a:r>
              <a:rPr lang="it-IT">
                <a:latin typeface="+mn-lt"/>
              </a:rPr>
              <a:t>Il </a:t>
            </a:r>
            <a:r>
              <a:rPr lang="it-IT" b="1">
                <a:latin typeface="+mn-lt"/>
              </a:rPr>
              <a:t>messaggio principale </a:t>
            </a:r>
            <a:r>
              <a:rPr lang="it-IT">
                <a:latin typeface="+mn-lt"/>
              </a:rPr>
              <a:t>di un brano coincide con la </a:t>
            </a:r>
            <a:r>
              <a:rPr lang="it-IT" b="1">
                <a:latin typeface="+mn-lt"/>
              </a:rPr>
              <a:t>tesi di fondo</a:t>
            </a:r>
            <a:r>
              <a:rPr lang="it-IT">
                <a:latin typeface="+mn-lt"/>
              </a:rPr>
              <a:t>, e cioè con l’intento fondamentale dell’autore. Come facciamo a valutare questo intento? Osservando attentamente la struttura del testo e il modo in cui le informazioni interagiscono tra loro.</a:t>
            </a:r>
          </a:p>
          <a:p>
            <a:endParaRPr lang="it-IT">
              <a:latin typeface="+mn-lt"/>
            </a:endParaRPr>
          </a:p>
          <a:p>
            <a:r>
              <a:rPr lang="it-IT">
                <a:latin typeface="+mn-lt"/>
              </a:rPr>
              <a:t>Ti propongo, al riguardo, di esaminare con attenzione le opzioni di risposta e annotare alcune considerazioni preliminari. Ti sembrano affermazioni corrette alla luce del brano? Sono coerenti con i contenuti testuali? Avrai notato che, in effetti, TUTTE le opzioni di risposta veicolano contenuti che devono essere considerati certamente conformi al brano proposto. Il punto è che, però, SOLTANTO UNA ne esprime il MESSAGGIO PRINCIPALE.</a:t>
            </a:r>
          </a:p>
          <a:p>
            <a:endParaRPr lang="it-IT">
              <a:latin typeface="+mn-lt"/>
            </a:endParaRPr>
          </a:p>
          <a:p>
            <a:r>
              <a:rPr lang="it-IT">
                <a:latin typeface="+mn-lt"/>
              </a:rPr>
              <a:t>A questo proposito risulta di fondamentale importanza la distinzione tra </a:t>
            </a:r>
            <a:r>
              <a:rPr lang="it-IT" b="1">
                <a:latin typeface="+mn-lt"/>
              </a:rPr>
              <a:t>informazioni principali</a:t>
            </a:r>
            <a:r>
              <a:rPr lang="it-IT">
                <a:latin typeface="+mn-lt"/>
              </a:rPr>
              <a:t> e </a:t>
            </a:r>
            <a:r>
              <a:rPr lang="it-IT" b="1">
                <a:latin typeface="+mn-lt"/>
              </a:rPr>
              <a:t>informazioni secondarie</a:t>
            </a:r>
            <a:r>
              <a:rPr lang="it-IT">
                <a:latin typeface="+mn-lt"/>
              </a:rPr>
              <a:t>. In un testo non tutte le informazioni hanno lo stesso peso. Assolvono a funzioni diverse. Le informazioni secondarie hanno carattere ausiliarie rispetto a quelle principali. Una tipica informazione secondaria è un’argomentazione portata a sostegno della tesi generale che si intende difendere – che, invece, va ovviamente considerata come informazione principale.</a:t>
            </a:r>
          </a:p>
        </p:txBody>
      </p:sp>
    </p:spTree>
    <p:extLst>
      <p:ext uri="{BB962C8B-B14F-4D97-AF65-F5344CB8AC3E}">
        <p14:creationId xmlns:p14="http://schemas.microsoft.com/office/powerpoint/2010/main" val="2082430214"/>
      </p:ext>
    </p:extLst>
  </p:cSld>
  <p:clrMapOvr>
    <a:masterClrMapping/>
  </p:clrMapOvr>
  <p:transition spd="med"/>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35996" y="836712"/>
            <a:ext cx="8280920" cy="3693319"/>
          </a:xfrm>
          <a:prstGeom prst="rect">
            <a:avLst/>
          </a:prstGeom>
        </p:spPr>
        <p:txBody>
          <a:bodyPr wrap="square">
            <a:spAutoFit/>
          </a:bodyPr>
          <a:lstStyle/>
          <a:p>
            <a:r>
              <a:rPr lang="it-IT">
                <a:latin typeface="+mn-lt"/>
              </a:rPr>
              <a:t>Esemplificando sulle opzioni di risposta:</a:t>
            </a:r>
          </a:p>
          <a:p>
            <a:endParaRPr lang="it-IT">
              <a:latin typeface="+mn-lt"/>
            </a:endParaRPr>
          </a:p>
          <a:p>
            <a:r>
              <a:rPr lang="it-IT">
                <a:latin typeface="+mn-lt"/>
              </a:rPr>
              <a:t>La A è corretta alla luce del testo, ma NON ne esprime il messaggio principale, in quanto è un’informazione secondaria. Si tratta, infatti, di un presupposto sul quale poggia il messaggio principale, cioè la tesi che l’orario dovrebbe essere adattato ai ritmi degli studenti.</a:t>
            </a:r>
          </a:p>
          <a:p>
            <a:endParaRPr lang="it-IT">
              <a:latin typeface="+mn-lt"/>
            </a:endParaRPr>
          </a:p>
          <a:p>
            <a:r>
              <a:rPr lang="it-IT">
                <a:latin typeface="+mn-lt"/>
              </a:rPr>
              <a:t>Anche la B è corretta alla luce del testo, ma è un’informazione secondaria con caratteristiche e funzione analoghe a quelle che abbiamo evidenziato per la risposta A.</a:t>
            </a:r>
          </a:p>
          <a:p>
            <a:endParaRPr lang="it-IT">
              <a:latin typeface="+mn-lt"/>
            </a:endParaRPr>
          </a:p>
          <a:p>
            <a:r>
              <a:rPr lang="it-IT">
                <a:latin typeface="+mn-lt"/>
              </a:rPr>
              <a:t>Anche la D e la E sono conformi al testo, ma anch’esse sono da considerarsi senz’altro informazioni secondarie.</a:t>
            </a:r>
          </a:p>
          <a:p>
            <a:endParaRPr lang="it-IT">
              <a:latin typeface="+mn-lt"/>
            </a:endParaRPr>
          </a:p>
        </p:txBody>
      </p:sp>
      <p:sp>
        <p:nvSpPr>
          <p:cNvPr id="2" name="Rettangolo 1"/>
          <p:cNvSpPr/>
          <p:nvPr/>
        </p:nvSpPr>
        <p:spPr>
          <a:xfrm>
            <a:off x="467544" y="4869160"/>
            <a:ext cx="8280920" cy="1015663"/>
          </a:xfrm>
          <a:prstGeom prst="rect">
            <a:avLst/>
          </a:prstGeom>
        </p:spPr>
        <p:txBody>
          <a:bodyPr wrap="square">
            <a:spAutoFit/>
          </a:bodyPr>
          <a:lstStyle/>
          <a:p>
            <a:pPr lvl="0"/>
            <a:r>
              <a:rPr lang="it-IT">
                <a:solidFill>
                  <a:prstClr val="black"/>
                </a:solidFill>
                <a:latin typeface="+mn-lt"/>
              </a:rPr>
              <a:t>Soltanto la </a:t>
            </a:r>
            <a:r>
              <a:rPr lang="it-IT" sz="2400" b="1">
                <a:solidFill>
                  <a:srgbClr val="C00000"/>
                </a:solidFill>
                <a:latin typeface="+mn-lt"/>
              </a:rPr>
              <a:t>risposta C </a:t>
            </a:r>
            <a:r>
              <a:rPr lang="it-IT">
                <a:solidFill>
                  <a:prstClr val="black"/>
                </a:solidFill>
                <a:latin typeface="+mn-lt"/>
              </a:rPr>
              <a:t>è non solo coerente con i contenuti testuali, ma esprime anche compiutamente il messaggio principale del brano. Il senso del testo converge su questa tesi, rispetto alla quale le altre informazioni hanno carattere di supporto.</a:t>
            </a:r>
          </a:p>
        </p:txBody>
      </p:sp>
    </p:spTree>
    <p:extLst>
      <p:ext uri="{BB962C8B-B14F-4D97-AF65-F5344CB8AC3E}">
        <p14:creationId xmlns:p14="http://schemas.microsoft.com/office/powerpoint/2010/main" val="41851388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67544" y="335846"/>
            <a:ext cx="8136904" cy="4247317"/>
          </a:xfrm>
          <a:prstGeom prst="rect">
            <a:avLst/>
          </a:prstGeom>
        </p:spPr>
        <p:txBody>
          <a:bodyPr wrap="square">
            <a:spAutoFit/>
          </a:bodyPr>
          <a:lstStyle/>
          <a:p>
            <a:r>
              <a:rPr lang="it-IT" i="1">
                <a:latin typeface="+mn-lt"/>
              </a:rPr>
              <a:t>“Di solito Laura pota le rose nel mese di novembre, ma lo scorso anno ha dimenticato di farlo. Ha aspettato, invece, che terminasse il gelo invernale per poi potarle nel mese di marzo. Quest’estate Laura ha avuto la più abbondante fioritura di rose che si fosse mai vista nel suo giardino. Quindi, il gelo fa bene alle rose.”</a:t>
            </a:r>
          </a:p>
          <a:p>
            <a:endParaRPr lang="it-IT">
              <a:latin typeface="+mn-lt"/>
            </a:endParaRPr>
          </a:p>
          <a:p>
            <a:r>
              <a:rPr lang="it-IT" b="1">
                <a:latin typeface="+mn-lt"/>
              </a:rPr>
              <a:t>Quale delle seguenti risposte costituisce il passaggio logico errato nel brano precedente?</a:t>
            </a:r>
          </a:p>
          <a:p>
            <a:endParaRPr lang="it-IT">
              <a:latin typeface="+mn-lt"/>
            </a:endParaRPr>
          </a:p>
          <a:p>
            <a:pPr lvl="0"/>
            <a:r>
              <a:rPr lang="it-IT">
                <a:latin typeface="+mn-lt"/>
              </a:rPr>
              <a:t>A) Si presuppone che il gelo abbia causato l’abbondante fioritura di rose.</a:t>
            </a:r>
          </a:p>
          <a:p>
            <a:pPr lvl="0"/>
            <a:r>
              <a:rPr lang="it-IT">
                <a:latin typeface="+mn-lt"/>
              </a:rPr>
              <a:t>B) Si presuppone che non ci siano gelate nel mese di marzo.</a:t>
            </a:r>
          </a:p>
          <a:p>
            <a:pPr lvl="0"/>
            <a:r>
              <a:rPr lang="it-IT">
                <a:latin typeface="+mn-lt"/>
              </a:rPr>
              <a:t>C) Si presuppone che le rose debbano essere potate.</a:t>
            </a:r>
          </a:p>
          <a:p>
            <a:pPr lvl="0"/>
            <a:r>
              <a:rPr lang="it-IT">
                <a:latin typeface="+mn-lt"/>
              </a:rPr>
              <a:t>D) Si presuppone sulla base di un solo caso che una tarda potatura faccia bene a tutte le piante in generale.</a:t>
            </a:r>
          </a:p>
          <a:p>
            <a:pPr lvl="0"/>
            <a:r>
              <a:rPr lang="it-IT">
                <a:latin typeface="+mn-lt"/>
              </a:rPr>
              <a:t>E) Si presuppone che il mese di novembre e il mese di marzo siano gli unici mesi in cui si può effettuare la potatura.</a:t>
            </a:r>
          </a:p>
        </p:txBody>
      </p:sp>
    </p:spTree>
    <p:extLst>
      <p:ext uri="{BB962C8B-B14F-4D97-AF65-F5344CB8AC3E}">
        <p14:creationId xmlns:p14="http://schemas.microsoft.com/office/powerpoint/2010/main" val="2214810753"/>
      </p:ext>
    </p:extLst>
  </p:cSld>
  <p:clrMapOvr>
    <a:masterClrMapping/>
  </p:clrMapOvr>
  <p:transition spd="med"/>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751344"/>
            <a:ext cx="8496944" cy="3508653"/>
          </a:xfrm>
          <a:prstGeom prst="rect">
            <a:avLst/>
          </a:prstGeom>
        </p:spPr>
        <p:txBody>
          <a:bodyPr wrap="square">
            <a:spAutoFit/>
          </a:bodyPr>
          <a:lstStyle/>
          <a:p>
            <a:r>
              <a:rPr lang="it-IT">
                <a:latin typeface="+mn-lt"/>
              </a:rPr>
              <a:t>La risposta corretta, e cioè quella nella quale ritroviamo il </a:t>
            </a:r>
            <a:r>
              <a:rPr lang="it-IT" b="1">
                <a:latin typeface="+mn-lt"/>
              </a:rPr>
              <a:t>passaggio logico</a:t>
            </a:r>
            <a:r>
              <a:rPr lang="it-IT">
                <a:latin typeface="+mn-lt"/>
              </a:rPr>
              <a:t> </a:t>
            </a:r>
            <a:r>
              <a:rPr lang="it-IT" b="1">
                <a:latin typeface="+mn-lt"/>
              </a:rPr>
              <a:t>errato</a:t>
            </a:r>
            <a:r>
              <a:rPr lang="it-IT">
                <a:latin typeface="+mn-lt"/>
              </a:rPr>
              <a:t> sul quale poggia l’argomentazione contenuta nel brano, </a:t>
            </a:r>
            <a:r>
              <a:rPr lang="it-IT" sz="2400" b="1">
                <a:solidFill>
                  <a:srgbClr val="C00000"/>
                </a:solidFill>
                <a:latin typeface="+mn-lt"/>
              </a:rPr>
              <a:t>è la A</a:t>
            </a:r>
            <a:r>
              <a:rPr lang="it-IT">
                <a:latin typeface="+mn-lt"/>
              </a:rPr>
              <a:t>. </a:t>
            </a:r>
          </a:p>
          <a:p>
            <a:endParaRPr lang="it-IT">
              <a:latin typeface="+mn-lt"/>
            </a:endParaRPr>
          </a:p>
          <a:p>
            <a:r>
              <a:rPr lang="it-IT">
                <a:latin typeface="+mn-lt"/>
              </a:rPr>
              <a:t>Non esiste, infatti, alcuna logica garanzia che il gelo abbia avuto effetti positivi, o addirittura possa aver determinato la fioritura. Tale nesso causale avrebbe un fondamento razionale solo sulla base, induttiva, di una ripetizione in un numero significativo di casi!</a:t>
            </a:r>
          </a:p>
          <a:p>
            <a:endParaRPr lang="it-IT">
              <a:latin typeface="+mn-lt"/>
            </a:endParaRPr>
          </a:p>
          <a:p>
            <a:r>
              <a:rPr lang="it-IT">
                <a:latin typeface="+mn-lt"/>
              </a:rPr>
              <a:t>In mancanza di un numero maggiore di osservazioni che confermino l’associazione sarebbe fin troppo facile obiettare che Laura è stata semmai fortunata; che fino a prova contraria il gelo fa male e non giova alle rose; che la fioritura in estate è avvenuta non </a:t>
            </a:r>
            <a:r>
              <a:rPr lang="it-IT" i="1">
                <a:latin typeface="+mn-lt"/>
              </a:rPr>
              <a:t>grazie</a:t>
            </a:r>
            <a:r>
              <a:rPr lang="it-IT">
                <a:latin typeface="+mn-lt"/>
              </a:rPr>
              <a:t> al gelo invernale ma </a:t>
            </a:r>
            <a:r>
              <a:rPr lang="it-IT" i="1">
                <a:latin typeface="+mn-lt"/>
              </a:rPr>
              <a:t>nonostante </a:t>
            </a:r>
            <a:r>
              <a:rPr lang="it-IT">
                <a:latin typeface="+mn-lt"/>
              </a:rPr>
              <a:t>il gelo invernale.</a:t>
            </a:r>
          </a:p>
        </p:txBody>
      </p:sp>
    </p:spTree>
    <p:extLst>
      <p:ext uri="{BB962C8B-B14F-4D97-AF65-F5344CB8AC3E}">
        <p14:creationId xmlns:p14="http://schemas.microsoft.com/office/powerpoint/2010/main" val="2428970444"/>
      </p:ext>
    </p:extLst>
  </p:cSld>
  <p:clrMapOvr>
    <a:masterClrMapping/>
  </p:clrMapOvr>
  <p:transition spd="med"/>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67544" y="548680"/>
            <a:ext cx="8352928" cy="5632311"/>
          </a:xfrm>
          <a:prstGeom prst="rect">
            <a:avLst/>
          </a:prstGeom>
        </p:spPr>
        <p:txBody>
          <a:bodyPr wrap="square">
            <a:spAutoFit/>
          </a:bodyPr>
          <a:lstStyle/>
          <a:p>
            <a:r>
              <a:rPr lang="it-IT">
                <a:latin typeface="+mn-lt"/>
              </a:rPr>
              <a:t>Abbiamo visto due quesiti-tipo, nel primo si chiedeva di individuare il “</a:t>
            </a:r>
            <a:r>
              <a:rPr lang="it-IT" b="1">
                <a:latin typeface="+mn-lt"/>
              </a:rPr>
              <a:t>messaggio principale</a:t>
            </a:r>
            <a:r>
              <a:rPr lang="it-IT">
                <a:latin typeface="+mn-lt"/>
              </a:rPr>
              <a:t>”, nel secondo il “</a:t>
            </a:r>
            <a:r>
              <a:rPr lang="it-IT" b="1">
                <a:latin typeface="+mn-lt"/>
              </a:rPr>
              <a:t>passaggio logico errato</a:t>
            </a:r>
            <a:r>
              <a:rPr lang="it-IT">
                <a:latin typeface="+mn-lt"/>
              </a:rPr>
              <a:t>”. </a:t>
            </a:r>
          </a:p>
          <a:p>
            <a:endParaRPr lang="it-IT">
              <a:latin typeface="+mn-lt"/>
            </a:endParaRPr>
          </a:p>
          <a:p>
            <a:r>
              <a:rPr lang="it-IT">
                <a:latin typeface="+mn-lt"/>
              </a:rPr>
              <a:t>In altri casi potrebbe essere richiesto di individuare </a:t>
            </a:r>
            <a:r>
              <a:rPr lang="it-IT" b="1">
                <a:latin typeface="+mn-lt"/>
              </a:rPr>
              <a:t>l’affermazione che rafforza </a:t>
            </a:r>
            <a:r>
              <a:rPr lang="it-IT">
                <a:latin typeface="+mn-lt"/>
              </a:rPr>
              <a:t>ovvero </a:t>
            </a:r>
            <a:r>
              <a:rPr lang="it-IT" b="1">
                <a:latin typeface="+mn-lt"/>
              </a:rPr>
              <a:t>indebolisce</a:t>
            </a:r>
            <a:r>
              <a:rPr lang="it-IT">
                <a:latin typeface="+mn-lt"/>
              </a:rPr>
              <a:t>, l’affermazione “pienamente sostenuta” dal testo o, ancora, la “supposizione implicita” sulla quale si basa il brano.</a:t>
            </a:r>
          </a:p>
          <a:p>
            <a:endParaRPr lang="it-IT">
              <a:latin typeface="+mn-lt"/>
            </a:endParaRPr>
          </a:p>
          <a:p>
            <a:r>
              <a:rPr lang="it-IT">
                <a:latin typeface="+mn-lt"/>
              </a:rPr>
              <a:t>È utile osservare, comunque, che queste diverse formulazioni rimandano alla stessa “famiglia” di competenze testuali e abilità di lettura. </a:t>
            </a:r>
          </a:p>
          <a:p>
            <a:endParaRPr lang="it-IT">
              <a:latin typeface="+mn-lt"/>
            </a:endParaRPr>
          </a:p>
          <a:p>
            <a:r>
              <a:rPr lang="it-IT">
                <a:latin typeface="+mn-lt"/>
              </a:rPr>
              <a:t>Non implicano, propriamente, operazioni diverse da compiere sul testo.</a:t>
            </a:r>
          </a:p>
          <a:p>
            <a:endParaRPr lang="it-IT">
              <a:latin typeface="+mn-lt"/>
            </a:endParaRPr>
          </a:p>
          <a:p>
            <a:r>
              <a:rPr lang="it-IT">
                <a:latin typeface="+mn-lt"/>
              </a:rPr>
              <a:t>In tutti i casi si richiede di </a:t>
            </a:r>
            <a:r>
              <a:rPr lang="it-IT" b="1">
                <a:latin typeface="+mn-lt"/>
              </a:rPr>
              <a:t>cogliere la corretta relazione tra le informazioni presenti nel brano</a:t>
            </a:r>
            <a:r>
              <a:rPr lang="it-IT">
                <a:latin typeface="+mn-lt"/>
              </a:rPr>
              <a:t>, di </a:t>
            </a:r>
            <a:r>
              <a:rPr lang="it-IT" b="1">
                <a:latin typeface="+mn-lt"/>
              </a:rPr>
              <a:t>soppesare la funzione di ciascuna informazione nell’economia generale del testo</a:t>
            </a:r>
            <a:r>
              <a:rPr lang="it-IT">
                <a:latin typeface="+mn-lt"/>
              </a:rPr>
              <a:t>, e di aver </a:t>
            </a:r>
            <a:r>
              <a:rPr lang="it-IT" b="1">
                <a:latin typeface="+mn-lt"/>
              </a:rPr>
              <a:t>compreso l’impianto dell’argomentazione</a:t>
            </a:r>
            <a:r>
              <a:rPr lang="it-IT">
                <a:latin typeface="+mn-lt"/>
              </a:rPr>
              <a:t>.</a:t>
            </a:r>
          </a:p>
          <a:p>
            <a:endParaRPr lang="it-IT">
              <a:latin typeface="+mn-lt"/>
            </a:endParaRPr>
          </a:p>
          <a:p>
            <a:r>
              <a:rPr lang="it-IT">
                <a:latin typeface="+mn-lt"/>
              </a:rPr>
              <a:t>Occorre leggere il testo con attenzione mettendo in campo queste competenze (che, per inciso, possono essere rinforzate solo con la lettura frequente e ragionata) per arrivare alla domanda, quale che sia, avendo colto e ritenendo l’essenziale del brano e facilitando così il “riconoscimento” tra le opzioni di riposta proposte.</a:t>
            </a:r>
          </a:p>
        </p:txBody>
      </p:sp>
    </p:spTree>
    <p:extLst>
      <p:ext uri="{BB962C8B-B14F-4D97-AF65-F5344CB8AC3E}">
        <p14:creationId xmlns:p14="http://schemas.microsoft.com/office/powerpoint/2010/main" val="3806921723"/>
      </p:ext>
    </p:extLst>
  </p:cSld>
  <p:clrMapOvr>
    <a:masterClrMapping/>
  </p:clrMapOvr>
  <p:transition spd="med"/>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99551" y="1291483"/>
            <a:ext cx="8784976" cy="3139321"/>
          </a:xfrm>
          <a:prstGeom prst="rect">
            <a:avLst/>
          </a:prstGeom>
        </p:spPr>
        <p:txBody>
          <a:bodyPr wrap="square">
            <a:spAutoFit/>
          </a:bodyPr>
          <a:lstStyle/>
          <a:p>
            <a:r>
              <a:rPr lang="it-IT" b="1"/>
              <a:t>“Se farai come ti dico, andrà tutto bene.” – Alla luce di tale affermazione, è certamente corretta anche una (ed una sola) delle seguenti. </a:t>
            </a:r>
          </a:p>
          <a:p>
            <a:r>
              <a:rPr lang="it-IT" b="1"/>
              <a:t>Quale?</a:t>
            </a:r>
          </a:p>
          <a:p>
            <a:endParaRPr lang="it-IT"/>
          </a:p>
          <a:p>
            <a:r>
              <a:rPr lang="it-IT"/>
              <a:t>a) Se non farai come ti dico, non potrà che andar male;</a:t>
            </a:r>
          </a:p>
          <a:p>
            <a:r>
              <a:rPr lang="it-IT"/>
              <a:t>b) Purtroppo la cosa non è andata bene, è evidente che non hai fatto come ti avevo suggerito;</a:t>
            </a:r>
          </a:p>
          <a:p>
            <a:r>
              <a:rPr lang="it-IT"/>
              <a:t>c) Se avessi seguito il mio consiglio, forse le cose non sarebbero andate come speravi, ma nemmeno troppo male;</a:t>
            </a:r>
          </a:p>
          <a:p>
            <a:r>
              <a:rPr lang="it-IT"/>
              <a:t>d) La cosa è andata bene me ne compiaccio, perché questo significa che hai fatto esattamente come ti avevo indicato.</a:t>
            </a:r>
          </a:p>
        </p:txBody>
      </p:sp>
    </p:spTree>
    <p:extLst>
      <p:ext uri="{BB962C8B-B14F-4D97-AF65-F5344CB8AC3E}">
        <p14:creationId xmlns:p14="http://schemas.microsoft.com/office/powerpoint/2010/main" val="3078364252"/>
      </p:ext>
    </p:extLst>
  </p:cSld>
  <p:clrMapOvr>
    <a:masterClrMapping/>
  </p:clrMapOvr>
  <p:transition spd="med"/>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116632"/>
            <a:ext cx="8352928" cy="6740307"/>
          </a:xfrm>
          <a:prstGeom prst="rect">
            <a:avLst/>
          </a:prstGeom>
        </p:spPr>
        <p:txBody>
          <a:bodyPr wrap="square">
            <a:spAutoFit/>
          </a:bodyPr>
          <a:lstStyle/>
          <a:p>
            <a:r>
              <a:rPr lang="it-IT">
                <a:latin typeface="+mn-lt"/>
              </a:rPr>
              <a:t>Bisogna prestare attenzione alle </a:t>
            </a:r>
            <a:r>
              <a:rPr lang="it-IT" b="1">
                <a:latin typeface="+mn-lt"/>
              </a:rPr>
              <a:t>proprietà dell’implicazione</a:t>
            </a:r>
            <a:r>
              <a:rPr lang="it-IT">
                <a:latin typeface="+mn-lt"/>
              </a:rPr>
              <a:t>. </a:t>
            </a:r>
          </a:p>
          <a:p>
            <a:endParaRPr lang="it-IT">
              <a:latin typeface="+mn-lt"/>
            </a:endParaRPr>
          </a:p>
          <a:p>
            <a:r>
              <a:rPr lang="it-IT">
                <a:latin typeface="+mn-lt"/>
              </a:rPr>
              <a:t>Alcuni semplici ragionamenti ci permetteranno di individuare la soluzione corretta: </a:t>
            </a:r>
          </a:p>
          <a:p>
            <a:endParaRPr lang="it-IT">
              <a:latin typeface="+mn-lt"/>
            </a:endParaRPr>
          </a:p>
          <a:p>
            <a:pPr marL="342900" indent="-342900">
              <a:buAutoNum type="arabicPeriod"/>
            </a:pPr>
            <a:r>
              <a:rPr lang="it-IT">
                <a:latin typeface="+mn-lt"/>
              </a:rPr>
              <a:t>L ’implicazione stabilisce che se farai come ti dico, allora le cose andranno certamente bene; </a:t>
            </a:r>
          </a:p>
          <a:p>
            <a:pPr marL="342900" indent="-342900">
              <a:buAutoNum type="arabicPeriod"/>
            </a:pPr>
            <a:r>
              <a:rPr lang="it-IT">
                <a:latin typeface="+mn-lt"/>
              </a:rPr>
              <a:t>cioè non è possibile che facendo come io ti dico, le cose possano non andare bene.</a:t>
            </a:r>
          </a:p>
          <a:p>
            <a:endParaRPr lang="it-IT">
              <a:latin typeface="+mn-lt"/>
            </a:endParaRPr>
          </a:p>
          <a:p>
            <a:r>
              <a:rPr lang="it-IT">
                <a:latin typeface="+mn-lt"/>
              </a:rPr>
              <a:t>Questo sarebbe già sufficiente a rispondere correttamente, ma è utile vedere </a:t>
            </a:r>
            <a:r>
              <a:rPr lang="it-IT" b="1">
                <a:latin typeface="+mn-lt"/>
              </a:rPr>
              <a:t>perché</a:t>
            </a:r>
            <a:r>
              <a:rPr lang="it-IT">
                <a:latin typeface="+mn-lt"/>
              </a:rPr>
              <a:t> le altre risposte vanno </a:t>
            </a:r>
            <a:r>
              <a:rPr lang="it-IT" b="1">
                <a:latin typeface="+mn-lt"/>
              </a:rPr>
              <a:t>scartate</a:t>
            </a:r>
            <a:r>
              <a:rPr lang="it-IT">
                <a:latin typeface="+mn-lt"/>
              </a:rPr>
              <a:t>. </a:t>
            </a:r>
          </a:p>
          <a:p>
            <a:endParaRPr lang="it-IT">
              <a:latin typeface="+mn-lt"/>
            </a:endParaRPr>
          </a:p>
          <a:p>
            <a:r>
              <a:rPr lang="it-IT">
                <a:latin typeface="+mn-lt"/>
              </a:rPr>
              <a:t>In particolare:</a:t>
            </a:r>
          </a:p>
          <a:p>
            <a:pPr lvl="0"/>
            <a:endParaRPr lang="it-IT">
              <a:latin typeface="+mn-lt"/>
            </a:endParaRPr>
          </a:p>
          <a:p>
            <a:pPr marL="342900" lvl="0" indent="-342900">
              <a:buFont typeface="+mj-lt"/>
              <a:buAutoNum type="arabicPeriod"/>
            </a:pPr>
            <a:r>
              <a:rPr lang="it-IT">
                <a:latin typeface="+mn-lt"/>
              </a:rPr>
              <a:t>Il fatto che facendo come io ti dico le cose andranno sicuramente bene, non implica che se farai diversamente da come ti ho detto le cose andranno certamente male. La risposta a) pertanto non è dimostrata: in linea di principio la possibilità che anche facendo diversamente da come ti ho detto, non debba andare necessariamente male, resta aperta;</a:t>
            </a:r>
          </a:p>
          <a:p>
            <a:pPr marL="342900" lvl="0" indent="-342900">
              <a:buFont typeface="+mj-lt"/>
              <a:buAutoNum type="arabicPeriod"/>
            </a:pPr>
            <a:r>
              <a:rPr lang="it-IT">
                <a:latin typeface="+mn-lt"/>
              </a:rPr>
              <a:t>Rimane non dimostrata d): infatti non è detto che tutto vada bene solo se farai come ti ho detto;</a:t>
            </a:r>
          </a:p>
          <a:p>
            <a:pPr marL="342900" lvl="0" indent="-342900">
              <a:buFont typeface="+mj-lt"/>
              <a:buAutoNum type="arabicPeriod"/>
            </a:pPr>
            <a:r>
              <a:rPr lang="it-IT">
                <a:latin typeface="+mn-lt"/>
              </a:rPr>
              <a:t>In positivo, dunque, sola la b) è esatta, cioè è del tutto corretto dedurre che “non hai fatto come ti avevo suggerito” dal fatto che la “la cosa non è andata bene”, in quanto come sappiamo se avessi fatto come ti avevo detto, sarebbe senza ombra di dubbio andata bene.</a:t>
            </a:r>
          </a:p>
        </p:txBody>
      </p:sp>
      <p:sp>
        <p:nvSpPr>
          <p:cNvPr id="5" name="Rettangolo 4"/>
          <p:cNvSpPr/>
          <p:nvPr/>
        </p:nvSpPr>
        <p:spPr>
          <a:xfrm>
            <a:off x="3707904" y="3039343"/>
            <a:ext cx="3785139" cy="461665"/>
          </a:xfrm>
          <a:prstGeom prst="rect">
            <a:avLst/>
          </a:prstGeom>
        </p:spPr>
        <p:txBody>
          <a:bodyPr wrap="none">
            <a:spAutoFit/>
          </a:bodyPr>
          <a:lstStyle/>
          <a:p>
            <a:r>
              <a:rPr lang="it-IT" sz="2400" b="1">
                <a:solidFill>
                  <a:srgbClr val="C00000"/>
                </a:solidFill>
              </a:rPr>
              <a:t>LA RISPOSTA ESATTA E’ LA  B</a:t>
            </a:r>
          </a:p>
        </p:txBody>
      </p:sp>
    </p:spTree>
    <p:extLst>
      <p:ext uri="{BB962C8B-B14F-4D97-AF65-F5344CB8AC3E}">
        <p14:creationId xmlns:p14="http://schemas.microsoft.com/office/powerpoint/2010/main" val="25933422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827584" y="4005064"/>
            <a:ext cx="6659140" cy="1200329"/>
          </a:xfrm>
          <a:prstGeom prst="rect">
            <a:avLst/>
          </a:prstGeom>
        </p:spPr>
        <p:txBody>
          <a:bodyPr wrap="square" lIns="91440" tIns="45720" rIns="91440" bIns="45720" anchor="t">
            <a:spAutoFit/>
          </a:bodyPr>
          <a:lstStyle/>
          <a:p>
            <a:pPr algn="ctr"/>
            <a:r>
              <a:rPr lang="it-IT" sz="2400">
                <a:latin typeface="+mn-lt"/>
              </a:rPr>
              <a:t>“Non sono poi così certo che egli abbia omesso di dire” = egli potrebbe non aver omesso di dire, e dunque potrebbe aver detto la verità. </a:t>
            </a:r>
          </a:p>
        </p:txBody>
      </p:sp>
      <p:sp>
        <p:nvSpPr>
          <p:cNvPr id="5" name="Rettangolo 4"/>
          <p:cNvSpPr/>
          <p:nvPr/>
        </p:nvSpPr>
        <p:spPr>
          <a:xfrm>
            <a:off x="395536" y="404664"/>
            <a:ext cx="8208912" cy="2677656"/>
          </a:xfrm>
          <a:prstGeom prst="rect">
            <a:avLst/>
          </a:prstGeom>
        </p:spPr>
        <p:txBody>
          <a:bodyPr wrap="square">
            <a:spAutoFit/>
          </a:bodyPr>
          <a:lstStyle/>
          <a:p>
            <a:pPr lvl="0"/>
            <a:r>
              <a:rPr lang="it-IT" sz="2400" b="1">
                <a:solidFill>
                  <a:prstClr val="black"/>
                </a:solidFill>
                <a:latin typeface="+mn-lt"/>
              </a:rPr>
              <a:t>“Non sono poi così certo che egli abbia omesso di dire la verità.” – È un’affermazione che equivale a dire:</a:t>
            </a:r>
          </a:p>
          <a:p>
            <a:pPr lvl="0"/>
            <a:endParaRPr lang="it-IT" sz="2400">
              <a:solidFill>
                <a:prstClr val="black"/>
              </a:solidFill>
              <a:latin typeface="+mn-lt"/>
            </a:endParaRPr>
          </a:p>
          <a:p>
            <a:pPr lvl="0"/>
            <a:r>
              <a:rPr lang="it-IT" sz="2400">
                <a:solidFill>
                  <a:prstClr val="black"/>
                </a:solidFill>
                <a:latin typeface="+mn-lt"/>
              </a:rPr>
              <a:t>a) Egli ha certamente detto la verità</a:t>
            </a:r>
          </a:p>
          <a:p>
            <a:pPr lvl="0"/>
            <a:r>
              <a:rPr lang="it-IT" sz="2400">
                <a:solidFill>
                  <a:prstClr val="black"/>
                </a:solidFill>
                <a:latin typeface="+mn-lt"/>
              </a:rPr>
              <a:t>b) Egli potrebbe aver detto la verità</a:t>
            </a:r>
          </a:p>
          <a:p>
            <a:pPr lvl="0"/>
            <a:r>
              <a:rPr lang="it-IT" sz="2400">
                <a:solidFill>
                  <a:prstClr val="black"/>
                </a:solidFill>
                <a:latin typeface="+mn-lt"/>
              </a:rPr>
              <a:t>c) Egli potrebbe aver mentito</a:t>
            </a:r>
          </a:p>
          <a:p>
            <a:pPr lvl="0"/>
            <a:r>
              <a:rPr lang="it-IT" sz="2400">
                <a:solidFill>
                  <a:prstClr val="black"/>
                </a:solidFill>
                <a:latin typeface="+mn-lt"/>
              </a:rPr>
              <a:t>d) Egli ha certamente mentito</a:t>
            </a:r>
          </a:p>
        </p:txBody>
      </p:sp>
      <p:sp>
        <p:nvSpPr>
          <p:cNvPr id="6" name="Rettangolo 5"/>
          <p:cNvSpPr/>
          <p:nvPr/>
        </p:nvSpPr>
        <p:spPr>
          <a:xfrm>
            <a:off x="1384362" y="5661248"/>
            <a:ext cx="5329560" cy="523220"/>
          </a:xfrm>
          <a:prstGeom prst="rect">
            <a:avLst/>
          </a:prstGeom>
        </p:spPr>
        <p:txBody>
          <a:bodyPr wrap="square">
            <a:spAutoFit/>
          </a:bodyPr>
          <a:lstStyle/>
          <a:p>
            <a:pPr lvl="0" algn="ctr"/>
            <a:r>
              <a:rPr lang="it-IT" sz="2800" b="1">
                <a:solidFill>
                  <a:srgbClr val="C00000"/>
                </a:solidFill>
                <a:latin typeface="+mn-lt"/>
              </a:rPr>
              <a:t>LA RISPOSTA CORRETTA È LA B.</a:t>
            </a:r>
          </a:p>
        </p:txBody>
      </p:sp>
    </p:spTree>
    <p:extLst>
      <p:ext uri="{BB962C8B-B14F-4D97-AF65-F5344CB8AC3E}">
        <p14:creationId xmlns:p14="http://schemas.microsoft.com/office/powerpoint/2010/main" val="39724492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11560" y="612845"/>
            <a:ext cx="7344816" cy="3416320"/>
          </a:xfrm>
          <a:prstGeom prst="rect">
            <a:avLst/>
          </a:prstGeom>
        </p:spPr>
        <p:txBody>
          <a:bodyPr wrap="square">
            <a:spAutoFit/>
          </a:bodyPr>
          <a:lstStyle/>
          <a:p>
            <a:r>
              <a:rPr lang="it-IT" b="1">
                <a:latin typeface="+mn-lt"/>
              </a:rPr>
              <a:t>Leggi ciò che segue e rispondi al quesito:</a:t>
            </a:r>
            <a:endParaRPr lang="it-IT">
              <a:latin typeface="+mn-lt"/>
            </a:endParaRPr>
          </a:p>
          <a:p>
            <a:r>
              <a:rPr lang="it-IT">
                <a:latin typeface="+mn-lt"/>
              </a:rPr>
              <a:t>Tutti gli scandinavi sono educati, Conosco John da poco, ma non smette di sorprendermi per la sua educazione John deve essere scandinavo</a:t>
            </a:r>
          </a:p>
          <a:p>
            <a:endParaRPr lang="it-IT">
              <a:latin typeface="+mn-lt"/>
            </a:endParaRPr>
          </a:p>
          <a:p>
            <a:r>
              <a:rPr lang="it-IT">
                <a:latin typeface="+mn-lt"/>
              </a:rPr>
              <a:t>Il precedente:</a:t>
            </a:r>
          </a:p>
          <a:p>
            <a:endParaRPr lang="it-IT">
              <a:latin typeface="+mn-lt"/>
            </a:endParaRPr>
          </a:p>
          <a:p>
            <a:r>
              <a:rPr lang="it-IT">
                <a:latin typeface="+mn-lt"/>
              </a:rPr>
              <a:t>a) È un paradosso</a:t>
            </a:r>
          </a:p>
          <a:p>
            <a:r>
              <a:rPr lang="it-IT">
                <a:latin typeface="+mn-lt"/>
              </a:rPr>
              <a:t>b) È un ragionamento corretto</a:t>
            </a:r>
          </a:p>
          <a:p>
            <a:r>
              <a:rPr lang="it-IT">
                <a:latin typeface="+mn-lt"/>
              </a:rPr>
              <a:t>c) È un ragionamento induttivo</a:t>
            </a:r>
          </a:p>
          <a:p>
            <a:r>
              <a:rPr lang="it-IT">
                <a:latin typeface="+mn-lt"/>
              </a:rPr>
              <a:t>d) È un ragionamento scorretto</a:t>
            </a:r>
          </a:p>
          <a:p>
            <a:r>
              <a:rPr lang="it-IT">
                <a:latin typeface="+mn-lt"/>
              </a:rPr>
              <a:t>e) È un ragionamento valido solo formalmente</a:t>
            </a:r>
          </a:p>
          <a:p>
            <a:endParaRPr lang="it-IT">
              <a:latin typeface="+mn-lt"/>
            </a:endParaRPr>
          </a:p>
        </p:txBody>
      </p:sp>
      <p:sp>
        <p:nvSpPr>
          <p:cNvPr id="5" name="Rettangolo 4"/>
          <p:cNvSpPr/>
          <p:nvPr/>
        </p:nvSpPr>
        <p:spPr>
          <a:xfrm>
            <a:off x="611560" y="4797152"/>
            <a:ext cx="7344816" cy="1754326"/>
          </a:xfrm>
          <a:prstGeom prst="rect">
            <a:avLst/>
          </a:prstGeom>
        </p:spPr>
        <p:txBody>
          <a:bodyPr wrap="square">
            <a:spAutoFit/>
          </a:bodyPr>
          <a:lstStyle/>
          <a:p>
            <a:pPr lvl="0"/>
            <a:r>
              <a:rPr lang="it-IT">
                <a:solidFill>
                  <a:prstClr val="black"/>
                </a:solidFill>
              </a:rPr>
              <a:t>E’ un ragionamento scorretto; non è valido nemmeno da un punto di vista strettamente formale, perché chiaramente il fatto che tutti gli scandinavi siano educati, non implica in alcun modo che siano educati soltanto gli </a:t>
            </a:r>
            <a:r>
              <a:rPr lang="it-IT">
                <a:solidFill>
                  <a:prstClr val="black"/>
                </a:solidFill>
                <a:latin typeface="+mn-lt"/>
              </a:rPr>
              <a:t>scandinavi</a:t>
            </a:r>
            <a:r>
              <a:rPr lang="it-IT">
                <a:solidFill>
                  <a:prstClr val="black"/>
                </a:solidFill>
              </a:rPr>
              <a:t>. In altre parole, alla luce delle premesse (cioè le prime due proposizioni), nulla proibisce che John sia educato, e tuttavia non scandinavo.</a:t>
            </a:r>
          </a:p>
        </p:txBody>
      </p:sp>
      <p:sp>
        <p:nvSpPr>
          <p:cNvPr id="6" name="Rettangolo 5"/>
          <p:cNvSpPr/>
          <p:nvPr/>
        </p:nvSpPr>
        <p:spPr>
          <a:xfrm>
            <a:off x="1403648" y="4149080"/>
            <a:ext cx="5329560" cy="461665"/>
          </a:xfrm>
          <a:prstGeom prst="rect">
            <a:avLst/>
          </a:prstGeom>
        </p:spPr>
        <p:txBody>
          <a:bodyPr wrap="square">
            <a:spAutoFit/>
          </a:bodyPr>
          <a:lstStyle/>
          <a:p>
            <a:pPr lvl="0"/>
            <a:r>
              <a:rPr lang="it-IT" sz="2400" b="1">
                <a:solidFill>
                  <a:srgbClr val="C00000"/>
                </a:solidFill>
              </a:rPr>
              <a:t>LA RISPOSTA CORRETTA È LA D</a:t>
            </a:r>
          </a:p>
        </p:txBody>
      </p:sp>
    </p:spTree>
    <p:extLst>
      <p:ext uri="{BB962C8B-B14F-4D97-AF65-F5344CB8AC3E}">
        <p14:creationId xmlns:p14="http://schemas.microsoft.com/office/powerpoint/2010/main" val="14471452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55576" y="612845"/>
            <a:ext cx="7776864" cy="4247317"/>
          </a:xfrm>
          <a:prstGeom prst="rect">
            <a:avLst/>
          </a:prstGeom>
        </p:spPr>
        <p:txBody>
          <a:bodyPr wrap="square">
            <a:spAutoFit/>
          </a:bodyPr>
          <a:lstStyle/>
          <a:p>
            <a:r>
              <a:rPr lang="it-IT" b="1">
                <a:latin typeface="+mn-lt"/>
              </a:rPr>
              <a:t>Leggi ciò che segue e rispondi al quesito:</a:t>
            </a:r>
            <a:endParaRPr lang="it-IT">
              <a:latin typeface="+mn-lt"/>
            </a:endParaRPr>
          </a:p>
          <a:p>
            <a:r>
              <a:rPr lang="it-IT">
                <a:latin typeface="+mn-lt"/>
              </a:rPr>
              <a:t>In questi giorni sto lavorando con un collega giapponese, ed è un grande lavoratore; anche un mio amico, per lavoro, ha spesso a che fare con giapponesi e mi assicura che sono dei grandi lavoratori; due anni fa sono stato un mese in Giappone per lavoro, e i giapponesi che ho conosciuto lì non fanno eccezione alla regola; dunque tutti i giapponesi sono dei grandi lavoratori.</a:t>
            </a:r>
          </a:p>
          <a:p>
            <a:endParaRPr lang="it-IT">
              <a:latin typeface="+mn-lt"/>
            </a:endParaRPr>
          </a:p>
          <a:p>
            <a:r>
              <a:rPr lang="it-IT">
                <a:latin typeface="+mn-lt"/>
              </a:rPr>
              <a:t>Il precedente è un ragionamento:</a:t>
            </a:r>
          </a:p>
          <a:p>
            <a:endParaRPr lang="it-IT">
              <a:latin typeface="+mn-lt"/>
            </a:endParaRPr>
          </a:p>
          <a:p>
            <a:r>
              <a:rPr lang="it-IT">
                <a:latin typeface="+mn-lt"/>
              </a:rPr>
              <a:t>a) scorretto</a:t>
            </a:r>
          </a:p>
          <a:p>
            <a:r>
              <a:rPr lang="it-IT">
                <a:latin typeface="+mn-lt"/>
              </a:rPr>
              <a:t>b) induttivo</a:t>
            </a:r>
          </a:p>
          <a:p>
            <a:r>
              <a:rPr lang="it-IT">
                <a:latin typeface="+mn-lt"/>
              </a:rPr>
              <a:t>c) azzardato</a:t>
            </a:r>
          </a:p>
          <a:p>
            <a:r>
              <a:rPr lang="it-IT">
                <a:latin typeface="+mn-lt"/>
              </a:rPr>
              <a:t>d) deduttivo</a:t>
            </a:r>
          </a:p>
          <a:p>
            <a:r>
              <a:rPr lang="it-IT">
                <a:latin typeface="+mn-lt"/>
              </a:rPr>
              <a:t>e) inconfutabile</a:t>
            </a:r>
          </a:p>
          <a:p>
            <a:endParaRPr lang="it-IT">
              <a:latin typeface="+mn-lt"/>
            </a:endParaRPr>
          </a:p>
        </p:txBody>
      </p:sp>
      <p:sp>
        <p:nvSpPr>
          <p:cNvPr id="2" name="Rettangolo 1"/>
          <p:cNvSpPr/>
          <p:nvPr/>
        </p:nvSpPr>
        <p:spPr>
          <a:xfrm>
            <a:off x="824446" y="5013176"/>
            <a:ext cx="7639124" cy="646331"/>
          </a:xfrm>
          <a:prstGeom prst="rect">
            <a:avLst/>
          </a:prstGeom>
        </p:spPr>
        <p:txBody>
          <a:bodyPr wrap="square">
            <a:spAutoFit/>
          </a:bodyPr>
          <a:lstStyle/>
          <a:p>
            <a:pPr lvl="0"/>
            <a:r>
              <a:rPr lang="it-IT">
                <a:solidFill>
                  <a:prstClr val="black"/>
                </a:solidFill>
                <a:latin typeface="+mn-lt"/>
              </a:rPr>
              <a:t>Un ragionamento come quello proposto è induttivo, perché ricava una conclusione universale a partire da una serie di premesse particolari.</a:t>
            </a:r>
          </a:p>
        </p:txBody>
      </p:sp>
      <p:sp>
        <p:nvSpPr>
          <p:cNvPr id="5" name="Rettangolo 4"/>
          <p:cNvSpPr/>
          <p:nvPr/>
        </p:nvSpPr>
        <p:spPr>
          <a:xfrm>
            <a:off x="1907704" y="5949280"/>
            <a:ext cx="5329560" cy="461665"/>
          </a:xfrm>
          <a:prstGeom prst="rect">
            <a:avLst/>
          </a:prstGeom>
        </p:spPr>
        <p:txBody>
          <a:bodyPr wrap="square">
            <a:spAutoFit/>
          </a:bodyPr>
          <a:lstStyle/>
          <a:p>
            <a:pPr lvl="0"/>
            <a:r>
              <a:rPr lang="it-IT" sz="2400" b="1">
                <a:solidFill>
                  <a:srgbClr val="C00000"/>
                </a:solidFill>
                <a:latin typeface="+mn-lt"/>
              </a:rPr>
              <a:t>LA RISPOSTA CORRETTA È LA B</a:t>
            </a:r>
          </a:p>
        </p:txBody>
      </p:sp>
    </p:spTree>
    <p:extLst>
      <p:ext uri="{BB962C8B-B14F-4D97-AF65-F5344CB8AC3E}">
        <p14:creationId xmlns:p14="http://schemas.microsoft.com/office/powerpoint/2010/main" val="29839237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4">
            <a:extLst>
              <a:ext uri="{FF2B5EF4-FFF2-40B4-BE49-F238E27FC236}">
                <a16:creationId xmlns:a16="http://schemas.microsoft.com/office/drawing/2014/main" id="{74A800A2-AB09-795E-DF30-4B6610F6EBD6}"/>
              </a:ext>
            </a:extLst>
          </p:cNvPr>
          <p:cNvPicPr>
            <a:picLocks noChangeAspect="1"/>
          </p:cNvPicPr>
          <p:nvPr/>
        </p:nvPicPr>
        <p:blipFill>
          <a:blip r:embed="rId2"/>
          <a:stretch>
            <a:fillRect/>
          </a:stretch>
        </p:blipFill>
        <p:spPr>
          <a:xfrm>
            <a:off x="482600" y="975359"/>
            <a:ext cx="8178799" cy="4907280"/>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7030156"/>
      </p:ext>
    </p:extLst>
  </p:cSld>
  <p:clrMapOvr>
    <a:masterClrMapping/>
  </p:clrMapOvr>
  <p:transition spd="med"/>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Rettangolo 1"/>
          <p:cNvSpPr txBox="1"/>
          <p:nvPr/>
        </p:nvSpPr>
        <p:spPr>
          <a:xfrm>
            <a:off x="539551" y="836712"/>
            <a:ext cx="7992890" cy="5262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a:latin typeface="+mn-lt"/>
                <a:ea typeface="+mn-ea"/>
                <a:cs typeface="+mn-cs"/>
                <a:sym typeface="Calibri"/>
              </a:defRPr>
            </a:pPr>
            <a:r>
              <a:t>Il</a:t>
            </a:r>
            <a:r>
              <a:rPr b="1"/>
              <a:t> test di </a:t>
            </a:r>
            <a:r>
              <a:rPr b="1" err="1"/>
              <a:t>ragionamento</a:t>
            </a:r>
            <a:r>
              <a:rPr b="1"/>
              <a:t> </a:t>
            </a:r>
            <a:r>
              <a:rPr b="1" err="1"/>
              <a:t>logico-verbale</a:t>
            </a:r>
            <a:r>
              <a:t> </a:t>
            </a:r>
            <a:r>
              <a:rPr err="1"/>
              <a:t>mira</a:t>
            </a:r>
            <a:r>
              <a:t> a </a:t>
            </a:r>
            <a:r>
              <a:rPr err="1"/>
              <a:t>testare</a:t>
            </a:r>
            <a:r>
              <a:t> </a:t>
            </a:r>
            <a:r>
              <a:rPr err="1"/>
              <a:t>l’abilità</a:t>
            </a:r>
            <a:r>
              <a:t> </a:t>
            </a:r>
            <a:r>
              <a:rPr err="1"/>
              <a:t>dello</a:t>
            </a:r>
            <a:r>
              <a:t> </a:t>
            </a:r>
            <a:r>
              <a:rPr err="1"/>
              <a:t>studente</a:t>
            </a:r>
            <a:r>
              <a:t> in </a:t>
            </a:r>
            <a:r>
              <a:rPr err="1"/>
              <a:t>contesti</a:t>
            </a:r>
            <a:r>
              <a:t> </a:t>
            </a:r>
            <a:r>
              <a:rPr err="1"/>
              <a:t>differenti</a:t>
            </a:r>
            <a:r>
              <a:t>. </a:t>
            </a:r>
            <a:r>
              <a:rPr lang="it-IT"/>
              <a:t>Solo apparentemente non </a:t>
            </a:r>
            <a:r>
              <a:rPr err="1"/>
              <a:t>viene</a:t>
            </a:r>
            <a:r>
              <a:t> </a:t>
            </a:r>
            <a:r>
              <a:rPr err="1"/>
              <a:t>esaminata</a:t>
            </a:r>
            <a:r>
              <a:t> la </a:t>
            </a:r>
            <a:r>
              <a:rPr err="1"/>
              <a:t>conoscenza</a:t>
            </a:r>
            <a:r>
              <a:t> </a:t>
            </a:r>
            <a:r>
              <a:rPr err="1"/>
              <a:t>della</a:t>
            </a:r>
            <a:r>
              <a:t> lingua </a:t>
            </a:r>
            <a:r>
              <a:rPr err="1"/>
              <a:t>italiana</a:t>
            </a:r>
            <a:r>
              <a:rPr lang="it-IT"/>
              <a:t> perché </a:t>
            </a:r>
            <a:r>
              <a:t>, se non </a:t>
            </a:r>
            <a:r>
              <a:rPr err="1"/>
              <a:t>si</a:t>
            </a:r>
            <a:r>
              <a:t> </a:t>
            </a:r>
            <a:r>
              <a:rPr err="1"/>
              <a:t>conosce</a:t>
            </a:r>
            <a:r>
              <a:t> </a:t>
            </a:r>
            <a:r>
              <a:rPr err="1"/>
              <a:t>il</a:t>
            </a:r>
            <a:r>
              <a:t> </a:t>
            </a:r>
            <a:r>
              <a:rPr err="1"/>
              <a:t>significato</a:t>
            </a:r>
            <a:r>
              <a:t> </a:t>
            </a:r>
            <a:r>
              <a:rPr err="1"/>
              <a:t>dei</a:t>
            </a:r>
            <a:r>
              <a:t> termini, non </a:t>
            </a:r>
            <a:r>
              <a:rPr err="1"/>
              <a:t>si</a:t>
            </a:r>
            <a:r>
              <a:t> </a:t>
            </a:r>
            <a:r>
              <a:rPr err="1"/>
              <a:t>possono</a:t>
            </a:r>
            <a:r>
              <a:t> </a:t>
            </a:r>
            <a:r>
              <a:rPr err="1"/>
              <a:t>effettuare</a:t>
            </a:r>
            <a:r>
              <a:t> </a:t>
            </a:r>
            <a:r>
              <a:rPr err="1"/>
              <a:t>i</a:t>
            </a:r>
            <a:r>
              <a:t> </a:t>
            </a:r>
            <a:r>
              <a:rPr err="1"/>
              <a:t>collegamenti</a:t>
            </a:r>
            <a:r>
              <a:t> </a:t>
            </a:r>
            <a:r>
              <a:rPr err="1"/>
              <a:t>tra</a:t>
            </a:r>
            <a:r>
              <a:t> le </a:t>
            </a:r>
            <a:r>
              <a:rPr err="1"/>
              <a:t>varie</a:t>
            </a:r>
            <a:r>
              <a:t> parole e </a:t>
            </a:r>
            <a:r>
              <a:rPr err="1"/>
              <a:t>i</a:t>
            </a:r>
            <a:r>
              <a:t> </a:t>
            </a:r>
            <a:r>
              <a:rPr err="1"/>
              <a:t>ragionamenti</a:t>
            </a:r>
            <a:r>
              <a:t> </a:t>
            </a:r>
            <a:r>
              <a:rPr err="1"/>
              <a:t>logici</a:t>
            </a:r>
            <a:r>
              <a:t> </a:t>
            </a:r>
            <a:r>
              <a:rPr err="1"/>
              <a:t>richiesti</a:t>
            </a:r>
            <a:r>
              <a:t>.</a:t>
            </a:r>
          </a:p>
          <a:p>
            <a:pPr>
              <a:defRPr sz="2400">
                <a:latin typeface="+mn-lt"/>
                <a:ea typeface="+mn-ea"/>
                <a:cs typeface="+mn-cs"/>
                <a:sym typeface="Calibri"/>
              </a:defRPr>
            </a:pPr>
            <a:endParaRPr/>
          </a:p>
          <a:p>
            <a:pPr>
              <a:defRPr sz="2400">
                <a:latin typeface="+mn-lt"/>
                <a:ea typeface="+mn-ea"/>
                <a:cs typeface="+mn-cs"/>
                <a:sym typeface="Calibri"/>
              </a:defRPr>
            </a:pPr>
            <a:r>
              <a:t>Il </a:t>
            </a:r>
            <a:r>
              <a:rPr err="1"/>
              <a:t>ragionamento</a:t>
            </a:r>
            <a:r>
              <a:t> </a:t>
            </a:r>
            <a:r>
              <a:rPr err="1"/>
              <a:t>logico-verbale</a:t>
            </a:r>
            <a:r>
              <a:t> è a </a:t>
            </a:r>
            <a:r>
              <a:rPr err="1"/>
              <a:t>sua</a:t>
            </a:r>
            <a:r>
              <a:t> </a:t>
            </a:r>
            <a:r>
              <a:rPr err="1"/>
              <a:t>volta</a:t>
            </a:r>
            <a:r>
              <a:t> </a:t>
            </a:r>
            <a:r>
              <a:rPr err="1"/>
              <a:t>divis</a:t>
            </a:r>
            <a:r>
              <a:rPr lang="it-IT" err="1"/>
              <a:t>ibile</a:t>
            </a:r>
            <a:r>
              <a:rPr lang="it-IT"/>
              <a:t> in ulteriori </a:t>
            </a:r>
            <a:r>
              <a:rPr err="1"/>
              <a:t>tre</a:t>
            </a:r>
            <a:r>
              <a:t> </a:t>
            </a:r>
            <a:r>
              <a:rPr err="1"/>
              <a:t>tipologie</a:t>
            </a:r>
            <a:r>
              <a:t>:</a:t>
            </a:r>
          </a:p>
          <a:p>
            <a:pPr>
              <a:defRPr sz="2400">
                <a:latin typeface="+mn-lt"/>
                <a:ea typeface="+mn-ea"/>
                <a:cs typeface="+mn-cs"/>
                <a:sym typeface="Calibri"/>
              </a:defRPr>
            </a:pPr>
            <a:endParaRPr/>
          </a:p>
          <a:p>
            <a:pPr marL="457200" indent="-457200">
              <a:buSzPct val="100000"/>
              <a:buAutoNum type="arabicPeriod"/>
              <a:defRPr sz="2400" b="1">
                <a:latin typeface="+mn-lt"/>
                <a:ea typeface="+mn-ea"/>
                <a:cs typeface="+mn-cs"/>
                <a:sym typeface="Calibri"/>
              </a:defRPr>
            </a:pPr>
            <a:r>
              <a:rPr err="1"/>
              <a:t>Ricerca</a:t>
            </a:r>
            <a:r>
              <a:t> di </a:t>
            </a:r>
            <a:r>
              <a:rPr err="1"/>
              <a:t>una</a:t>
            </a:r>
            <a:r>
              <a:t> </a:t>
            </a:r>
            <a:r>
              <a:rPr err="1"/>
              <a:t>relazione</a:t>
            </a:r>
            <a:r>
              <a:t> </a:t>
            </a:r>
            <a:r>
              <a:rPr err="1"/>
              <a:t>etimologica</a:t>
            </a:r>
            <a:r>
              <a:t> o </a:t>
            </a:r>
            <a:r>
              <a:rPr err="1"/>
              <a:t>logica</a:t>
            </a:r>
            <a:r>
              <a:t> </a:t>
            </a:r>
            <a:r>
              <a:rPr err="1"/>
              <a:t>tra</a:t>
            </a:r>
            <a:r>
              <a:t> </a:t>
            </a:r>
            <a:r>
              <a:rPr err="1"/>
              <a:t>una</a:t>
            </a:r>
            <a:r>
              <a:t> </a:t>
            </a:r>
            <a:r>
              <a:rPr err="1"/>
              <a:t>serie</a:t>
            </a:r>
            <a:r>
              <a:t> di termini</a:t>
            </a:r>
          </a:p>
          <a:p>
            <a:pPr marL="457200" indent="-457200">
              <a:buSzPct val="100000"/>
              <a:buAutoNum type="arabicPeriod"/>
              <a:defRPr sz="2400" b="1">
                <a:latin typeface="+mn-lt"/>
                <a:ea typeface="+mn-ea"/>
                <a:cs typeface="+mn-cs"/>
                <a:sym typeface="Calibri"/>
              </a:defRPr>
            </a:pPr>
            <a:r>
              <a:rPr err="1"/>
              <a:t>Completamento</a:t>
            </a:r>
            <a:r>
              <a:t> di </a:t>
            </a:r>
            <a:r>
              <a:rPr err="1"/>
              <a:t>proporzioni</a:t>
            </a:r>
            <a:r>
              <a:t> </a:t>
            </a:r>
            <a:r>
              <a:rPr err="1"/>
              <a:t>verbali</a:t>
            </a:r>
            <a:endParaRPr/>
          </a:p>
          <a:p>
            <a:pPr marL="457200" indent="-457200">
              <a:buSzPct val="100000"/>
              <a:buAutoNum type="arabicPeriod"/>
              <a:defRPr sz="2400" b="1">
                <a:latin typeface="+mn-lt"/>
                <a:ea typeface="+mn-ea"/>
                <a:cs typeface="+mn-cs"/>
                <a:sym typeface="Calibri"/>
              </a:defRPr>
            </a:pPr>
            <a:r>
              <a:rPr err="1"/>
              <a:t>Inserimento</a:t>
            </a:r>
            <a:r>
              <a:t> di termini </a:t>
            </a:r>
            <a:r>
              <a:rPr err="1"/>
              <a:t>all’interno</a:t>
            </a:r>
            <a:r>
              <a:t> di un </a:t>
            </a:r>
            <a:r>
              <a:rPr err="1"/>
              <a:t>brano</a:t>
            </a:r>
            <a:endParaRPr/>
          </a:p>
        </p:txBody>
      </p:sp>
    </p:spTree>
  </p:cSld>
  <p:clrMapOvr>
    <a:masterClrMapping/>
  </p:clrMapOvr>
  <p:transition spd="med"/>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qui si hanno una serie di 5 parole tra le quali bisogna scartare quella che non ha relazione con le altre. Come risolvere questo tipo di quesiti? Utilizzando le nostre capacità di ragionamento logico-verbale."/>
          <p:cNvSpPr txBox="1"/>
          <p:nvPr/>
        </p:nvSpPr>
        <p:spPr>
          <a:xfrm>
            <a:off x="467543" y="4005064"/>
            <a:ext cx="8280922" cy="1958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latin typeface="+mn-lt"/>
                <a:ea typeface="+mn-ea"/>
                <a:cs typeface="+mn-cs"/>
                <a:sym typeface="Calibri"/>
              </a:defRPr>
            </a:pPr>
            <a:r>
              <a:t>Si hanno una serie di 5 parole tra le quali bisogna scartare quella che non ha relazione con le altre. </a:t>
            </a:r>
          </a:p>
          <a:p>
            <a:pPr>
              <a:defRPr>
                <a:latin typeface="+mn-lt"/>
                <a:ea typeface="+mn-ea"/>
                <a:cs typeface="+mn-cs"/>
                <a:sym typeface="Calibri"/>
              </a:defRPr>
            </a:pPr>
            <a:endParaRPr/>
          </a:p>
          <a:p>
            <a:pPr>
              <a:defRPr>
                <a:latin typeface="+mn-lt"/>
                <a:ea typeface="+mn-ea"/>
                <a:cs typeface="+mn-cs"/>
                <a:sym typeface="Calibri"/>
              </a:defRPr>
            </a:pPr>
            <a:r>
              <a:t>Come risolvere questo tipo di quesiti? </a:t>
            </a:r>
          </a:p>
          <a:p>
            <a:pPr>
              <a:defRPr>
                <a:latin typeface="+mn-lt"/>
                <a:ea typeface="+mn-ea"/>
                <a:cs typeface="+mn-cs"/>
                <a:sym typeface="Calibri"/>
              </a:defRPr>
            </a:pPr>
            <a:endParaRPr/>
          </a:p>
          <a:p>
            <a:pPr>
              <a:defRPr>
                <a:latin typeface="+mn-lt"/>
                <a:ea typeface="+mn-ea"/>
                <a:cs typeface="+mn-cs"/>
                <a:sym typeface="Calibri"/>
              </a:defRPr>
            </a:pPr>
            <a:r>
              <a:t>Utilizzando le nostre capacità di ragionamento logico-verbale.</a:t>
            </a:r>
            <a:br/>
            <a:endParaRPr/>
          </a:p>
        </p:txBody>
      </p:sp>
      <p:sp>
        <p:nvSpPr>
          <p:cNvPr id="840" name="Ricerca di una relazione etimologica o logica tra una serie di termini:"/>
          <p:cNvSpPr txBox="1"/>
          <p:nvPr/>
        </p:nvSpPr>
        <p:spPr>
          <a:xfrm>
            <a:off x="447284" y="404664"/>
            <a:ext cx="8301181" cy="904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800" b="1">
                <a:latin typeface="+mn-lt"/>
                <a:ea typeface="+mn-ea"/>
                <a:cs typeface="+mn-cs"/>
                <a:sym typeface="Calibri"/>
              </a:defRPr>
            </a:lvl1pPr>
          </a:lstStyle>
          <a:p>
            <a:r>
              <a:t>1. Ricerca di una relazione etimologica o logica tra una serie di termini: </a:t>
            </a:r>
          </a:p>
        </p:txBody>
      </p:sp>
      <p:sp>
        <p:nvSpPr>
          <p:cNvPr id="841" name="Rettangolo 1"/>
          <p:cNvSpPr txBox="1"/>
          <p:nvPr/>
        </p:nvSpPr>
        <p:spPr>
          <a:xfrm>
            <a:off x="467543" y="1628799"/>
            <a:ext cx="8280922" cy="1958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latin typeface="+mn-lt"/>
                <a:ea typeface="+mn-ea"/>
                <a:cs typeface="+mn-cs"/>
                <a:sym typeface="Calibri"/>
              </a:defRPr>
            </a:pPr>
            <a:r>
              <a:t>In genere, queste domande propongono una serie di cinque parole, e al candidato viene chiesto di eliminare quella che non ha relazione con le altre. </a:t>
            </a:r>
          </a:p>
          <a:p>
            <a:pPr>
              <a:defRPr>
                <a:latin typeface="+mn-lt"/>
                <a:ea typeface="+mn-ea"/>
                <a:cs typeface="+mn-cs"/>
                <a:sym typeface="Calibri"/>
              </a:defRPr>
            </a:pPr>
            <a:endParaRPr/>
          </a:p>
          <a:p>
            <a:pPr>
              <a:defRPr>
                <a:latin typeface="+mn-lt"/>
                <a:ea typeface="+mn-ea"/>
                <a:cs typeface="+mn-cs"/>
                <a:sym typeface="Calibri"/>
              </a:defRPr>
            </a:pPr>
            <a:r>
              <a:t>La relazione tra i termini può essere di tipo </a:t>
            </a:r>
            <a:r>
              <a:rPr b="1"/>
              <a:t>logico</a:t>
            </a:r>
            <a:r>
              <a:t> o </a:t>
            </a:r>
            <a:r>
              <a:rPr b="1"/>
              <a:t>etimologico</a:t>
            </a:r>
            <a:r>
              <a:t>. </a:t>
            </a:r>
          </a:p>
          <a:p>
            <a:pPr>
              <a:defRPr>
                <a:latin typeface="+mn-lt"/>
                <a:ea typeface="+mn-ea"/>
                <a:cs typeface="+mn-cs"/>
                <a:sym typeface="Calibri"/>
              </a:defRPr>
            </a:pPr>
            <a:endParaRPr/>
          </a:p>
          <a:p>
            <a:pPr>
              <a:defRPr>
                <a:latin typeface="+mn-lt"/>
                <a:ea typeface="+mn-ea"/>
                <a:cs typeface="+mn-cs"/>
                <a:sym typeface="Calibri"/>
              </a:defRPr>
            </a:pPr>
            <a:r>
              <a:t>Sta al candidato stabilire la natura della relazione tra le diverse parole, ed individuare il termine che non appartiene alla serie.</a:t>
            </a:r>
          </a:p>
        </p:txBody>
      </p:sp>
    </p:spTree>
  </p:cSld>
  <p:clrMapOvr>
    <a:masterClrMapping/>
  </p:clrMapOvr>
  <p:transition spd="med"/>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CasellaDiTesto 3"/>
          <p:cNvSpPr txBox="1"/>
          <p:nvPr/>
        </p:nvSpPr>
        <p:spPr>
          <a:xfrm>
            <a:off x="362558" y="332655"/>
            <a:ext cx="3020995" cy="497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b="1">
                <a:latin typeface="+mn-lt"/>
                <a:ea typeface="+mn-ea"/>
                <a:cs typeface="+mn-cs"/>
                <a:sym typeface="Calibri"/>
              </a:defRPr>
            </a:lvl1pPr>
          </a:lstStyle>
          <a:p>
            <a:r>
              <a:t>Relazione Logica:</a:t>
            </a:r>
          </a:p>
        </p:txBody>
      </p:sp>
      <p:sp>
        <p:nvSpPr>
          <p:cNvPr id="844" name="Rettangolo 4"/>
          <p:cNvSpPr txBox="1"/>
          <p:nvPr/>
        </p:nvSpPr>
        <p:spPr>
          <a:xfrm>
            <a:off x="362557" y="1340767"/>
            <a:ext cx="8313899" cy="3596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a:latin typeface="+mn-lt"/>
                <a:ea typeface="+mn-ea"/>
                <a:cs typeface="+mn-cs"/>
                <a:sym typeface="Calibri"/>
              </a:defRPr>
            </a:pPr>
            <a:r>
              <a:t>La relazione logica può riferirsi a diversi aspetti, come il campo semantico (quindi individuare i sinonimi escludendo il termine diverso), un gruppo di elementi, individui, animali ecc..</a:t>
            </a:r>
          </a:p>
          <a:p>
            <a:pPr>
              <a:defRPr sz="2000">
                <a:latin typeface="+mn-lt"/>
                <a:ea typeface="+mn-ea"/>
                <a:cs typeface="+mn-cs"/>
                <a:sym typeface="Calibri"/>
              </a:defRPr>
            </a:pPr>
            <a:endParaRPr/>
          </a:p>
          <a:p>
            <a:pPr>
              <a:defRPr sz="2000">
                <a:latin typeface="+mn-lt"/>
                <a:ea typeface="+mn-ea"/>
                <a:cs typeface="+mn-cs"/>
                <a:sym typeface="Calibri"/>
              </a:defRPr>
            </a:pPr>
            <a:r>
              <a:t>Quale delle cinque parole sotto riportate non va d’accordo con le altre quattro, affini invece tra loro?</a:t>
            </a:r>
          </a:p>
          <a:p>
            <a:pPr>
              <a:defRPr sz="2000">
                <a:latin typeface="+mn-lt"/>
                <a:ea typeface="+mn-ea"/>
                <a:cs typeface="+mn-cs"/>
                <a:sym typeface="Calibri"/>
              </a:defRPr>
            </a:pPr>
            <a:endParaRPr/>
          </a:p>
          <a:p>
            <a:pPr>
              <a:defRPr sz="2000">
                <a:latin typeface="+mn-lt"/>
                <a:ea typeface="+mn-ea"/>
                <a:cs typeface="+mn-cs"/>
                <a:sym typeface="Calibri"/>
              </a:defRPr>
            </a:pPr>
            <a:r>
              <a:t>A) Perone</a:t>
            </a:r>
            <a:br/>
            <a:r>
              <a:t>B) Ulna</a:t>
            </a:r>
            <a:br/>
            <a:r>
              <a:t>C) Tibia</a:t>
            </a:r>
            <a:br/>
            <a:r>
              <a:t>D) Rotula</a:t>
            </a:r>
            <a:br/>
            <a:r>
              <a:t>E) Metatarso</a:t>
            </a:r>
          </a:p>
        </p:txBody>
      </p:sp>
      <p:sp>
        <p:nvSpPr>
          <p:cNvPr id="845" name="Rettangolo 5"/>
          <p:cNvSpPr txBox="1"/>
          <p:nvPr/>
        </p:nvSpPr>
        <p:spPr>
          <a:xfrm>
            <a:off x="355552" y="5373215"/>
            <a:ext cx="8313895"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p>
            <a:pPr>
              <a:defRPr sz="2000" b="1">
                <a:solidFill>
                  <a:srgbClr val="C00000"/>
                </a:solidFill>
                <a:latin typeface="+mn-lt"/>
                <a:ea typeface="+mn-ea"/>
                <a:cs typeface="+mn-cs"/>
                <a:sym typeface="Calibri"/>
              </a:defRPr>
            </a:pPr>
            <a:r>
              <a:t>La </a:t>
            </a:r>
            <a:r>
              <a:rPr err="1"/>
              <a:t>risposta</a:t>
            </a:r>
            <a:r>
              <a:t> </a:t>
            </a:r>
            <a:r>
              <a:rPr err="1"/>
              <a:t>esatta</a:t>
            </a:r>
            <a:r>
              <a:t> è la B </a:t>
            </a:r>
            <a:r>
              <a:rPr b="0">
                <a:solidFill>
                  <a:srgbClr val="000000"/>
                </a:solidFill>
              </a:rPr>
              <a:t>Ulna. </a:t>
            </a:r>
            <a:r>
              <a:rPr b="0" err="1">
                <a:solidFill>
                  <a:srgbClr val="000000"/>
                </a:solidFill>
              </a:rPr>
              <a:t>Infatti</a:t>
            </a:r>
            <a:r>
              <a:rPr b="0">
                <a:solidFill>
                  <a:srgbClr val="000000"/>
                </a:solidFill>
              </a:rPr>
              <a:t> tibia e </a:t>
            </a:r>
            <a:r>
              <a:rPr b="0" err="1">
                <a:solidFill>
                  <a:srgbClr val="000000"/>
                </a:solidFill>
              </a:rPr>
              <a:t>perone</a:t>
            </a:r>
            <a:r>
              <a:rPr b="0">
                <a:solidFill>
                  <a:srgbClr val="000000"/>
                </a:solidFill>
              </a:rPr>
              <a:t> </a:t>
            </a:r>
            <a:r>
              <a:rPr b="0" err="1">
                <a:solidFill>
                  <a:srgbClr val="000000"/>
                </a:solidFill>
              </a:rPr>
              <a:t>sono</a:t>
            </a:r>
            <a:r>
              <a:rPr b="0">
                <a:solidFill>
                  <a:srgbClr val="000000"/>
                </a:solidFill>
              </a:rPr>
              <a:t> ossa </a:t>
            </a:r>
            <a:r>
              <a:rPr b="0" err="1">
                <a:solidFill>
                  <a:srgbClr val="000000"/>
                </a:solidFill>
              </a:rPr>
              <a:t>che</a:t>
            </a:r>
            <a:r>
              <a:rPr b="0">
                <a:solidFill>
                  <a:srgbClr val="000000"/>
                </a:solidFill>
              </a:rPr>
              <a:t> </a:t>
            </a:r>
            <a:r>
              <a:rPr b="0" err="1">
                <a:solidFill>
                  <a:srgbClr val="000000"/>
                </a:solidFill>
              </a:rPr>
              <a:t>si</a:t>
            </a:r>
            <a:r>
              <a:rPr b="0">
                <a:solidFill>
                  <a:srgbClr val="000000"/>
                </a:solidFill>
              </a:rPr>
              <a:t> </a:t>
            </a:r>
            <a:r>
              <a:rPr b="0" err="1">
                <a:solidFill>
                  <a:srgbClr val="000000"/>
                </a:solidFill>
              </a:rPr>
              <a:t>trovano</a:t>
            </a:r>
            <a:r>
              <a:rPr b="0">
                <a:solidFill>
                  <a:srgbClr val="000000"/>
                </a:solidFill>
              </a:rPr>
              <a:t> </a:t>
            </a:r>
            <a:r>
              <a:rPr b="0" err="1">
                <a:solidFill>
                  <a:srgbClr val="000000"/>
                </a:solidFill>
              </a:rPr>
              <a:t>nella</a:t>
            </a:r>
            <a:r>
              <a:rPr b="0">
                <a:solidFill>
                  <a:srgbClr val="000000"/>
                </a:solidFill>
              </a:rPr>
              <a:t> gamba, la rotula </a:t>
            </a:r>
            <a:r>
              <a:rPr b="0" err="1">
                <a:solidFill>
                  <a:srgbClr val="000000"/>
                </a:solidFill>
              </a:rPr>
              <a:t>nel</a:t>
            </a:r>
            <a:r>
              <a:rPr b="0">
                <a:solidFill>
                  <a:srgbClr val="000000"/>
                </a:solidFill>
              </a:rPr>
              <a:t> </a:t>
            </a:r>
            <a:r>
              <a:rPr b="0" err="1">
                <a:solidFill>
                  <a:srgbClr val="000000"/>
                </a:solidFill>
              </a:rPr>
              <a:t>ginocchio</a:t>
            </a:r>
            <a:r>
              <a:rPr b="0">
                <a:solidFill>
                  <a:srgbClr val="000000"/>
                </a:solidFill>
              </a:rPr>
              <a:t>, e il </a:t>
            </a:r>
            <a:r>
              <a:rPr b="0" err="1">
                <a:solidFill>
                  <a:srgbClr val="000000"/>
                </a:solidFill>
              </a:rPr>
              <a:t>metatarso</a:t>
            </a:r>
            <a:r>
              <a:rPr b="0">
                <a:solidFill>
                  <a:srgbClr val="000000"/>
                </a:solidFill>
              </a:rPr>
              <a:t> </a:t>
            </a:r>
            <a:r>
              <a:rPr b="0" err="1">
                <a:solidFill>
                  <a:srgbClr val="000000"/>
                </a:solidFill>
              </a:rPr>
              <a:t>nel</a:t>
            </a:r>
            <a:r>
              <a:rPr b="0">
                <a:solidFill>
                  <a:srgbClr val="000000"/>
                </a:solidFill>
              </a:rPr>
              <a:t> </a:t>
            </a:r>
            <a:r>
              <a:rPr b="0" err="1">
                <a:solidFill>
                  <a:srgbClr val="000000"/>
                </a:solidFill>
              </a:rPr>
              <a:t>piede</a:t>
            </a:r>
            <a:r>
              <a:rPr b="0">
                <a:solidFill>
                  <a:srgbClr val="000000"/>
                </a:solidFill>
              </a:rPr>
              <a:t>. Sono termini </a:t>
            </a:r>
            <a:r>
              <a:rPr b="0" err="1">
                <a:solidFill>
                  <a:srgbClr val="000000"/>
                </a:solidFill>
              </a:rPr>
              <a:t>connessi</a:t>
            </a:r>
            <a:r>
              <a:rPr b="0">
                <a:solidFill>
                  <a:srgbClr val="000000"/>
                </a:solidFill>
              </a:rPr>
              <a:t> </a:t>
            </a:r>
            <a:r>
              <a:rPr b="0" err="1">
                <a:solidFill>
                  <a:srgbClr val="000000"/>
                </a:solidFill>
              </a:rPr>
              <a:t>tra</a:t>
            </a:r>
            <a:r>
              <a:rPr b="0">
                <a:solidFill>
                  <a:srgbClr val="000000"/>
                </a:solidFill>
              </a:rPr>
              <a:t> di </a:t>
            </a:r>
            <a:r>
              <a:rPr b="0" err="1">
                <a:solidFill>
                  <a:srgbClr val="000000"/>
                </a:solidFill>
              </a:rPr>
              <a:t>loro</a:t>
            </a:r>
            <a:r>
              <a:rPr b="0">
                <a:solidFill>
                  <a:srgbClr val="000000"/>
                </a:solidFill>
              </a:rPr>
              <a:t>, in </a:t>
            </a:r>
            <a:r>
              <a:rPr b="0" err="1">
                <a:solidFill>
                  <a:srgbClr val="000000"/>
                </a:solidFill>
              </a:rPr>
              <a:t>quanto</a:t>
            </a:r>
            <a:r>
              <a:rPr b="0">
                <a:solidFill>
                  <a:srgbClr val="000000"/>
                </a:solidFill>
              </a:rPr>
              <a:t> </a:t>
            </a:r>
            <a:r>
              <a:rPr b="0" err="1">
                <a:solidFill>
                  <a:srgbClr val="000000"/>
                </a:solidFill>
              </a:rPr>
              <a:t>riguardano</a:t>
            </a:r>
            <a:r>
              <a:rPr b="0">
                <a:solidFill>
                  <a:srgbClr val="000000"/>
                </a:solidFill>
              </a:rPr>
              <a:t> </a:t>
            </a:r>
            <a:r>
              <a:rPr b="0" err="1">
                <a:solidFill>
                  <a:srgbClr val="000000"/>
                </a:solidFill>
              </a:rPr>
              <a:t>gli</a:t>
            </a:r>
            <a:r>
              <a:rPr b="0">
                <a:solidFill>
                  <a:srgbClr val="000000"/>
                </a:solidFill>
              </a:rPr>
              <a:t> arti </a:t>
            </a:r>
            <a:r>
              <a:rPr b="0" err="1">
                <a:solidFill>
                  <a:srgbClr val="000000"/>
                </a:solidFill>
              </a:rPr>
              <a:t>inferiori</a:t>
            </a:r>
            <a:r>
              <a:rPr b="0">
                <a:solidFill>
                  <a:srgbClr val="000000"/>
                </a:solidFill>
              </a:rPr>
              <a:t>; </a:t>
            </a:r>
            <a:r>
              <a:rPr b="0" err="1">
                <a:solidFill>
                  <a:srgbClr val="000000"/>
                </a:solidFill>
              </a:rPr>
              <a:t>l’ulna</a:t>
            </a:r>
            <a:r>
              <a:rPr b="0">
                <a:solidFill>
                  <a:srgbClr val="000000"/>
                </a:solidFill>
              </a:rPr>
              <a:t> </a:t>
            </a:r>
            <a:r>
              <a:rPr b="0" err="1">
                <a:solidFill>
                  <a:srgbClr val="000000"/>
                </a:solidFill>
              </a:rPr>
              <a:t>invece</a:t>
            </a:r>
            <a:r>
              <a:rPr b="0">
                <a:solidFill>
                  <a:srgbClr val="000000"/>
                </a:solidFill>
              </a:rPr>
              <a:t> </a:t>
            </a:r>
            <a:r>
              <a:rPr b="0" err="1">
                <a:solidFill>
                  <a:srgbClr val="000000"/>
                </a:solidFill>
              </a:rPr>
              <a:t>si</a:t>
            </a:r>
            <a:r>
              <a:rPr b="0">
                <a:solidFill>
                  <a:srgbClr val="000000"/>
                </a:solidFill>
              </a:rPr>
              <a:t> </a:t>
            </a:r>
            <a:r>
              <a:rPr b="0" err="1">
                <a:solidFill>
                  <a:srgbClr val="000000"/>
                </a:solidFill>
              </a:rPr>
              <a:t>trova</a:t>
            </a:r>
            <a:r>
              <a:rPr b="0">
                <a:solidFill>
                  <a:srgbClr val="000000"/>
                </a:solidFill>
              </a:rPr>
              <a:t> </a:t>
            </a:r>
            <a:r>
              <a:rPr b="0" err="1">
                <a:solidFill>
                  <a:srgbClr val="000000"/>
                </a:solidFill>
              </a:rPr>
              <a:t>nel</a:t>
            </a:r>
            <a:r>
              <a:rPr b="0">
                <a:solidFill>
                  <a:srgbClr val="000000"/>
                </a:solidFill>
              </a:rPr>
              <a:t> braccio, </a:t>
            </a:r>
            <a:r>
              <a:rPr b="0" err="1">
                <a:solidFill>
                  <a:srgbClr val="000000"/>
                </a:solidFill>
              </a:rPr>
              <a:t>arto</a:t>
            </a:r>
            <a:r>
              <a:rPr b="0">
                <a:solidFill>
                  <a:srgbClr val="000000"/>
                </a:solidFill>
              </a:rPr>
              <a:t> </a:t>
            </a:r>
            <a:r>
              <a:rPr b="0" err="1">
                <a:solidFill>
                  <a:srgbClr val="000000"/>
                </a:solidFill>
              </a:rPr>
              <a:t>superiore</a:t>
            </a:r>
            <a:r>
              <a:rPr b="0">
                <a:solidFill>
                  <a:srgbClr val="000000"/>
                </a:solidFill>
              </a:rPr>
              <a:t>, </a:t>
            </a:r>
            <a:r>
              <a:rPr b="0" err="1">
                <a:solidFill>
                  <a:srgbClr val="000000"/>
                </a:solidFill>
              </a:rPr>
              <a:t>dunque</a:t>
            </a:r>
            <a:r>
              <a:rPr b="0">
                <a:solidFill>
                  <a:srgbClr val="000000"/>
                </a:solidFill>
              </a:rPr>
              <a:t> non </a:t>
            </a:r>
            <a:r>
              <a:rPr b="0" err="1">
                <a:solidFill>
                  <a:srgbClr val="000000"/>
                </a:solidFill>
              </a:rPr>
              <a:t>appartiene</a:t>
            </a:r>
            <a:r>
              <a:rPr b="0">
                <a:solidFill>
                  <a:srgbClr val="000000"/>
                </a:solidFill>
              </a:rPr>
              <a:t> </a:t>
            </a:r>
            <a:r>
              <a:rPr b="0" err="1">
                <a:solidFill>
                  <a:srgbClr val="000000"/>
                </a:solidFill>
              </a:rPr>
              <a:t>alla</a:t>
            </a:r>
            <a:r>
              <a:rPr b="0">
                <a:solidFill>
                  <a:srgbClr val="000000"/>
                </a:solidFill>
              </a:rPr>
              <a:t> </a:t>
            </a:r>
            <a:r>
              <a:rPr b="0" err="1">
                <a:solidFill>
                  <a:srgbClr val="000000"/>
                </a:solidFill>
              </a:rPr>
              <a:t>serie</a:t>
            </a:r>
            <a:r>
              <a:rPr b="0">
                <a:solidFill>
                  <a:srgbClr val="000000"/>
                </a:solidFill>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845"/>
                                        </p:tgtEl>
                                        <p:attrNameLst>
                                          <p:attrName>style.visibility</p:attrName>
                                        </p:attrNameLst>
                                      </p:cBhvr>
                                      <p:to>
                                        <p:strVal val="visible"/>
                                      </p:to>
                                    </p:set>
                                    <p:animEffect transition="in" filter="dissolve">
                                      <p:cBhvr>
                                        <p:cTn id="7" dur="500"/>
                                        <p:tgtEl>
                                          <p:spTgt spid="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 grpId="0" animBg="1" advAuto="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7" name="Picture 2" descr="Picture 2"/>
          <p:cNvPicPr>
            <a:picLocks noChangeAspect="1"/>
          </p:cNvPicPr>
          <p:nvPr/>
        </p:nvPicPr>
        <p:blipFill>
          <a:blip r:embed="rId2"/>
          <a:stretch>
            <a:fillRect/>
          </a:stretch>
        </p:blipFill>
        <p:spPr>
          <a:xfrm>
            <a:off x="385763" y="332656"/>
            <a:ext cx="8372476" cy="4019551"/>
          </a:xfrm>
          <a:prstGeom prst="rect">
            <a:avLst/>
          </a:prstGeom>
          <a:ln w="12700">
            <a:miter lim="400000"/>
          </a:ln>
        </p:spPr>
      </p:pic>
      <p:pic>
        <p:nvPicPr>
          <p:cNvPr id="848" name="Picture 3" descr="Picture 3"/>
          <p:cNvPicPr>
            <a:picLocks noChangeAspect="1"/>
          </p:cNvPicPr>
          <p:nvPr/>
        </p:nvPicPr>
        <p:blipFill>
          <a:blip r:embed="rId3"/>
          <a:stretch>
            <a:fillRect/>
          </a:stretch>
        </p:blipFill>
        <p:spPr>
          <a:xfrm>
            <a:off x="261938" y="4869160"/>
            <a:ext cx="8496301" cy="6477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848"/>
                                        </p:tgtEl>
                                        <p:attrNameLst>
                                          <p:attrName>style.visibility</p:attrName>
                                        </p:attrNameLst>
                                      </p:cBhvr>
                                      <p:to>
                                        <p:strVal val="visible"/>
                                      </p:to>
                                    </p:set>
                                    <p:animEffect transition="in" filter="dissolve">
                                      <p:cBhvr>
                                        <p:cTn id="7" dur="500"/>
                                        <p:tgtEl>
                                          <p:spTgt spid="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 grpId="0" animBg="1" advAuto="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Proporzioni verbali: il candidato deve riconoscere il nesso logico tra vari termini ed essere in grado di completare una serie di vocaboli, presentata in forma di proporzione o equivalenza. Un esempio è: Quale tra le coppie di termini proposti completa logicamente la seguente proporzione verbale X: Intonso = Territorio :Y A. X = Libro, Y = Inesplorato B. X = Capitolo, Y = Regione C. X = Intatto, Y = Selvaggio D. X = Cultura, Y = Geografia E. X= Libraio, Y = Mappa"/>
          <p:cNvSpPr txBox="1"/>
          <p:nvPr/>
        </p:nvSpPr>
        <p:spPr>
          <a:xfrm>
            <a:off x="251519" y="404664"/>
            <a:ext cx="8352930" cy="50885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indent="228600" defTabSz="449580">
              <a:spcBef>
                <a:spcPts val="500"/>
              </a:spcBef>
              <a:tabLst>
                <a:tab pos="457200" algn="l"/>
              </a:tabLst>
              <a:defRPr sz="2800">
                <a:uFill>
                  <a:solidFill>
                    <a:srgbClr val="000000"/>
                  </a:solidFill>
                </a:uFill>
                <a:latin typeface="+mn-lt"/>
                <a:ea typeface="+mn-ea"/>
                <a:cs typeface="+mn-cs"/>
                <a:sym typeface="Calibri"/>
              </a:defRPr>
            </a:pPr>
            <a:r>
              <a:t>Quale </a:t>
            </a:r>
            <a:r>
              <a:rPr err="1"/>
              <a:t>tra</a:t>
            </a:r>
            <a:r>
              <a:t> le </a:t>
            </a:r>
            <a:r>
              <a:rPr err="1"/>
              <a:t>coppie</a:t>
            </a:r>
            <a:r>
              <a:t> di termini </a:t>
            </a:r>
            <a:r>
              <a:rPr err="1"/>
              <a:t>proposti</a:t>
            </a:r>
            <a:r>
              <a:t> </a:t>
            </a:r>
            <a:r>
              <a:rPr err="1"/>
              <a:t>completa</a:t>
            </a:r>
            <a:r>
              <a:t> </a:t>
            </a:r>
            <a:r>
              <a:rPr err="1"/>
              <a:t>logicamente</a:t>
            </a:r>
            <a:r>
              <a:t> la </a:t>
            </a:r>
            <a:r>
              <a:rPr err="1"/>
              <a:t>seguente</a:t>
            </a:r>
            <a:r>
              <a:t> </a:t>
            </a:r>
            <a:r>
              <a:rPr err="1"/>
              <a:t>proporzione</a:t>
            </a:r>
            <a:r>
              <a:t> </a:t>
            </a:r>
            <a:r>
              <a:rPr err="1"/>
              <a:t>verbale</a:t>
            </a:r>
            <a:r>
              <a:t> </a:t>
            </a:r>
          </a:p>
          <a:p>
            <a:pPr indent="228600" defTabSz="449580">
              <a:spcBef>
                <a:spcPts val="500"/>
              </a:spcBef>
              <a:tabLst>
                <a:tab pos="457200" algn="l"/>
              </a:tabLst>
              <a:defRPr sz="2800">
                <a:uFill>
                  <a:solidFill>
                    <a:srgbClr val="000000"/>
                  </a:solidFill>
                </a:uFill>
                <a:latin typeface="+mn-lt"/>
                <a:ea typeface="+mn-ea"/>
                <a:cs typeface="+mn-cs"/>
                <a:sym typeface="Calibri"/>
              </a:defRPr>
            </a:pPr>
            <a:endParaRPr/>
          </a:p>
          <a:p>
            <a:pPr indent="228600" defTabSz="449580">
              <a:spcBef>
                <a:spcPts val="500"/>
              </a:spcBef>
              <a:tabLst>
                <a:tab pos="457200" algn="l"/>
              </a:tabLst>
              <a:defRPr sz="2800">
                <a:uFill>
                  <a:solidFill>
                    <a:srgbClr val="000000"/>
                  </a:solidFill>
                </a:uFill>
                <a:latin typeface="+mn-lt"/>
                <a:ea typeface="+mn-ea"/>
                <a:cs typeface="+mn-cs"/>
                <a:sym typeface="Calibri"/>
              </a:defRPr>
            </a:pPr>
            <a:r>
              <a:t>X: </a:t>
            </a:r>
            <a:r>
              <a:rPr err="1"/>
              <a:t>Intonso</a:t>
            </a:r>
            <a:r>
              <a:t> = </a:t>
            </a:r>
            <a:r>
              <a:rPr err="1"/>
              <a:t>Territorio</a:t>
            </a:r>
            <a:r>
              <a:t> :Y</a:t>
            </a:r>
            <a:endParaRPr lang="it-IT"/>
          </a:p>
          <a:p>
            <a:pPr indent="228600" defTabSz="449580">
              <a:spcBef>
                <a:spcPts val="500"/>
              </a:spcBef>
              <a:tabLst>
                <a:tab pos="457200" algn="l"/>
              </a:tabLst>
              <a:defRPr sz="2800">
                <a:uFill>
                  <a:solidFill>
                    <a:srgbClr val="000000"/>
                  </a:solidFill>
                </a:uFill>
                <a:latin typeface="+mn-lt"/>
                <a:ea typeface="+mn-ea"/>
                <a:cs typeface="+mn-cs"/>
                <a:sym typeface="Calibri"/>
              </a:defRPr>
            </a:pPr>
            <a:endParaRPr lang="it-IT"/>
          </a:p>
          <a:p>
            <a:pPr indent="228600" defTabSz="449580">
              <a:spcBef>
                <a:spcPts val="500"/>
              </a:spcBef>
              <a:tabLst>
                <a:tab pos="457200" algn="l"/>
              </a:tabLst>
              <a:defRPr sz="2800">
                <a:uFill>
                  <a:solidFill>
                    <a:srgbClr val="000000"/>
                  </a:solidFill>
                </a:uFill>
                <a:latin typeface="+mn-lt"/>
                <a:ea typeface="+mn-ea"/>
                <a:cs typeface="+mn-cs"/>
                <a:sym typeface="Calibri"/>
              </a:defRPr>
            </a:pPr>
            <a:r>
              <a:rPr b="1"/>
              <a:t>A.</a:t>
            </a:r>
            <a:r>
              <a:t> X = </a:t>
            </a:r>
            <a:r>
              <a:rPr err="1"/>
              <a:t>Libro</a:t>
            </a:r>
            <a:r>
              <a:t>, Y = </a:t>
            </a:r>
            <a:r>
              <a:rPr err="1"/>
              <a:t>Inesplorato</a:t>
            </a:r>
            <a:br>
              <a:rPr/>
            </a:br>
            <a:r>
              <a:rPr lang="it-IT"/>
              <a:t>   </a:t>
            </a:r>
            <a:r>
              <a:rPr sz="2800" b="1">
                <a:uFill>
                  <a:solidFill>
                    <a:srgbClr val="000000"/>
                  </a:solidFill>
                </a:uFill>
                <a:latin typeface="+mn-lt"/>
                <a:ea typeface="+mn-ea"/>
                <a:cs typeface="+mn-cs"/>
              </a:rPr>
              <a:t>B. </a:t>
            </a:r>
            <a:r>
              <a:t>X = </a:t>
            </a:r>
            <a:r>
              <a:rPr err="1"/>
              <a:t>Capitolo</a:t>
            </a:r>
            <a:r>
              <a:t>, Y = </a:t>
            </a:r>
            <a:r>
              <a:rPr err="1"/>
              <a:t>Regione</a:t>
            </a:r>
            <a:br>
              <a:rPr/>
            </a:br>
            <a:r>
              <a:rPr lang="it-IT"/>
              <a:t>   </a:t>
            </a:r>
            <a:r>
              <a:rPr sz="2800" b="1">
                <a:uFill>
                  <a:solidFill>
                    <a:srgbClr val="000000"/>
                  </a:solidFill>
                </a:uFill>
                <a:latin typeface="+mn-lt"/>
                <a:ea typeface="+mn-ea"/>
                <a:cs typeface="+mn-cs"/>
              </a:rPr>
              <a:t>C. </a:t>
            </a:r>
            <a:r>
              <a:t>X = </a:t>
            </a:r>
            <a:r>
              <a:rPr err="1"/>
              <a:t>Intatto</a:t>
            </a:r>
            <a:r>
              <a:t>, Y = </a:t>
            </a:r>
            <a:r>
              <a:rPr err="1"/>
              <a:t>Selvaggio</a:t>
            </a:r>
            <a:br>
              <a:rPr/>
            </a:br>
            <a:r>
              <a:rPr lang="it-IT"/>
              <a:t>   </a:t>
            </a:r>
            <a:r>
              <a:rPr sz="2800" b="1">
                <a:uFill>
                  <a:solidFill>
                    <a:srgbClr val="000000"/>
                  </a:solidFill>
                </a:uFill>
                <a:latin typeface="+mn-lt"/>
                <a:ea typeface="+mn-ea"/>
                <a:cs typeface="+mn-cs"/>
              </a:rPr>
              <a:t>D. </a:t>
            </a:r>
            <a:r>
              <a:t>X = </a:t>
            </a:r>
            <a:r>
              <a:rPr err="1"/>
              <a:t>Cultura</a:t>
            </a:r>
            <a:r>
              <a:t>, Y = </a:t>
            </a:r>
            <a:r>
              <a:rPr err="1"/>
              <a:t>Geografia</a:t>
            </a:r>
            <a:br>
              <a:rPr/>
            </a:br>
            <a:r>
              <a:rPr lang="it-IT"/>
              <a:t>   </a:t>
            </a:r>
            <a:r>
              <a:rPr sz="2800" b="1">
                <a:uFill>
                  <a:solidFill>
                    <a:srgbClr val="000000"/>
                  </a:solidFill>
                </a:uFill>
                <a:latin typeface="+mn-lt"/>
                <a:ea typeface="+mn-ea"/>
                <a:cs typeface="+mn-cs"/>
              </a:rPr>
              <a:t>E. </a:t>
            </a:r>
            <a:r>
              <a:t>X= </a:t>
            </a:r>
            <a:r>
              <a:rPr err="1"/>
              <a:t>Libraio</a:t>
            </a:r>
            <a:r>
              <a:t>, Y = </a:t>
            </a:r>
            <a:r>
              <a:rPr err="1"/>
              <a:t>Mappa</a:t>
            </a:r>
            <a:br>
              <a:rPr/>
            </a:br>
            <a:endParaRPr/>
          </a:p>
        </p:txBody>
      </p:sp>
    </p:spTree>
  </p:cSld>
  <p:clrMapOvr>
    <a:masterClrMapping/>
  </p:clrMapOvr>
  <p:transition spd="med"/>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In questo caso dovrai procedere così: 1. chiediti qual è la relazione tra i due termini: cosa lega l’aggettivo “intonso” al termine non noto x? Quali sono i suoi sinonimi? A cosa si riferisce generalmente? Si potrà arrivare alla conclusione che in genere si parla di un libro intonso e un sinonimo può essere intatto. 2. Cerca di stabilire il nesso che possa legare in maniera uguale alla prima coppia il terzo vocabolo e il quarto non noto. Ad esempio, se “intonso” si dice di un libro che è intatto, cosa si dice di un territorio che è intatto? 3. Ecco quindi che si dovrà selezionare un sostantivo per sostituire X e un aggettivo Y semanticamente equivalente a “intonso” ma che si riferisca a territorio. La risposta corretta è quindi A (X= libro, Y= inesplorato), l’unica che presenta una coppia di termini che completa semanticamente e logicamente la proporzione data (X: Intonso = Territorio :Y): “Un libro è intonso come un territorio è inesplorato”. La B sarebbe illogica e grammaticalmente scorretta: “un capitolo è intonso come una regione è inesplorato”."/>
          <p:cNvSpPr txBox="1"/>
          <p:nvPr/>
        </p:nvSpPr>
        <p:spPr>
          <a:xfrm>
            <a:off x="383787" y="258583"/>
            <a:ext cx="8208914" cy="5247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indent="228600" defTabSz="449580">
              <a:spcBef>
                <a:spcPts val="500"/>
              </a:spcBef>
              <a:tabLst>
                <a:tab pos="457200" algn="l"/>
              </a:tabLst>
              <a:defRPr sz="2000">
                <a:uFill>
                  <a:solidFill>
                    <a:srgbClr val="000000"/>
                  </a:solidFill>
                </a:uFill>
                <a:latin typeface="+mn-lt"/>
                <a:ea typeface="+mn-ea"/>
                <a:cs typeface="+mn-cs"/>
                <a:sym typeface="Calibri"/>
              </a:defRPr>
            </a:pPr>
            <a:r>
              <a:t>In questo caso si dovrà procedere così:</a:t>
            </a:r>
          </a:p>
          <a:p>
            <a:pPr indent="228600" defTabSz="449580">
              <a:spcBef>
                <a:spcPts val="500"/>
              </a:spcBef>
              <a:tabLst>
                <a:tab pos="457200" algn="l"/>
              </a:tabLst>
              <a:defRPr sz="2000">
                <a:uFill>
                  <a:solidFill>
                    <a:srgbClr val="000000"/>
                  </a:solidFill>
                </a:uFill>
                <a:latin typeface="+mn-lt"/>
                <a:ea typeface="+mn-ea"/>
                <a:cs typeface="+mn-cs"/>
                <a:sym typeface="Calibri"/>
              </a:defRPr>
            </a:pPr>
            <a:br/>
            <a:r>
              <a:t>1. chiedersi qual è la relazione tra i due termini: cosa lega l’aggettivo “intonso” al termine non noto x? Quali sono i suoi sinonimi? A cosa si riferisce generalmente? Si potrà arrivare alla conclusione che in genere si parla di un libro intonso e un sinonimo può essere intatto.</a:t>
            </a:r>
          </a:p>
          <a:p>
            <a:pPr indent="228600" defTabSz="449580">
              <a:spcBef>
                <a:spcPts val="500"/>
              </a:spcBef>
              <a:tabLst>
                <a:tab pos="457200" algn="l"/>
              </a:tabLst>
              <a:defRPr sz="2000">
                <a:uFill>
                  <a:solidFill>
                    <a:srgbClr val="000000"/>
                  </a:solidFill>
                </a:uFill>
                <a:latin typeface="+mn-lt"/>
                <a:ea typeface="+mn-ea"/>
                <a:cs typeface="+mn-cs"/>
                <a:sym typeface="Calibri"/>
              </a:defRPr>
            </a:pPr>
            <a:br/>
            <a:r>
              <a:t>2. Cercare di stabilire il nesso che possa legare in maniera uguale alla prima coppia il terzo vocabolo e il quarto non noto. Ad esempio, se “intonso” si dice di un libro che è intatto, cosa si dice di un territorio che è intatto?</a:t>
            </a:r>
          </a:p>
          <a:p>
            <a:pPr indent="228600" defTabSz="449580">
              <a:spcBef>
                <a:spcPts val="500"/>
              </a:spcBef>
              <a:tabLst>
                <a:tab pos="457200" algn="l"/>
              </a:tabLst>
              <a:defRPr sz="2000">
                <a:uFill>
                  <a:solidFill>
                    <a:srgbClr val="000000"/>
                  </a:solidFill>
                </a:uFill>
                <a:latin typeface="+mn-lt"/>
                <a:ea typeface="+mn-ea"/>
                <a:cs typeface="+mn-cs"/>
                <a:sym typeface="Calibri"/>
              </a:defRPr>
            </a:pPr>
            <a:br/>
            <a:r>
              <a:t>3. Ecco quindi che si dovrà selezionare un sostantivo per sostituire X e un aggettivo Y semanticamente equivalente a “intonso” ma che si riferisca a territorio.</a:t>
            </a:r>
            <a:br/>
            <a:endParaRPr/>
          </a:p>
        </p:txBody>
      </p:sp>
      <p:sp>
        <p:nvSpPr>
          <p:cNvPr id="853" name="Rettangolo 2"/>
          <p:cNvSpPr txBox="1"/>
          <p:nvPr/>
        </p:nvSpPr>
        <p:spPr>
          <a:xfrm>
            <a:off x="2561502" y="4734050"/>
            <a:ext cx="3853482" cy="38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b="1">
                <a:solidFill>
                  <a:srgbClr val="C00000"/>
                </a:solidFill>
                <a:latin typeface="+mn-lt"/>
                <a:ea typeface="+mn-ea"/>
                <a:cs typeface="+mn-cs"/>
                <a:sym typeface="Calibri"/>
              </a:defRPr>
            </a:lvl1pPr>
          </a:lstStyle>
          <a:p>
            <a:r>
              <a:t>LA RISPOSTA CORRETTA È A </a:t>
            </a:r>
          </a:p>
        </p:txBody>
      </p:sp>
      <p:sp>
        <p:nvSpPr>
          <p:cNvPr id="854" name="Rettangolo 3"/>
          <p:cNvSpPr txBox="1"/>
          <p:nvPr/>
        </p:nvSpPr>
        <p:spPr>
          <a:xfrm>
            <a:off x="383787" y="5157192"/>
            <a:ext cx="8208914" cy="155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indent="228600" algn="ctr" defTabSz="449580">
              <a:spcBef>
                <a:spcPts val="500"/>
              </a:spcBef>
              <a:tabLst>
                <a:tab pos="457200" algn="l"/>
              </a:tabLst>
              <a:defRPr sz="2000">
                <a:uFill>
                  <a:solidFill>
                    <a:srgbClr val="000000"/>
                  </a:solidFill>
                </a:uFill>
                <a:latin typeface="+mn-lt"/>
                <a:ea typeface="+mn-ea"/>
                <a:cs typeface="+mn-cs"/>
                <a:sym typeface="Calibri"/>
              </a:defRPr>
            </a:lvl1pPr>
          </a:lstStyle>
          <a:p>
            <a:r>
              <a:t>(X= libro, Y= inesplorato), l’unica che presenta una coppia di termini che completa semanticamente e logicamente la proporzione data (X: Intonso = Territorio :Y): “Un libro è intonso come un territorio è inesplorato”. La B sarebbe illogica e grammaticalmente scorretta: “un capitolo è intonso come una regione è inesplorato”.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853"/>
                                        </p:tgtEl>
                                        <p:attrNameLst>
                                          <p:attrName>style.visibility</p:attrName>
                                        </p:attrNameLst>
                                      </p:cBhvr>
                                      <p:to>
                                        <p:strVal val="visible"/>
                                      </p:to>
                                    </p:set>
                                    <p:animEffect transition="in" filter="dissolve">
                                      <p:cBhvr>
                                        <p:cTn id="7" dur="500"/>
                                        <p:tgtEl>
                                          <p:spTgt spid="853"/>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854"/>
                                        </p:tgtEl>
                                        <p:attrNameLst>
                                          <p:attrName>style.visibility</p:attrName>
                                        </p:attrNameLst>
                                      </p:cBhvr>
                                      <p:to>
                                        <p:strVal val="visible"/>
                                      </p:to>
                                    </p:set>
                                    <p:animEffect transition="in" filter="dissolve">
                                      <p:cBhvr>
                                        <p:cTn id="11" dur="500"/>
                                        <p:tgtEl>
                                          <p:spTgt spid="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3" grpId="0" animBg="1" advAuto="0"/>
      <p:bldP spid="854" grpId="0" animBg="1" advAuto="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Rettangolo 1"/>
          <p:cNvSpPr txBox="1"/>
          <p:nvPr/>
        </p:nvSpPr>
        <p:spPr>
          <a:xfrm>
            <a:off x="337772" y="908719"/>
            <a:ext cx="8640962" cy="2862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spAutoFit/>
          </a:bodyPr>
          <a:lstStyle/>
          <a:p>
            <a:pPr>
              <a:defRPr sz="2000">
                <a:latin typeface="+mn-lt"/>
                <a:ea typeface="+mn-ea"/>
                <a:cs typeface="+mn-cs"/>
                <a:sym typeface="Calibri"/>
              </a:defRPr>
            </a:pPr>
            <a:r>
              <a:t>La </a:t>
            </a:r>
            <a:r>
              <a:rPr err="1"/>
              <a:t>relazione</a:t>
            </a:r>
            <a:r>
              <a:t> </a:t>
            </a:r>
            <a:r>
              <a:rPr err="1"/>
              <a:t>etimologia</a:t>
            </a:r>
            <a:r>
              <a:t> </a:t>
            </a:r>
            <a:r>
              <a:rPr err="1"/>
              <a:t>avviene</a:t>
            </a:r>
            <a:r>
              <a:t> </a:t>
            </a:r>
            <a:r>
              <a:rPr err="1"/>
              <a:t>tra</a:t>
            </a:r>
            <a:r>
              <a:t> parole </a:t>
            </a:r>
            <a:r>
              <a:rPr err="1"/>
              <a:t>che</a:t>
            </a:r>
            <a:r>
              <a:t> </a:t>
            </a:r>
            <a:r>
              <a:rPr err="1"/>
              <a:t>appartengono</a:t>
            </a:r>
            <a:r>
              <a:t> </a:t>
            </a:r>
            <a:r>
              <a:rPr err="1"/>
              <a:t>alla</a:t>
            </a:r>
            <a:r>
              <a:t> </a:t>
            </a:r>
            <a:r>
              <a:rPr err="1"/>
              <a:t>stessa</a:t>
            </a:r>
            <a:r>
              <a:t> </a:t>
            </a:r>
            <a:r>
              <a:rPr err="1"/>
              <a:t>sfera</a:t>
            </a:r>
            <a:r>
              <a:t> di </a:t>
            </a:r>
            <a:r>
              <a:rPr err="1"/>
              <a:t>significato</a:t>
            </a:r>
            <a:r>
              <a:t>, ma </a:t>
            </a:r>
            <a:r>
              <a:rPr err="1"/>
              <a:t>che</a:t>
            </a:r>
            <a:r>
              <a:t> non </a:t>
            </a:r>
            <a:r>
              <a:rPr err="1"/>
              <a:t>significano</a:t>
            </a:r>
            <a:r>
              <a:t> la </a:t>
            </a:r>
            <a:r>
              <a:rPr err="1"/>
              <a:t>stessa</a:t>
            </a:r>
            <a:r>
              <a:t> </a:t>
            </a:r>
            <a:r>
              <a:rPr err="1"/>
              <a:t>cosa</a:t>
            </a:r>
            <a:r>
              <a:t>:</a:t>
            </a:r>
          </a:p>
          <a:p>
            <a:pPr>
              <a:defRPr sz="2000">
                <a:latin typeface="+mn-lt"/>
                <a:ea typeface="+mn-ea"/>
                <a:cs typeface="+mn-cs"/>
                <a:sym typeface="Calibri"/>
              </a:defRPr>
            </a:pPr>
            <a:r>
              <a:rPr b="1"/>
              <a:t>Individuate il </a:t>
            </a:r>
            <a:r>
              <a:rPr b="1" err="1"/>
              <a:t>termine</a:t>
            </a:r>
            <a:r>
              <a:rPr b="1"/>
              <a:t> </a:t>
            </a:r>
            <a:r>
              <a:rPr b="1" err="1"/>
              <a:t>anomalo</a:t>
            </a:r>
            <a:r>
              <a:rPr b="1"/>
              <a:t>:</a:t>
            </a:r>
          </a:p>
          <a:p>
            <a:pPr>
              <a:defRPr sz="2000">
                <a:latin typeface="+mn-lt"/>
                <a:ea typeface="+mn-ea"/>
                <a:cs typeface="+mn-cs"/>
                <a:sym typeface="Calibri"/>
              </a:defRPr>
            </a:pPr>
            <a:endParaRPr/>
          </a:p>
          <a:p>
            <a:pPr>
              <a:defRPr sz="2000">
                <a:latin typeface="+mn-lt"/>
                <a:ea typeface="+mn-ea"/>
                <a:cs typeface="+mn-cs"/>
                <a:sym typeface="Calibri"/>
              </a:defRPr>
            </a:pPr>
            <a:r>
              <a:t>A) </a:t>
            </a:r>
            <a:r>
              <a:rPr err="1"/>
              <a:t>mieloso</a:t>
            </a:r>
            <a:br>
              <a:rPr/>
            </a:br>
            <a:r>
              <a:t>B) </a:t>
            </a:r>
            <a:r>
              <a:rPr err="1"/>
              <a:t>mellifero</a:t>
            </a:r>
            <a:br>
              <a:rPr/>
            </a:br>
            <a:r>
              <a:t>C) </a:t>
            </a:r>
            <a:r>
              <a:rPr err="1"/>
              <a:t>mellifluo</a:t>
            </a:r>
            <a:br>
              <a:rPr/>
            </a:br>
            <a:r>
              <a:t>D) </a:t>
            </a:r>
            <a:r>
              <a:rPr err="1"/>
              <a:t>mieloma</a:t>
            </a:r>
            <a:br>
              <a:rPr/>
            </a:br>
            <a:r>
              <a:t>E) </a:t>
            </a:r>
            <a:r>
              <a:rPr err="1"/>
              <a:t>mielato</a:t>
            </a:r>
            <a:endParaRPr/>
          </a:p>
        </p:txBody>
      </p:sp>
      <p:sp>
        <p:nvSpPr>
          <p:cNvPr id="857" name="Rettangolo 2"/>
          <p:cNvSpPr txBox="1"/>
          <p:nvPr/>
        </p:nvSpPr>
        <p:spPr>
          <a:xfrm>
            <a:off x="323527" y="260647"/>
            <a:ext cx="3889378"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800" b="1">
                <a:latin typeface="+mn-lt"/>
                <a:ea typeface="+mn-ea"/>
                <a:cs typeface="+mn-cs"/>
                <a:sym typeface="Calibri"/>
              </a:defRPr>
            </a:lvl1pPr>
          </a:lstStyle>
          <a:p>
            <a:r>
              <a:t>Relazione Etimologica</a:t>
            </a:r>
          </a:p>
        </p:txBody>
      </p:sp>
      <p:sp>
        <p:nvSpPr>
          <p:cNvPr id="858" name="Rettangolo 3"/>
          <p:cNvSpPr txBox="1"/>
          <p:nvPr/>
        </p:nvSpPr>
        <p:spPr>
          <a:xfrm>
            <a:off x="323527" y="3973860"/>
            <a:ext cx="8640962" cy="286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a:latin typeface="+mn-lt"/>
                <a:ea typeface="+mn-ea"/>
                <a:cs typeface="+mn-cs"/>
                <a:sym typeface="Calibri"/>
              </a:defRPr>
            </a:lvl1pPr>
          </a:lstStyle>
          <a:p>
            <a:r>
              <a:rPr b="1">
                <a:solidFill>
                  <a:srgbClr val="C00000"/>
                </a:solidFill>
              </a:rPr>
              <a:t>La </a:t>
            </a:r>
            <a:r>
              <a:rPr b="1" err="1">
                <a:solidFill>
                  <a:srgbClr val="C00000"/>
                </a:solidFill>
              </a:rPr>
              <a:t>risposta</a:t>
            </a:r>
            <a:r>
              <a:rPr b="1">
                <a:solidFill>
                  <a:srgbClr val="C00000"/>
                </a:solidFill>
              </a:rPr>
              <a:t> </a:t>
            </a:r>
            <a:r>
              <a:rPr b="1" err="1">
                <a:solidFill>
                  <a:srgbClr val="C00000"/>
                </a:solidFill>
              </a:rPr>
              <a:t>esatta</a:t>
            </a:r>
            <a:r>
              <a:rPr b="1">
                <a:solidFill>
                  <a:srgbClr val="C00000"/>
                </a:solidFill>
              </a:rPr>
              <a:t> è D) </a:t>
            </a:r>
            <a:r>
              <a:rPr b="1" err="1">
                <a:solidFill>
                  <a:srgbClr val="C00000"/>
                </a:solidFill>
              </a:rPr>
              <a:t>mieloma</a:t>
            </a:r>
            <a:endParaRPr lang="it-IT"/>
          </a:p>
          <a:p>
            <a:endParaRPr lang="it-IT"/>
          </a:p>
          <a:p>
            <a:r>
              <a:t>Il </a:t>
            </a:r>
            <a:r>
              <a:rPr err="1"/>
              <a:t>mieloma</a:t>
            </a:r>
            <a:r>
              <a:t> è un </a:t>
            </a:r>
            <a:r>
              <a:rPr err="1"/>
              <a:t>tumore</a:t>
            </a:r>
            <a:r>
              <a:t> </a:t>
            </a:r>
            <a:r>
              <a:rPr err="1"/>
              <a:t>delle</a:t>
            </a:r>
            <a:r>
              <a:t> </a:t>
            </a:r>
            <a:r>
              <a:rPr err="1"/>
              <a:t>plasmacellule</a:t>
            </a:r>
            <a:r>
              <a:t>, cellule </a:t>
            </a:r>
            <a:r>
              <a:rPr err="1"/>
              <a:t>prodotte</a:t>
            </a:r>
            <a:r>
              <a:t> </a:t>
            </a:r>
            <a:r>
              <a:rPr err="1"/>
              <a:t>dalla</a:t>
            </a:r>
            <a:r>
              <a:t> </a:t>
            </a:r>
            <a:r>
              <a:rPr err="1"/>
              <a:t>maturazione</a:t>
            </a:r>
            <a:r>
              <a:t> </a:t>
            </a:r>
            <a:r>
              <a:rPr err="1"/>
              <a:t>dei</a:t>
            </a:r>
            <a:r>
              <a:t> </a:t>
            </a:r>
            <a:r>
              <a:rPr err="1"/>
              <a:t>linfociti</a:t>
            </a:r>
            <a:r>
              <a:t> B, cellule a </a:t>
            </a:r>
            <a:r>
              <a:rPr err="1"/>
              <a:t>loro</a:t>
            </a:r>
            <a:r>
              <a:t> </a:t>
            </a:r>
            <a:r>
              <a:rPr err="1"/>
              <a:t>volta</a:t>
            </a:r>
            <a:r>
              <a:t> </a:t>
            </a:r>
            <a:r>
              <a:rPr err="1"/>
              <a:t>coinvolte</a:t>
            </a:r>
            <a:r>
              <a:t> </a:t>
            </a:r>
            <a:r>
              <a:rPr err="1"/>
              <a:t>nella</a:t>
            </a:r>
            <a:r>
              <a:t> </a:t>
            </a:r>
            <a:r>
              <a:rPr err="1"/>
              <a:t>risposta</a:t>
            </a:r>
            <a:r>
              <a:t> </a:t>
            </a:r>
            <a:r>
              <a:rPr err="1"/>
              <a:t>immunitaria</a:t>
            </a:r>
            <a:r>
              <a:t> </a:t>
            </a:r>
            <a:r>
              <a:rPr err="1"/>
              <a:t>dell’organismo</a:t>
            </a:r>
            <a:r>
              <a:t>. Le </a:t>
            </a:r>
            <a:r>
              <a:rPr err="1"/>
              <a:t>plasmacellule</a:t>
            </a:r>
            <a:r>
              <a:t> </a:t>
            </a:r>
            <a:r>
              <a:rPr err="1"/>
              <a:t>secernono</a:t>
            </a:r>
            <a:r>
              <a:t> </a:t>
            </a:r>
            <a:r>
              <a:rPr err="1"/>
              <a:t>anticorpi</a:t>
            </a:r>
            <a:r>
              <a:t> </a:t>
            </a:r>
            <a:r>
              <a:rPr err="1"/>
              <a:t>atti</a:t>
            </a:r>
            <a:r>
              <a:t> a </a:t>
            </a:r>
            <a:r>
              <a:rPr err="1"/>
              <a:t>combattere</a:t>
            </a:r>
            <a:r>
              <a:t> </a:t>
            </a:r>
            <a:r>
              <a:rPr err="1"/>
              <a:t>i</a:t>
            </a:r>
            <a:r>
              <a:t> </a:t>
            </a:r>
            <a:r>
              <a:rPr err="1"/>
              <a:t>processi</a:t>
            </a:r>
            <a:r>
              <a:t> </a:t>
            </a:r>
            <a:r>
              <a:rPr err="1"/>
              <a:t>infettivi</a:t>
            </a:r>
            <a:r>
              <a:t>, ma </a:t>
            </a:r>
            <a:r>
              <a:rPr err="1"/>
              <a:t>nel</a:t>
            </a:r>
            <a:r>
              <a:t> </a:t>
            </a:r>
            <a:r>
              <a:rPr err="1"/>
              <a:t>momento</a:t>
            </a:r>
            <a:r>
              <a:t> in cui </a:t>
            </a:r>
            <a:r>
              <a:rPr err="1"/>
              <a:t>esse</a:t>
            </a:r>
            <a:r>
              <a:t> </a:t>
            </a:r>
            <a:r>
              <a:rPr err="1"/>
              <a:t>crescono</a:t>
            </a:r>
            <a:r>
              <a:t> </a:t>
            </a:r>
            <a:r>
              <a:rPr err="1"/>
              <a:t>incontrollatamente</a:t>
            </a:r>
            <a:r>
              <a:t>, </a:t>
            </a:r>
            <a:r>
              <a:rPr err="1"/>
              <a:t>danno</a:t>
            </a:r>
            <a:r>
              <a:t> </a:t>
            </a:r>
            <a:r>
              <a:rPr err="1"/>
              <a:t>origine</a:t>
            </a:r>
            <a:r>
              <a:t> al </a:t>
            </a:r>
            <a:r>
              <a:rPr err="1"/>
              <a:t>mieloma</a:t>
            </a:r>
            <a:r>
              <a:t>. </a:t>
            </a:r>
            <a:r>
              <a:rPr err="1"/>
              <a:t>Gli</a:t>
            </a:r>
            <a:r>
              <a:t> </a:t>
            </a:r>
            <a:r>
              <a:rPr err="1"/>
              <a:t>altri</a:t>
            </a:r>
            <a:r>
              <a:t> termini </a:t>
            </a:r>
            <a:r>
              <a:rPr err="1"/>
              <a:t>sono</a:t>
            </a:r>
            <a:r>
              <a:t> </a:t>
            </a:r>
            <a:r>
              <a:rPr err="1"/>
              <a:t>invece</a:t>
            </a:r>
            <a:r>
              <a:t> </a:t>
            </a:r>
            <a:r>
              <a:rPr err="1"/>
              <a:t>collegati</a:t>
            </a:r>
            <a:r>
              <a:t> </a:t>
            </a:r>
            <a:r>
              <a:rPr err="1"/>
              <a:t>fra</a:t>
            </a:r>
            <a:r>
              <a:t> di </a:t>
            </a:r>
            <a:r>
              <a:rPr err="1"/>
              <a:t>loro</a:t>
            </a:r>
            <a:r>
              <a:t> </a:t>
            </a:r>
            <a:r>
              <a:rPr err="1"/>
              <a:t>perché</a:t>
            </a:r>
            <a:r>
              <a:t> </a:t>
            </a:r>
            <a:r>
              <a:rPr err="1"/>
              <a:t>sono</a:t>
            </a:r>
            <a:r>
              <a:t> </a:t>
            </a:r>
            <a:r>
              <a:rPr err="1"/>
              <a:t>aggettivi</a:t>
            </a:r>
            <a:r>
              <a:t> </a:t>
            </a:r>
            <a:r>
              <a:rPr err="1"/>
              <a:t>che</a:t>
            </a:r>
            <a:r>
              <a:t> </a:t>
            </a:r>
            <a:r>
              <a:rPr err="1"/>
              <a:t>si</a:t>
            </a:r>
            <a:r>
              <a:t> </a:t>
            </a:r>
            <a:r>
              <a:rPr err="1"/>
              <a:t>riferiscono</a:t>
            </a:r>
            <a:r>
              <a:t> al </a:t>
            </a:r>
            <a:r>
              <a:rPr err="1"/>
              <a:t>miele</a:t>
            </a:r>
            <a:r>
              <a:t>: </a:t>
            </a:r>
            <a:r>
              <a:rPr err="1"/>
              <a:t>mellifero</a:t>
            </a:r>
            <a:r>
              <a:t> </a:t>
            </a:r>
            <a:r>
              <a:rPr err="1"/>
              <a:t>significa</a:t>
            </a:r>
            <a:r>
              <a:t> “</a:t>
            </a:r>
            <a:r>
              <a:rPr err="1"/>
              <a:t>che</a:t>
            </a:r>
            <a:r>
              <a:t> </a:t>
            </a:r>
            <a:r>
              <a:rPr err="1"/>
              <a:t>fornisce</a:t>
            </a:r>
            <a:r>
              <a:t> </a:t>
            </a:r>
            <a:r>
              <a:rPr err="1"/>
              <a:t>il</a:t>
            </a:r>
            <a:r>
              <a:t> </a:t>
            </a:r>
            <a:r>
              <a:rPr err="1"/>
              <a:t>miele</a:t>
            </a:r>
            <a:r>
              <a:t>, </a:t>
            </a:r>
            <a:r>
              <a:rPr err="1"/>
              <a:t>mieloso</a:t>
            </a:r>
            <a:r>
              <a:t> “</a:t>
            </a:r>
            <a:r>
              <a:rPr err="1"/>
              <a:t>che</a:t>
            </a:r>
            <a:r>
              <a:t> ha un </a:t>
            </a:r>
            <a:r>
              <a:rPr err="1"/>
              <a:t>sapore</a:t>
            </a:r>
            <a:r>
              <a:t> </a:t>
            </a:r>
            <a:r>
              <a:rPr err="1"/>
              <a:t>dolciastro</a:t>
            </a:r>
            <a:r>
              <a:t>”, </a:t>
            </a:r>
            <a:r>
              <a:rPr err="1"/>
              <a:t>mellifluo</a:t>
            </a:r>
            <a:r>
              <a:t> “da cui </a:t>
            </a:r>
            <a:r>
              <a:rPr err="1"/>
              <a:t>fluisce</a:t>
            </a:r>
            <a:r>
              <a:t> </a:t>
            </a:r>
            <a:r>
              <a:rPr err="1"/>
              <a:t>miele</a:t>
            </a:r>
            <a:r>
              <a:t>”, </a:t>
            </a:r>
            <a:r>
              <a:rPr err="1"/>
              <a:t>mielato</a:t>
            </a:r>
            <a:r>
              <a:t> “</a:t>
            </a:r>
            <a:r>
              <a:rPr err="1"/>
              <a:t>addolcito</a:t>
            </a:r>
            <a:r>
              <a:t> col </a:t>
            </a:r>
            <a:r>
              <a:rPr err="1"/>
              <a:t>miele</a:t>
            </a:r>
            <a: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858"/>
                                        </p:tgtEl>
                                        <p:attrNameLst>
                                          <p:attrName>style.visibility</p:attrName>
                                        </p:attrNameLst>
                                      </p:cBhvr>
                                      <p:to>
                                        <p:strVal val="visible"/>
                                      </p:to>
                                    </p:set>
                                    <p:animEffect transition="in" filter="dissolve">
                                      <p:cBhvr>
                                        <p:cTn id="7" dur="500"/>
                                        <p:tgtEl>
                                          <p:spTgt spid="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 grpId="0" animBg="1" advAuto="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 name="Esempio: Individuare il termine la cui etimologia NON segue la stessa “logica” degli altri: A. Tribordo B. Trilogia C. Trittico D. Triangolo E. Tridente"/>
          <p:cNvSpPr txBox="1"/>
          <p:nvPr/>
        </p:nvSpPr>
        <p:spPr>
          <a:xfrm>
            <a:off x="114853" y="692696"/>
            <a:ext cx="8856983" cy="2428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a:latin typeface="+mn-lt"/>
                <a:ea typeface="+mn-ea"/>
                <a:cs typeface="+mn-cs"/>
                <a:sym typeface="Calibri"/>
              </a:defRPr>
            </a:pPr>
            <a:r>
              <a:rPr err="1"/>
              <a:t>Individuare</a:t>
            </a:r>
            <a:r>
              <a:t> </a:t>
            </a:r>
            <a:r>
              <a:rPr err="1"/>
              <a:t>il</a:t>
            </a:r>
            <a:r>
              <a:t> </a:t>
            </a:r>
            <a:r>
              <a:rPr err="1"/>
              <a:t>termine</a:t>
            </a:r>
            <a:r>
              <a:t> la cui </a:t>
            </a:r>
            <a:r>
              <a:rPr err="1"/>
              <a:t>etimologia</a:t>
            </a:r>
            <a:r>
              <a:t> NON segue la </a:t>
            </a:r>
            <a:r>
              <a:rPr err="1"/>
              <a:t>stessa</a:t>
            </a:r>
            <a:r>
              <a:t> “</a:t>
            </a:r>
            <a:r>
              <a:rPr err="1"/>
              <a:t>logica</a:t>
            </a:r>
            <a:r>
              <a:t>” </a:t>
            </a:r>
            <a:r>
              <a:rPr err="1"/>
              <a:t>degli</a:t>
            </a:r>
            <a:r>
              <a:t> </a:t>
            </a:r>
            <a:r>
              <a:rPr err="1"/>
              <a:t>altri</a:t>
            </a:r>
            <a:r>
              <a:t>:</a:t>
            </a:r>
          </a:p>
          <a:p>
            <a:pPr>
              <a:defRPr sz="2000">
                <a:latin typeface="+mn-lt"/>
                <a:ea typeface="+mn-ea"/>
                <a:cs typeface="+mn-cs"/>
                <a:sym typeface="Calibri"/>
              </a:defRPr>
            </a:pPr>
            <a:br>
              <a:rPr/>
            </a:br>
            <a:r>
              <a:t>A. </a:t>
            </a:r>
            <a:r>
              <a:rPr err="1"/>
              <a:t>Tribordo</a:t>
            </a:r>
            <a:br>
              <a:rPr/>
            </a:br>
            <a:r>
              <a:t>B. </a:t>
            </a:r>
            <a:r>
              <a:rPr err="1"/>
              <a:t>Trilogia</a:t>
            </a:r>
            <a:br>
              <a:rPr/>
            </a:br>
            <a:r>
              <a:t>C. </a:t>
            </a:r>
            <a:r>
              <a:rPr err="1"/>
              <a:t>Trittico</a:t>
            </a:r>
            <a:br>
              <a:rPr/>
            </a:br>
            <a:r>
              <a:t>D. </a:t>
            </a:r>
            <a:r>
              <a:rPr err="1"/>
              <a:t>Triangolo</a:t>
            </a:r>
            <a:br>
              <a:rPr/>
            </a:br>
            <a:r>
              <a:t>E. </a:t>
            </a:r>
            <a:r>
              <a:rPr err="1"/>
              <a:t>Tridente</a:t>
            </a:r>
            <a:endParaRPr/>
          </a:p>
        </p:txBody>
      </p:sp>
      <p:sp>
        <p:nvSpPr>
          <p:cNvPr id="861" name="Tutti e cinque vocaboli hanno lo stesso prefisso “tri-“, quindi possono sembrare etimologicamente simili. Tuttavia, proviamo ad analizzare le parole: quando “tri” significa “tre”? B: Trilogia = tre opere dello stesso autore C: Trittico = opera composta di tre parti D: Triangolo = poligono con tre lati/angoli E:  Tridente = forcone a tre denti…"/>
          <p:cNvSpPr txBox="1"/>
          <p:nvPr/>
        </p:nvSpPr>
        <p:spPr>
          <a:xfrm>
            <a:off x="107504" y="2924944"/>
            <a:ext cx="8856983" cy="3785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a:latin typeface="+mn-lt"/>
                <a:ea typeface="+mn-ea"/>
                <a:cs typeface="+mn-cs"/>
                <a:sym typeface="Calibri"/>
              </a:defRPr>
            </a:pPr>
            <a:r>
              <a:rPr err="1"/>
              <a:t>Tutti</a:t>
            </a:r>
            <a:r>
              <a:t> e cinque </a:t>
            </a:r>
            <a:r>
              <a:rPr err="1"/>
              <a:t>vocaboli</a:t>
            </a:r>
            <a:r>
              <a:t> </a:t>
            </a:r>
            <a:r>
              <a:rPr err="1"/>
              <a:t>hanno</a:t>
            </a:r>
            <a:r>
              <a:t> lo </a:t>
            </a:r>
            <a:r>
              <a:rPr err="1"/>
              <a:t>stesso</a:t>
            </a:r>
            <a:r>
              <a:t> </a:t>
            </a:r>
            <a:r>
              <a:rPr err="1"/>
              <a:t>prefisso</a:t>
            </a:r>
            <a:r>
              <a:t> “tri-“, </a:t>
            </a:r>
            <a:r>
              <a:rPr err="1"/>
              <a:t>quindi</a:t>
            </a:r>
            <a:r>
              <a:t> </a:t>
            </a:r>
            <a:r>
              <a:rPr err="1"/>
              <a:t>possono</a:t>
            </a:r>
            <a:r>
              <a:t> </a:t>
            </a:r>
            <a:r>
              <a:rPr err="1"/>
              <a:t>sembrare</a:t>
            </a:r>
            <a:r>
              <a:t> </a:t>
            </a:r>
            <a:r>
              <a:rPr err="1"/>
              <a:t>etimologicamente</a:t>
            </a:r>
            <a:r>
              <a:t> </a:t>
            </a:r>
            <a:r>
              <a:rPr err="1"/>
              <a:t>simili</a:t>
            </a:r>
            <a:r>
              <a:t>. </a:t>
            </a:r>
            <a:endParaRPr lang="it-IT"/>
          </a:p>
          <a:p>
            <a:pPr>
              <a:defRPr sz="2000">
                <a:latin typeface="+mn-lt"/>
                <a:ea typeface="+mn-ea"/>
                <a:cs typeface="+mn-cs"/>
                <a:sym typeface="Calibri"/>
              </a:defRPr>
            </a:pPr>
            <a:endParaRPr lang="it-IT"/>
          </a:p>
          <a:p>
            <a:pPr>
              <a:defRPr sz="2000">
                <a:latin typeface="+mn-lt"/>
                <a:ea typeface="+mn-ea"/>
                <a:cs typeface="+mn-cs"/>
                <a:sym typeface="Calibri"/>
              </a:defRPr>
            </a:pPr>
            <a:r>
              <a:rPr err="1"/>
              <a:t>Tuttavia</a:t>
            </a:r>
            <a:r>
              <a:t>, </a:t>
            </a:r>
            <a:r>
              <a:rPr err="1"/>
              <a:t>proviamo</a:t>
            </a:r>
            <a:r>
              <a:t> ad </a:t>
            </a:r>
            <a:r>
              <a:rPr err="1"/>
              <a:t>analizzare</a:t>
            </a:r>
            <a:r>
              <a:t> le parole: </a:t>
            </a:r>
            <a:r>
              <a:rPr err="1"/>
              <a:t>quando</a:t>
            </a:r>
            <a:r>
              <a:t> “tri” </a:t>
            </a:r>
            <a:r>
              <a:rPr err="1"/>
              <a:t>significa</a:t>
            </a:r>
            <a:r>
              <a:t> “</a:t>
            </a:r>
            <a:r>
              <a:rPr err="1"/>
              <a:t>tre</a:t>
            </a:r>
            <a:r>
              <a:t>”?</a:t>
            </a:r>
          </a:p>
          <a:p>
            <a:pPr>
              <a:defRPr sz="2000">
                <a:latin typeface="+mn-lt"/>
                <a:ea typeface="+mn-ea"/>
                <a:cs typeface="+mn-cs"/>
                <a:sym typeface="Calibri"/>
              </a:defRPr>
            </a:pPr>
            <a:br>
              <a:rPr/>
            </a:br>
            <a:r>
              <a:t>B: </a:t>
            </a:r>
            <a:r>
              <a:rPr err="1"/>
              <a:t>Trilogia</a:t>
            </a:r>
            <a:r>
              <a:t> = </a:t>
            </a:r>
            <a:r>
              <a:rPr err="1"/>
              <a:t>tre</a:t>
            </a:r>
            <a:r>
              <a:t> </a:t>
            </a:r>
            <a:r>
              <a:rPr err="1"/>
              <a:t>opere</a:t>
            </a:r>
            <a:r>
              <a:t> </a:t>
            </a:r>
            <a:r>
              <a:rPr err="1"/>
              <a:t>dello</a:t>
            </a:r>
            <a:r>
              <a:t> </a:t>
            </a:r>
            <a:r>
              <a:rPr err="1"/>
              <a:t>stesso</a:t>
            </a:r>
            <a:r>
              <a:t> </a:t>
            </a:r>
            <a:r>
              <a:rPr err="1"/>
              <a:t>autore</a:t>
            </a:r>
            <a:br>
              <a:rPr/>
            </a:br>
            <a:r>
              <a:t>C: </a:t>
            </a:r>
            <a:r>
              <a:rPr err="1"/>
              <a:t>Trittico</a:t>
            </a:r>
            <a:r>
              <a:t> = opera </a:t>
            </a:r>
            <a:r>
              <a:rPr err="1"/>
              <a:t>composta</a:t>
            </a:r>
            <a:r>
              <a:t> di </a:t>
            </a:r>
            <a:r>
              <a:rPr err="1"/>
              <a:t>tre</a:t>
            </a:r>
            <a:r>
              <a:t> </a:t>
            </a:r>
            <a:r>
              <a:rPr err="1"/>
              <a:t>parti</a:t>
            </a:r>
            <a:br>
              <a:rPr/>
            </a:br>
            <a:r>
              <a:t>D: </a:t>
            </a:r>
            <a:r>
              <a:rPr err="1"/>
              <a:t>Triangolo</a:t>
            </a:r>
            <a:r>
              <a:t> = </a:t>
            </a:r>
            <a:r>
              <a:rPr err="1"/>
              <a:t>poligono</a:t>
            </a:r>
            <a:r>
              <a:t> con </a:t>
            </a:r>
            <a:r>
              <a:rPr err="1"/>
              <a:t>tre</a:t>
            </a:r>
            <a:r>
              <a:t> </a:t>
            </a:r>
            <a:r>
              <a:rPr err="1"/>
              <a:t>lati</a:t>
            </a:r>
            <a:r>
              <a:t>/</a:t>
            </a:r>
            <a:r>
              <a:rPr err="1"/>
              <a:t>angoli</a:t>
            </a:r>
            <a:br>
              <a:rPr/>
            </a:br>
            <a:r>
              <a:t>E:  </a:t>
            </a:r>
            <a:r>
              <a:rPr err="1"/>
              <a:t>Tridente</a:t>
            </a:r>
            <a:r>
              <a:t> = </a:t>
            </a:r>
            <a:r>
              <a:rPr err="1"/>
              <a:t>forcone</a:t>
            </a:r>
            <a:r>
              <a:t> a </a:t>
            </a:r>
            <a:r>
              <a:rPr err="1"/>
              <a:t>tre</a:t>
            </a:r>
            <a:r>
              <a:t> </a:t>
            </a:r>
            <a:r>
              <a:rPr err="1"/>
              <a:t>denti</a:t>
            </a:r>
            <a:endParaRPr/>
          </a:p>
          <a:p>
            <a:pPr>
              <a:defRPr sz="2000">
                <a:latin typeface="+mn-lt"/>
                <a:ea typeface="+mn-ea"/>
                <a:cs typeface="+mn-cs"/>
                <a:sym typeface="Calibri"/>
              </a:defRPr>
            </a:pPr>
            <a:r>
              <a:rPr b="1" err="1">
                <a:solidFill>
                  <a:srgbClr val="C00000"/>
                </a:solidFill>
              </a:rPr>
              <a:t>L’unica</a:t>
            </a:r>
            <a:r>
              <a:rPr b="1">
                <a:solidFill>
                  <a:srgbClr val="C00000"/>
                </a:solidFill>
              </a:rPr>
              <a:t> </a:t>
            </a:r>
            <a:r>
              <a:rPr b="1" err="1">
                <a:solidFill>
                  <a:srgbClr val="C00000"/>
                </a:solidFill>
              </a:rPr>
              <a:t>che</a:t>
            </a:r>
            <a:r>
              <a:rPr b="1">
                <a:solidFill>
                  <a:srgbClr val="C00000"/>
                </a:solidFill>
              </a:rPr>
              <a:t> non segue la </a:t>
            </a:r>
            <a:r>
              <a:rPr b="1" err="1">
                <a:solidFill>
                  <a:srgbClr val="C00000"/>
                </a:solidFill>
              </a:rPr>
              <a:t>stessa</a:t>
            </a:r>
            <a:r>
              <a:rPr b="1">
                <a:solidFill>
                  <a:srgbClr val="C00000"/>
                </a:solidFill>
              </a:rPr>
              <a:t> </a:t>
            </a:r>
            <a:r>
              <a:rPr b="1" err="1">
                <a:solidFill>
                  <a:srgbClr val="C00000"/>
                </a:solidFill>
              </a:rPr>
              <a:t>logica</a:t>
            </a:r>
            <a:r>
              <a:rPr b="1">
                <a:solidFill>
                  <a:srgbClr val="C00000"/>
                </a:solidFill>
              </a:rPr>
              <a:t> è </a:t>
            </a:r>
            <a:r>
              <a:rPr b="1" err="1">
                <a:solidFill>
                  <a:srgbClr val="C00000"/>
                </a:solidFill>
              </a:rPr>
              <a:t>Tribordo</a:t>
            </a:r>
            <a:r>
              <a:rPr b="1">
                <a:solidFill>
                  <a:srgbClr val="C00000"/>
                </a:solidFill>
              </a:rPr>
              <a:t> </a:t>
            </a:r>
            <a:r>
              <a:rPr lang="it-IT" b="1">
                <a:solidFill>
                  <a:srgbClr val="C00000"/>
                </a:solidFill>
              </a:rPr>
              <a:t>risposta </a:t>
            </a:r>
            <a:r>
              <a:rPr b="1">
                <a:solidFill>
                  <a:srgbClr val="C00000"/>
                </a:solidFill>
              </a:rPr>
              <a:t>A </a:t>
            </a:r>
            <a:r>
              <a:rPr err="1"/>
              <a:t>che</a:t>
            </a:r>
            <a:r>
              <a:t> è </a:t>
            </a:r>
            <a:r>
              <a:rPr err="1"/>
              <a:t>quindi</a:t>
            </a:r>
            <a:r>
              <a:t> la </a:t>
            </a:r>
            <a:r>
              <a:rPr err="1"/>
              <a:t>stessa</a:t>
            </a:r>
            <a:r>
              <a:t> </a:t>
            </a:r>
            <a:r>
              <a:rPr err="1"/>
              <a:t>parola</a:t>
            </a:r>
            <a:r>
              <a:t> da </a:t>
            </a:r>
            <a:r>
              <a:rPr err="1"/>
              <a:t>scartare</a:t>
            </a:r>
            <a:r>
              <a:t>. </a:t>
            </a:r>
            <a:r>
              <a:rPr err="1"/>
              <a:t>Oltre</a:t>
            </a:r>
            <a:r>
              <a:t> </a:t>
            </a:r>
            <a:r>
              <a:rPr err="1"/>
              <a:t>che</a:t>
            </a:r>
            <a:r>
              <a:t> </a:t>
            </a:r>
            <a:r>
              <a:rPr err="1"/>
              <a:t>sull’etimologia</a:t>
            </a:r>
            <a:r>
              <a:t> </a:t>
            </a:r>
            <a:r>
              <a:rPr err="1"/>
              <a:t>della</a:t>
            </a:r>
            <a:r>
              <a:t> </a:t>
            </a:r>
            <a:r>
              <a:rPr err="1"/>
              <a:t>parola</a:t>
            </a:r>
            <a:r>
              <a:t> </a:t>
            </a:r>
            <a:r>
              <a:rPr err="1"/>
              <a:t>questi</a:t>
            </a:r>
            <a:r>
              <a:t> </a:t>
            </a:r>
            <a:r>
              <a:rPr err="1"/>
              <a:t>esercizi</a:t>
            </a:r>
            <a:r>
              <a:t> </a:t>
            </a:r>
            <a:r>
              <a:rPr err="1"/>
              <a:t>possono</a:t>
            </a:r>
            <a:r>
              <a:t> </a:t>
            </a:r>
            <a:r>
              <a:rPr err="1"/>
              <a:t>considerare</a:t>
            </a:r>
            <a:r>
              <a:t> </a:t>
            </a:r>
            <a:r>
              <a:rPr err="1"/>
              <a:t>anche</a:t>
            </a:r>
            <a:r>
              <a:t> </a:t>
            </a:r>
            <a:r>
              <a:rPr err="1"/>
              <a:t>il</a:t>
            </a:r>
            <a:r>
              <a:t> campo </a:t>
            </a:r>
            <a:r>
              <a:rPr err="1"/>
              <a:t>semantico</a:t>
            </a:r>
            <a:r>
              <a:t> a cui </a:t>
            </a:r>
            <a:r>
              <a:rPr err="1"/>
              <a:t>appartengono</a:t>
            </a:r>
            <a:r>
              <a:t> le parole.</a:t>
            </a:r>
          </a:p>
        </p:txBody>
      </p:sp>
      <p:sp>
        <p:nvSpPr>
          <p:cNvPr id="862" name="CasellaDiTesto 3"/>
          <p:cNvSpPr txBox="1"/>
          <p:nvPr/>
        </p:nvSpPr>
        <p:spPr>
          <a:xfrm>
            <a:off x="114852" y="188639"/>
            <a:ext cx="3885513" cy="497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b="1">
                <a:latin typeface="+mn-lt"/>
                <a:ea typeface="+mn-ea"/>
                <a:cs typeface="+mn-cs"/>
                <a:sym typeface="Calibri"/>
              </a:defRPr>
            </a:lvl1pPr>
          </a:lstStyle>
          <a:p>
            <a:r>
              <a:rPr err="1"/>
              <a:t>Relazione</a:t>
            </a:r>
            <a:r>
              <a:t> </a:t>
            </a:r>
            <a:r>
              <a:rPr err="1"/>
              <a:t>Etimologica</a:t>
            </a:r>
            <a: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861"/>
                                        </p:tgtEl>
                                        <p:attrNameLst>
                                          <p:attrName>style.visibility</p:attrName>
                                        </p:attrNameLst>
                                      </p:cBhvr>
                                      <p:to>
                                        <p:strVal val="visible"/>
                                      </p:to>
                                    </p:set>
                                    <p:animEffect transition="in" filter="dissolve">
                                      <p:cBhvr>
                                        <p:cTn id="7" dur="500"/>
                                        <p:tgtEl>
                                          <p:spTgt spid="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1" grpId="0" animBg="1" advAuto="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67544" y="764704"/>
            <a:ext cx="8064896" cy="3046988"/>
          </a:xfrm>
          <a:prstGeom prst="rect">
            <a:avLst/>
          </a:prstGeom>
        </p:spPr>
        <p:txBody>
          <a:bodyPr wrap="square">
            <a:spAutoFit/>
          </a:bodyPr>
          <a:lstStyle/>
          <a:p>
            <a:pPr marL="342900" indent="-342900">
              <a:buAutoNum type="arabicParenR"/>
            </a:pPr>
            <a:r>
              <a:rPr lang="it-IT" sz="2400" b="1">
                <a:latin typeface="+mn-lt"/>
              </a:rPr>
              <a:t>Individua la parola da scartare, in quanto di significato non affine alle altre:</a:t>
            </a:r>
          </a:p>
          <a:p>
            <a:endParaRPr lang="it-IT" sz="2400">
              <a:latin typeface="+mn-lt"/>
            </a:endParaRPr>
          </a:p>
          <a:p>
            <a:r>
              <a:rPr lang="it-IT" sz="2400">
                <a:latin typeface="+mn-lt"/>
              </a:rPr>
              <a:t>a)      ripulsa</a:t>
            </a:r>
          </a:p>
          <a:p>
            <a:r>
              <a:rPr lang="it-IT" sz="2400">
                <a:latin typeface="+mn-lt"/>
              </a:rPr>
              <a:t>b)     abnegazione</a:t>
            </a:r>
          </a:p>
          <a:p>
            <a:r>
              <a:rPr lang="it-IT" sz="2400">
                <a:latin typeface="+mn-lt"/>
              </a:rPr>
              <a:t>c)      diniego</a:t>
            </a:r>
          </a:p>
          <a:p>
            <a:r>
              <a:rPr lang="it-IT" sz="2400">
                <a:latin typeface="+mn-lt"/>
              </a:rPr>
              <a:t>d)     rigetto</a:t>
            </a:r>
          </a:p>
          <a:p>
            <a:r>
              <a:rPr lang="it-IT" sz="2400">
                <a:latin typeface="+mn-lt"/>
              </a:rPr>
              <a:t>e)      bocciatura </a:t>
            </a:r>
          </a:p>
        </p:txBody>
      </p:sp>
      <p:sp>
        <p:nvSpPr>
          <p:cNvPr id="2" name="Rettangolo 1"/>
          <p:cNvSpPr/>
          <p:nvPr/>
        </p:nvSpPr>
        <p:spPr>
          <a:xfrm>
            <a:off x="575556" y="5635700"/>
            <a:ext cx="8064896" cy="646331"/>
          </a:xfrm>
          <a:prstGeom prst="rect">
            <a:avLst/>
          </a:prstGeom>
        </p:spPr>
        <p:txBody>
          <a:bodyPr wrap="square">
            <a:spAutoFit/>
          </a:bodyPr>
          <a:lstStyle/>
          <a:p>
            <a:pPr lvl="0" algn="ctr"/>
            <a:r>
              <a:rPr lang="it-IT">
                <a:solidFill>
                  <a:prstClr val="black"/>
                </a:solidFill>
                <a:latin typeface="+mn-lt"/>
              </a:rPr>
              <a:t>abnegazione significa infatti “dedizione”, “spirito di sacrificio”, e non ha dunque relazione con gli atri termini, che sono invece sinonimi di rifiuto.</a:t>
            </a:r>
          </a:p>
        </p:txBody>
      </p:sp>
      <p:sp>
        <p:nvSpPr>
          <p:cNvPr id="5" name="Rettangolo 4"/>
          <p:cNvSpPr/>
          <p:nvPr/>
        </p:nvSpPr>
        <p:spPr>
          <a:xfrm>
            <a:off x="1691680" y="4845307"/>
            <a:ext cx="5832648" cy="523220"/>
          </a:xfrm>
          <a:prstGeom prst="rect">
            <a:avLst/>
          </a:prstGeom>
        </p:spPr>
        <p:txBody>
          <a:bodyPr wrap="square">
            <a:spAutoFit/>
          </a:bodyPr>
          <a:lstStyle/>
          <a:p>
            <a:r>
              <a:rPr lang="it-IT" sz="2800" b="1">
                <a:solidFill>
                  <a:srgbClr val="C00000"/>
                </a:solidFill>
                <a:latin typeface="+mn-lt"/>
              </a:rPr>
              <a:t>LA RISPOSTA CORRETTA È LA B</a:t>
            </a:r>
          </a:p>
        </p:txBody>
      </p:sp>
    </p:spTree>
    <p:extLst>
      <p:ext uri="{BB962C8B-B14F-4D97-AF65-F5344CB8AC3E}">
        <p14:creationId xmlns:p14="http://schemas.microsoft.com/office/powerpoint/2010/main" val="1288370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80853" y="692696"/>
            <a:ext cx="7848872" cy="3416320"/>
          </a:xfrm>
          <a:prstGeom prst="rect">
            <a:avLst/>
          </a:prstGeom>
        </p:spPr>
        <p:txBody>
          <a:bodyPr wrap="square">
            <a:spAutoFit/>
          </a:bodyPr>
          <a:lstStyle/>
          <a:p>
            <a:r>
              <a:rPr lang="it-IT" sz="2400" b="1">
                <a:latin typeface="+mn-lt"/>
              </a:rPr>
              <a:t>Individua la parola che ha significato diverso rispetto alle altre della serie:</a:t>
            </a:r>
            <a:endParaRPr lang="it-IT" sz="2400">
              <a:latin typeface="+mn-lt"/>
            </a:endParaRPr>
          </a:p>
          <a:p>
            <a:endParaRPr lang="it-IT" sz="2400">
              <a:latin typeface="+mn-lt"/>
            </a:endParaRPr>
          </a:p>
          <a:p>
            <a:r>
              <a:rPr lang="it-IT" sz="2400">
                <a:latin typeface="+mn-lt"/>
              </a:rPr>
              <a:t>a)      refrattario</a:t>
            </a:r>
          </a:p>
          <a:p>
            <a:r>
              <a:rPr lang="it-IT" sz="2400">
                <a:latin typeface="+mn-lt"/>
              </a:rPr>
              <a:t>b)     recalcitrante</a:t>
            </a:r>
          </a:p>
          <a:p>
            <a:r>
              <a:rPr lang="it-IT" sz="2400">
                <a:latin typeface="+mn-lt"/>
              </a:rPr>
              <a:t>c)      riluttante</a:t>
            </a:r>
          </a:p>
          <a:p>
            <a:r>
              <a:rPr lang="it-IT" sz="2400">
                <a:latin typeface="+mn-lt"/>
              </a:rPr>
              <a:t>d)     proclive</a:t>
            </a:r>
          </a:p>
          <a:p>
            <a:r>
              <a:rPr lang="it-IT" sz="2400">
                <a:latin typeface="+mn-lt"/>
              </a:rPr>
              <a:t>e)      riottoso</a:t>
            </a:r>
          </a:p>
          <a:p>
            <a:endParaRPr lang="it-IT" sz="2400">
              <a:latin typeface="+mn-lt"/>
            </a:endParaRPr>
          </a:p>
        </p:txBody>
      </p:sp>
      <p:sp>
        <p:nvSpPr>
          <p:cNvPr id="2" name="Rettangolo 1"/>
          <p:cNvSpPr/>
          <p:nvPr/>
        </p:nvSpPr>
        <p:spPr>
          <a:xfrm>
            <a:off x="1377908" y="5229200"/>
            <a:ext cx="6106814" cy="830997"/>
          </a:xfrm>
          <a:prstGeom prst="rect">
            <a:avLst/>
          </a:prstGeom>
        </p:spPr>
        <p:txBody>
          <a:bodyPr wrap="square">
            <a:spAutoFit/>
          </a:bodyPr>
          <a:lstStyle/>
          <a:p>
            <a:pPr algn="ctr"/>
            <a:r>
              <a:rPr lang="it-IT" sz="2400">
                <a:solidFill>
                  <a:prstClr val="black"/>
                </a:solidFill>
                <a:latin typeface="+mn-lt"/>
              </a:rPr>
              <a:t>PROCLIVE, ha un significato in linea di massima opposto rispetto agli altri termini in elenco.</a:t>
            </a:r>
            <a:endParaRPr lang="it-IT" sz="2400">
              <a:latin typeface="+mn-lt"/>
            </a:endParaRPr>
          </a:p>
        </p:txBody>
      </p:sp>
      <p:sp>
        <p:nvSpPr>
          <p:cNvPr id="5" name="Rettangolo 4"/>
          <p:cNvSpPr/>
          <p:nvPr/>
        </p:nvSpPr>
        <p:spPr>
          <a:xfrm>
            <a:off x="2025304" y="4339967"/>
            <a:ext cx="5159970" cy="523220"/>
          </a:xfrm>
          <a:prstGeom prst="rect">
            <a:avLst/>
          </a:prstGeom>
        </p:spPr>
        <p:txBody>
          <a:bodyPr wrap="square">
            <a:spAutoFit/>
          </a:bodyPr>
          <a:lstStyle/>
          <a:p>
            <a:pPr algn="ctr"/>
            <a:r>
              <a:rPr lang="it-IT" sz="2800" b="1">
                <a:solidFill>
                  <a:srgbClr val="C00000"/>
                </a:solidFill>
                <a:latin typeface="+mn-lt"/>
              </a:rPr>
              <a:t>LA RISPOSTA CORRETTA È LA D</a:t>
            </a:r>
          </a:p>
        </p:txBody>
      </p:sp>
    </p:spTree>
    <p:extLst>
      <p:ext uri="{BB962C8B-B14F-4D97-AF65-F5344CB8AC3E}">
        <p14:creationId xmlns:p14="http://schemas.microsoft.com/office/powerpoint/2010/main" val="9405577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Titolo 1"/>
          <p:cNvSpPr txBox="1">
            <a:spLocks noGrp="1"/>
          </p:cNvSpPr>
          <p:nvPr>
            <p:ph type="title"/>
          </p:nvPr>
        </p:nvSpPr>
        <p:spPr>
          <a:xfrm>
            <a:off x="457200" y="274638"/>
            <a:ext cx="8229600" cy="1143001"/>
          </a:xfrm>
          <a:prstGeom prst="rect">
            <a:avLst/>
          </a:prstGeom>
        </p:spPr>
        <p:txBody>
          <a:bodyPr/>
          <a:lstStyle/>
          <a:p>
            <a:r>
              <a:t>La logica dei test…</a:t>
            </a:r>
          </a:p>
        </p:txBody>
      </p:sp>
      <p:pic>
        <p:nvPicPr>
          <p:cNvPr id="163" name="Picture 9" descr="Picture 9"/>
          <p:cNvPicPr>
            <a:picLocks noChangeAspect="1"/>
          </p:cNvPicPr>
          <p:nvPr/>
        </p:nvPicPr>
        <p:blipFill>
          <a:blip r:embed="rId2"/>
          <a:srcRect b="6342"/>
          <a:stretch>
            <a:fillRect/>
          </a:stretch>
        </p:blipFill>
        <p:spPr>
          <a:xfrm>
            <a:off x="2708275" y="1412774"/>
            <a:ext cx="3543300" cy="4219541"/>
          </a:xfrm>
          <a:prstGeom prst="rect">
            <a:avLst/>
          </a:prstGeom>
          <a:ln w="12700">
            <a:miter lim="400000"/>
          </a:ln>
          <a:effectLst>
            <a:outerShdw blurRad="292100" dist="139700" dir="2700000" rotWithShape="0">
              <a:srgbClr val="333333">
                <a:alpha val="64999"/>
              </a:srgbClr>
            </a:outerShdw>
          </a:effectLst>
        </p:spPr>
      </p:pic>
      <p:pic>
        <p:nvPicPr>
          <p:cNvPr id="164" name="Picture 11" descr="Picture 11"/>
          <p:cNvPicPr>
            <a:picLocks noChangeAspect="1"/>
          </p:cNvPicPr>
          <p:nvPr/>
        </p:nvPicPr>
        <p:blipFill>
          <a:blip r:embed="rId3"/>
          <a:stretch>
            <a:fillRect/>
          </a:stretch>
        </p:blipFill>
        <p:spPr>
          <a:xfrm>
            <a:off x="2708275" y="4311041"/>
            <a:ext cx="3543300" cy="2455393"/>
          </a:xfrm>
          <a:prstGeom prst="rect">
            <a:avLst/>
          </a:prstGeom>
          <a:ln w="12700">
            <a:miter lim="400000"/>
          </a:ln>
          <a:effectLst>
            <a:outerShdw blurRad="292100" dist="139700" dir="2700000" rotWithShape="0">
              <a:srgbClr val="333333">
                <a:alpha val="64999"/>
              </a:srgbClr>
            </a:outerShdw>
          </a:effectLst>
        </p:spPr>
      </p:pic>
    </p:spTree>
  </p:cSld>
  <p:clrMapOvr>
    <a:masterClrMapping/>
  </p:clrMapOvr>
  <p:transition spd="med"/>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827584" y="908720"/>
            <a:ext cx="7200800" cy="2677656"/>
          </a:xfrm>
          <a:prstGeom prst="rect">
            <a:avLst/>
          </a:prstGeom>
        </p:spPr>
        <p:txBody>
          <a:bodyPr wrap="square">
            <a:spAutoFit/>
          </a:bodyPr>
          <a:lstStyle/>
          <a:p>
            <a:r>
              <a:rPr lang="it-IT" sz="2400" b="1">
                <a:latin typeface="+mn-lt"/>
              </a:rPr>
              <a:t>Quale dei seguenti termini va scartato?</a:t>
            </a:r>
          </a:p>
          <a:p>
            <a:endParaRPr lang="it-IT" sz="2400">
              <a:latin typeface="+mn-lt"/>
            </a:endParaRPr>
          </a:p>
          <a:p>
            <a:r>
              <a:rPr lang="it-IT" sz="2400">
                <a:latin typeface="+mn-lt"/>
              </a:rPr>
              <a:t>a) Ocarina</a:t>
            </a:r>
          </a:p>
          <a:p>
            <a:r>
              <a:rPr lang="it-IT" sz="2400">
                <a:latin typeface="+mn-lt"/>
              </a:rPr>
              <a:t>b) Clarinetto</a:t>
            </a:r>
          </a:p>
          <a:p>
            <a:r>
              <a:rPr lang="it-IT" sz="2400">
                <a:latin typeface="+mn-lt"/>
              </a:rPr>
              <a:t>c) Mandolino</a:t>
            </a:r>
          </a:p>
          <a:p>
            <a:r>
              <a:rPr lang="it-IT" sz="2400">
                <a:latin typeface="+mn-lt"/>
              </a:rPr>
              <a:t>d) Sassofono</a:t>
            </a:r>
          </a:p>
          <a:p>
            <a:r>
              <a:rPr lang="it-IT" sz="2400">
                <a:latin typeface="+mn-lt"/>
              </a:rPr>
              <a:t>e) Zampogna</a:t>
            </a:r>
          </a:p>
        </p:txBody>
      </p:sp>
      <p:sp>
        <p:nvSpPr>
          <p:cNvPr id="5" name="Rettangolo 4"/>
          <p:cNvSpPr/>
          <p:nvPr/>
        </p:nvSpPr>
        <p:spPr>
          <a:xfrm>
            <a:off x="827585" y="4354790"/>
            <a:ext cx="7416824" cy="830997"/>
          </a:xfrm>
          <a:prstGeom prst="rect">
            <a:avLst/>
          </a:prstGeom>
        </p:spPr>
        <p:txBody>
          <a:bodyPr wrap="square">
            <a:spAutoFit/>
          </a:bodyPr>
          <a:lstStyle/>
          <a:p>
            <a:pPr lvl="0"/>
            <a:r>
              <a:rPr lang="it-IT" sz="2400">
                <a:solidFill>
                  <a:prstClr val="black"/>
                </a:solidFill>
                <a:latin typeface="+mn-lt"/>
              </a:rPr>
              <a:t>Escluderemo mandolino, che è il solo strumento a corda, mentre tutti gli altri sono strumenti a fiato.</a:t>
            </a:r>
          </a:p>
        </p:txBody>
      </p:sp>
      <p:sp>
        <p:nvSpPr>
          <p:cNvPr id="6" name="Rettangolo 5"/>
          <p:cNvSpPr/>
          <p:nvPr/>
        </p:nvSpPr>
        <p:spPr>
          <a:xfrm>
            <a:off x="1722876" y="5477009"/>
            <a:ext cx="5329560" cy="523220"/>
          </a:xfrm>
          <a:prstGeom prst="rect">
            <a:avLst/>
          </a:prstGeom>
        </p:spPr>
        <p:txBody>
          <a:bodyPr wrap="square">
            <a:spAutoFit/>
          </a:bodyPr>
          <a:lstStyle/>
          <a:p>
            <a:pPr lvl="0"/>
            <a:r>
              <a:rPr lang="it-IT" sz="2800" b="1">
                <a:solidFill>
                  <a:srgbClr val="C00000"/>
                </a:solidFill>
                <a:latin typeface="+mn-lt"/>
              </a:rPr>
              <a:t>LA RISPOSTA CORRETTA È LA C</a:t>
            </a:r>
          </a:p>
        </p:txBody>
      </p:sp>
    </p:spTree>
    <p:extLst>
      <p:ext uri="{BB962C8B-B14F-4D97-AF65-F5344CB8AC3E}">
        <p14:creationId xmlns:p14="http://schemas.microsoft.com/office/powerpoint/2010/main" val="8029465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Rettangolo 8"/>
          <p:cNvSpPr txBox="1"/>
          <p:nvPr/>
        </p:nvSpPr>
        <p:spPr>
          <a:xfrm>
            <a:off x="395535" y="1443840"/>
            <a:ext cx="8424938" cy="329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latin typeface="+mn-lt"/>
                <a:ea typeface="+mn-ea"/>
                <a:cs typeface="+mn-cs"/>
                <a:sym typeface="Calibri"/>
              </a:defRPr>
            </a:pPr>
            <a:r>
              <a:t>Le </a:t>
            </a:r>
            <a:r>
              <a:rPr b="1"/>
              <a:t>proporzioni verbali</a:t>
            </a:r>
            <a:r>
              <a:t> sono simili alle proporzioni matematiche, ma hanno i vocaboli al posto dei numeri. </a:t>
            </a:r>
          </a:p>
          <a:p>
            <a:pPr>
              <a:defRPr>
                <a:latin typeface="+mn-lt"/>
                <a:ea typeface="+mn-ea"/>
                <a:cs typeface="+mn-cs"/>
                <a:sym typeface="Calibri"/>
              </a:defRPr>
            </a:pPr>
            <a:endParaRPr/>
          </a:p>
          <a:p>
            <a:pPr>
              <a:defRPr>
                <a:latin typeface="+mn-lt"/>
                <a:ea typeface="+mn-ea"/>
                <a:cs typeface="+mn-cs"/>
                <a:sym typeface="Calibri"/>
              </a:defRPr>
            </a:pPr>
            <a:r>
              <a:t>Le proporzioni vanno sempre risolte relazionando in modo logico e razionale i vari termini, completando così la serie. In questi quesiti si presentano di fronte al candidato </a:t>
            </a:r>
            <a:r>
              <a:rPr b="1"/>
              <a:t>due coppie di termini</a:t>
            </a:r>
            <a:r>
              <a:t> in relazione tra di loro.</a:t>
            </a:r>
          </a:p>
          <a:p>
            <a:pPr>
              <a:defRPr>
                <a:latin typeface="+mn-lt"/>
                <a:ea typeface="+mn-ea"/>
                <a:cs typeface="+mn-cs"/>
                <a:sym typeface="Calibri"/>
              </a:defRPr>
            </a:pPr>
            <a:endParaRPr/>
          </a:p>
          <a:p>
            <a:pPr>
              <a:defRPr>
                <a:latin typeface="+mn-lt"/>
                <a:ea typeface="+mn-ea"/>
                <a:cs typeface="+mn-cs"/>
                <a:sym typeface="Calibri"/>
              </a:defRPr>
            </a:pPr>
            <a:r>
              <a:t>Mancano però il primo termine della prima coppia (x) e il secondo della seconda coppia (y). </a:t>
            </a:r>
          </a:p>
          <a:p>
            <a:pPr>
              <a:defRPr>
                <a:latin typeface="+mn-lt"/>
                <a:ea typeface="+mn-ea"/>
                <a:cs typeface="+mn-cs"/>
                <a:sym typeface="Calibri"/>
              </a:defRPr>
            </a:pPr>
            <a:endParaRPr/>
          </a:p>
          <a:p>
            <a:pPr>
              <a:defRPr>
                <a:latin typeface="+mn-lt"/>
                <a:ea typeface="+mn-ea"/>
                <a:cs typeface="+mn-cs"/>
                <a:sym typeface="Calibri"/>
              </a:defRPr>
            </a:pPr>
            <a:r>
              <a:t>Le parole mancanti dovranno essere inserite in modo che la prima coppia abbia una relazione simile a quella esistente nella seconda coppia.</a:t>
            </a:r>
          </a:p>
        </p:txBody>
      </p:sp>
      <p:sp>
        <p:nvSpPr>
          <p:cNvPr id="865" name="Rettangolo 9"/>
          <p:cNvSpPr txBox="1"/>
          <p:nvPr/>
        </p:nvSpPr>
        <p:spPr>
          <a:xfrm>
            <a:off x="395536" y="404664"/>
            <a:ext cx="6912768"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800" b="1">
                <a:latin typeface="+mn-lt"/>
                <a:ea typeface="+mn-ea"/>
                <a:cs typeface="+mn-cs"/>
                <a:sym typeface="Calibri"/>
              </a:defRPr>
            </a:lvl1pPr>
          </a:lstStyle>
          <a:p>
            <a:r>
              <a:t>2. </a:t>
            </a:r>
            <a:r>
              <a:rPr err="1"/>
              <a:t>Completamento</a:t>
            </a:r>
            <a:r>
              <a:t> di </a:t>
            </a:r>
            <a:r>
              <a:rPr err="1"/>
              <a:t>proporzioni</a:t>
            </a:r>
            <a:r>
              <a:t> </a:t>
            </a:r>
            <a:r>
              <a:rPr err="1"/>
              <a:t>verbali</a:t>
            </a:r>
            <a:endParaRPr/>
          </a:p>
        </p:txBody>
      </p:sp>
    </p:spTree>
  </p:cSld>
  <p:clrMapOvr>
    <a:masterClrMapping/>
  </p:clrMapOvr>
  <p:transition spd="med"/>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Rettangolo 1"/>
          <p:cNvSpPr txBox="1"/>
          <p:nvPr/>
        </p:nvSpPr>
        <p:spPr>
          <a:xfrm>
            <a:off x="611559" y="1268759"/>
            <a:ext cx="7992890" cy="3749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800">
                <a:latin typeface="+mn-lt"/>
                <a:ea typeface="+mn-ea"/>
                <a:cs typeface="+mn-cs"/>
                <a:sym typeface="Calibri"/>
              </a:defRPr>
            </a:pPr>
            <a:r>
              <a:t>Quale tra le coppie di termini proposti completa logicamente la seguente proporzione verbale: x : Potere = Cima : y</a:t>
            </a:r>
          </a:p>
          <a:p>
            <a:pPr>
              <a:defRPr sz="2800">
                <a:latin typeface="+mn-lt"/>
                <a:ea typeface="+mn-ea"/>
                <a:cs typeface="+mn-cs"/>
                <a:sym typeface="Calibri"/>
              </a:defRPr>
            </a:pPr>
            <a:endParaRPr/>
          </a:p>
          <a:p>
            <a:pPr>
              <a:defRPr sz="2800">
                <a:latin typeface="+mn-lt"/>
                <a:ea typeface="+mn-ea"/>
                <a:cs typeface="+mn-cs"/>
                <a:sym typeface="Calibri"/>
              </a:defRPr>
            </a:pPr>
            <a:r>
              <a:t>A) x = Apogeo y = Montagna</a:t>
            </a:r>
            <a:br/>
            <a:r>
              <a:t>B) x = Apotema y = Ellisse</a:t>
            </a:r>
            <a:br/>
            <a:r>
              <a:t>C) x = Apoteosi y = Tragitto</a:t>
            </a:r>
            <a:br/>
            <a:r>
              <a:t>D) x = Apologia y = Meridiana</a:t>
            </a:r>
            <a:br/>
            <a:r>
              <a:t>E) x = Apice  y = Vortice</a:t>
            </a:r>
          </a:p>
        </p:txBody>
      </p:sp>
    </p:spTree>
  </p:cSld>
  <p:clrMapOvr>
    <a:masterClrMapping/>
  </p:clrMapOvr>
  <p:transition spd="med"/>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Rettangolo 1"/>
          <p:cNvSpPr txBox="1"/>
          <p:nvPr/>
        </p:nvSpPr>
        <p:spPr>
          <a:xfrm>
            <a:off x="376170" y="908720"/>
            <a:ext cx="8352930" cy="4892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latin typeface="+mn-lt"/>
                <a:ea typeface="+mn-ea"/>
                <a:cs typeface="+mn-cs"/>
                <a:sym typeface="Calibri"/>
              </a:defRPr>
            </a:pPr>
            <a:r>
              <a:t>Il candidato deve individuare, tra le varie opzioni possibili, i termini in grado di completare la proporzione. </a:t>
            </a:r>
          </a:p>
          <a:p>
            <a:pPr>
              <a:defRPr>
                <a:latin typeface="+mn-lt"/>
                <a:ea typeface="+mn-ea"/>
                <a:cs typeface="+mn-cs"/>
                <a:sym typeface="Calibri"/>
              </a:defRPr>
            </a:pPr>
            <a:r>
              <a:t>Per fare ciò, bisogna seguire alcuni passaggi:</a:t>
            </a:r>
          </a:p>
          <a:p>
            <a:pPr>
              <a:defRPr>
                <a:latin typeface="+mn-lt"/>
                <a:ea typeface="+mn-ea"/>
                <a:cs typeface="+mn-cs"/>
                <a:sym typeface="Calibri"/>
              </a:defRPr>
            </a:pPr>
            <a:endParaRPr/>
          </a:p>
          <a:p>
            <a:pPr marL="342900" indent="-342900">
              <a:buSzPct val="100000"/>
              <a:buAutoNum type="arabicPeriod"/>
              <a:defRPr>
                <a:latin typeface="+mn-lt"/>
                <a:ea typeface="+mn-ea"/>
                <a:cs typeface="+mn-cs"/>
                <a:sym typeface="Calibri"/>
              </a:defRPr>
            </a:pPr>
            <a:r>
              <a:t>Innanzitutto,  bisogna comprendere che tipo di relazione ci possa essere nella prima coppia di elementi, e cosa significa “Potere”, a cosa possiamo riferirlo in generale, e successivamente ai termini proposti per la prima coppia.</a:t>
            </a:r>
          </a:p>
          <a:p>
            <a:pPr marL="342900" indent="-342900">
              <a:buSzPct val="100000"/>
              <a:buAutoNum type="arabicPeriod"/>
              <a:defRPr>
                <a:latin typeface="+mn-lt"/>
                <a:ea typeface="+mn-ea"/>
                <a:cs typeface="+mn-cs"/>
                <a:sym typeface="Calibri"/>
              </a:defRPr>
            </a:pPr>
            <a:r>
              <a:t>Tra i termini proposti, quelli più affini sono “Apogeo” e “Apice”, poiché possono riferirsi al culmine del potere.</a:t>
            </a:r>
          </a:p>
          <a:p>
            <a:pPr marL="342900" indent="-342900">
              <a:buSzPct val="100000"/>
              <a:buAutoNum type="arabicPeriod"/>
              <a:defRPr>
                <a:latin typeface="+mn-lt"/>
                <a:ea typeface="+mn-ea"/>
                <a:cs typeface="+mn-cs"/>
                <a:sym typeface="Calibri"/>
              </a:defRPr>
            </a:pPr>
            <a:r>
              <a:t>Ora non ci resta che ragionare sul secondo termine, “Cima”, e capire con quale dei termini proposti si può stabilire una relazione simile a quella della prima coppia.</a:t>
            </a:r>
            <a:br/>
            <a:r>
              <a:t>Se per la prima coppia abbiamo pensato ai termini “Apogeo” e “Apice”, quindi alle risposte A ed E, dobbiamo verificare quale, tra i termini proposti (“Montagna” e “Vortice”) sia in grado di completare la proporzione. Se abbiamo quindi un culmine del potere, la cima può essere il culmine di che cosa? Tra “Montagna” e “Vortice” chiaramente sceglieremo “Montagna”</a:t>
            </a:r>
          </a:p>
        </p:txBody>
      </p:sp>
      <p:sp>
        <p:nvSpPr>
          <p:cNvPr id="870" name="Rettangolo 2"/>
          <p:cNvSpPr txBox="1"/>
          <p:nvPr/>
        </p:nvSpPr>
        <p:spPr>
          <a:xfrm>
            <a:off x="2487377" y="5805263"/>
            <a:ext cx="4169247"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b="1">
                <a:solidFill>
                  <a:srgbClr val="C00000"/>
                </a:solidFill>
                <a:latin typeface="+mn-lt"/>
                <a:ea typeface="+mn-ea"/>
                <a:cs typeface="+mn-cs"/>
                <a:sym typeface="Calibri"/>
              </a:defRPr>
            </a:lvl1pPr>
          </a:lstStyle>
          <a:p>
            <a:r>
              <a:t>LA RISPOSTA ESATTA È LA 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870"/>
                                        </p:tgtEl>
                                        <p:attrNameLst>
                                          <p:attrName>style.visibility</p:attrName>
                                        </p:attrNameLst>
                                      </p:cBhvr>
                                      <p:to>
                                        <p:strVal val="visible"/>
                                      </p:to>
                                    </p:set>
                                    <p:animEffect transition="in" filter="dissolve">
                                      <p:cBhvr>
                                        <p:cTn id="7" dur="500"/>
                                        <p:tgtEl>
                                          <p:spTgt spid="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 grpId="0" animBg="1" advAuto="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2" name="Picture 2" descr="Picture 2"/>
          <p:cNvPicPr>
            <a:picLocks noChangeAspect="1"/>
          </p:cNvPicPr>
          <p:nvPr/>
        </p:nvPicPr>
        <p:blipFill>
          <a:blip r:embed="rId2"/>
          <a:stretch>
            <a:fillRect/>
          </a:stretch>
        </p:blipFill>
        <p:spPr>
          <a:xfrm>
            <a:off x="251519" y="579842"/>
            <a:ext cx="8352930" cy="3384377"/>
          </a:xfrm>
          <a:prstGeom prst="rect">
            <a:avLst/>
          </a:prstGeom>
          <a:ln w="12700">
            <a:miter lim="400000"/>
          </a:ln>
        </p:spPr>
      </p:pic>
      <p:pic>
        <p:nvPicPr>
          <p:cNvPr id="873" name="Picture 3" descr="Picture 3"/>
          <p:cNvPicPr>
            <a:picLocks noChangeAspect="1"/>
          </p:cNvPicPr>
          <p:nvPr/>
        </p:nvPicPr>
        <p:blipFill>
          <a:blip r:embed="rId3"/>
          <a:stretch>
            <a:fillRect/>
          </a:stretch>
        </p:blipFill>
        <p:spPr>
          <a:xfrm>
            <a:off x="308173" y="4293096"/>
            <a:ext cx="8296276" cy="73342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873"/>
                                        </p:tgtEl>
                                        <p:attrNameLst>
                                          <p:attrName>style.visibility</p:attrName>
                                        </p:attrNameLst>
                                      </p:cBhvr>
                                      <p:to>
                                        <p:strVal val="visible"/>
                                      </p:to>
                                    </p:set>
                                    <p:animEffect transition="in" filter="dissolve">
                                      <p:cBhvr>
                                        <p:cTn id="7" dur="500"/>
                                        <p:tgtEl>
                                          <p:spTgt spid="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3" grpId="0" animBg="1" advAuto="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8" name="Picture 2" descr="Picture 2"/>
          <p:cNvPicPr>
            <a:picLocks noChangeAspect="1"/>
          </p:cNvPicPr>
          <p:nvPr/>
        </p:nvPicPr>
        <p:blipFill>
          <a:blip r:embed="rId2"/>
          <a:stretch>
            <a:fillRect/>
          </a:stretch>
        </p:blipFill>
        <p:spPr>
          <a:xfrm>
            <a:off x="1187624" y="117648"/>
            <a:ext cx="3019426" cy="3381376"/>
          </a:xfrm>
          <a:prstGeom prst="rect">
            <a:avLst/>
          </a:prstGeom>
          <a:ln w="12700">
            <a:miter lim="400000"/>
          </a:ln>
        </p:spPr>
      </p:pic>
      <p:pic>
        <p:nvPicPr>
          <p:cNvPr id="879" name="Picture 3" descr="Picture 3"/>
          <p:cNvPicPr>
            <a:picLocks noChangeAspect="1"/>
          </p:cNvPicPr>
          <p:nvPr/>
        </p:nvPicPr>
        <p:blipFill>
          <a:blip r:embed="rId3"/>
          <a:stretch>
            <a:fillRect/>
          </a:stretch>
        </p:blipFill>
        <p:spPr>
          <a:xfrm>
            <a:off x="5632647" y="1988840"/>
            <a:ext cx="2971801" cy="3495676"/>
          </a:xfrm>
          <a:prstGeom prst="rect">
            <a:avLst/>
          </a:prstGeom>
          <a:ln w="12700">
            <a:miter lim="400000"/>
          </a:ln>
        </p:spPr>
      </p:pic>
      <p:pic>
        <p:nvPicPr>
          <p:cNvPr id="880" name="Picture 4" descr="Picture 4"/>
          <p:cNvPicPr>
            <a:picLocks noChangeAspect="1"/>
          </p:cNvPicPr>
          <p:nvPr/>
        </p:nvPicPr>
        <p:blipFill rotWithShape="1">
          <a:blip r:embed="rId4"/>
          <a:srcRect r="1640"/>
          <a:stretch/>
        </p:blipFill>
        <p:spPr>
          <a:xfrm>
            <a:off x="272291" y="3486150"/>
            <a:ext cx="5330841" cy="3371850"/>
          </a:xfrm>
          <a:prstGeom prst="rect">
            <a:avLst/>
          </a:prstGeom>
          <a:ln w="12700">
            <a:miter lim="400000"/>
          </a:ln>
        </p:spPr>
      </p:pic>
      <p:sp>
        <p:nvSpPr>
          <p:cNvPr id="5" name="Rettangolo 4"/>
          <p:cNvSpPr/>
          <p:nvPr/>
        </p:nvSpPr>
        <p:spPr>
          <a:xfrm>
            <a:off x="863080" y="3042451"/>
            <a:ext cx="4140460"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 name="CasellaDiTesto 5"/>
          <p:cNvSpPr txBox="1"/>
          <p:nvPr/>
        </p:nvSpPr>
        <p:spPr>
          <a:xfrm>
            <a:off x="1101175" y="404664"/>
            <a:ext cx="662513" cy="224676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rPr sz="2800"/>
              <a:t>A</a:t>
            </a:r>
          </a:p>
          <a:p>
            <a:pPr algn="ctr">
              <a:defRPr sz="2800">
                <a:latin typeface="+mn-lt"/>
                <a:ea typeface="+mn-ea"/>
                <a:cs typeface="+mn-cs"/>
                <a:sym typeface="Calibri"/>
              </a:defRPr>
            </a:pPr>
            <a:r>
              <a:rPr sz="2800"/>
              <a:t>B</a:t>
            </a:r>
          </a:p>
          <a:p>
            <a:pPr algn="ctr">
              <a:defRPr sz="2800">
                <a:latin typeface="+mn-lt"/>
                <a:ea typeface="+mn-ea"/>
                <a:cs typeface="+mn-cs"/>
                <a:sym typeface="Calibri"/>
              </a:defRPr>
            </a:pPr>
            <a:r>
              <a:rPr sz="2800"/>
              <a:t>C</a:t>
            </a:r>
          </a:p>
          <a:p>
            <a:pPr algn="ctr">
              <a:defRPr sz="2800">
                <a:latin typeface="+mn-lt"/>
                <a:ea typeface="+mn-ea"/>
                <a:cs typeface="+mn-cs"/>
                <a:sym typeface="Calibri"/>
              </a:defRPr>
            </a:pPr>
            <a:r>
              <a:rPr sz="2800"/>
              <a:t>D</a:t>
            </a:r>
          </a:p>
          <a:p>
            <a:pPr algn="ctr">
              <a:defRPr sz="2800">
                <a:latin typeface="+mn-lt"/>
                <a:ea typeface="+mn-ea"/>
                <a:cs typeface="+mn-cs"/>
                <a:sym typeface="Calibri"/>
              </a:defRPr>
            </a:pPr>
            <a:r>
              <a:rPr sz="2800"/>
              <a:t>E</a:t>
            </a:r>
          </a:p>
        </p:txBody>
      </p:sp>
      <p:sp>
        <p:nvSpPr>
          <p:cNvPr id="7" name="Rettangolo 6"/>
          <p:cNvSpPr/>
          <p:nvPr/>
        </p:nvSpPr>
        <p:spPr>
          <a:xfrm>
            <a:off x="272291" y="5949280"/>
            <a:ext cx="8607861" cy="561544"/>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8" name="Rettangolo 7"/>
          <p:cNvSpPr/>
          <p:nvPr/>
        </p:nvSpPr>
        <p:spPr>
          <a:xfrm>
            <a:off x="448108" y="2780928"/>
            <a:ext cx="4483932" cy="360040"/>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9" name="Rettangolo 8"/>
          <p:cNvSpPr/>
          <p:nvPr/>
        </p:nvSpPr>
        <p:spPr>
          <a:xfrm>
            <a:off x="4852684" y="5048947"/>
            <a:ext cx="4140460"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10" name="CasellaDiTesto 9"/>
          <p:cNvSpPr txBox="1"/>
          <p:nvPr/>
        </p:nvSpPr>
        <p:spPr>
          <a:xfrm>
            <a:off x="5421655" y="2411160"/>
            <a:ext cx="662513" cy="224676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rPr sz="2800"/>
              <a:t>A</a:t>
            </a:r>
          </a:p>
          <a:p>
            <a:pPr algn="ctr">
              <a:defRPr sz="2800">
                <a:latin typeface="+mn-lt"/>
                <a:ea typeface="+mn-ea"/>
                <a:cs typeface="+mn-cs"/>
                <a:sym typeface="Calibri"/>
              </a:defRPr>
            </a:pPr>
            <a:r>
              <a:rPr sz="2800"/>
              <a:t>B</a:t>
            </a:r>
          </a:p>
          <a:p>
            <a:pPr algn="ctr">
              <a:defRPr sz="2800">
                <a:latin typeface="+mn-lt"/>
                <a:ea typeface="+mn-ea"/>
                <a:cs typeface="+mn-cs"/>
                <a:sym typeface="Calibri"/>
              </a:defRPr>
            </a:pPr>
            <a:r>
              <a:rPr sz="2800"/>
              <a:t>C</a:t>
            </a:r>
          </a:p>
          <a:p>
            <a:pPr algn="ctr">
              <a:defRPr sz="2800">
                <a:latin typeface="+mn-lt"/>
                <a:ea typeface="+mn-ea"/>
                <a:cs typeface="+mn-cs"/>
                <a:sym typeface="Calibri"/>
              </a:defRPr>
            </a:pPr>
            <a:r>
              <a:rPr sz="2800"/>
              <a:t>D</a:t>
            </a:r>
          </a:p>
          <a:p>
            <a:pPr algn="ctr">
              <a:defRPr sz="2800">
                <a:latin typeface="+mn-lt"/>
                <a:ea typeface="+mn-ea"/>
                <a:cs typeface="+mn-cs"/>
                <a:sym typeface="Calibri"/>
              </a:defRPr>
            </a:pPr>
            <a:r>
              <a:rPr sz="2800"/>
              <a:t>E</a:t>
            </a:r>
          </a:p>
        </p:txBody>
      </p:sp>
      <p:sp>
        <p:nvSpPr>
          <p:cNvPr id="11" name="Rettangolo 10"/>
          <p:cNvSpPr/>
          <p:nvPr/>
        </p:nvSpPr>
        <p:spPr>
          <a:xfrm>
            <a:off x="4437712" y="4787424"/>
            <a:ext cx="4483932" cy="360040"/>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12" name="Rettangolo 11"/>
          <p:cNvSpPr/>
          <p:nvPr/>
        </p:nvSpPr>
        <p:spPr>
          <a:xfrm>
            <a:off x="175532" y="6410072"/>
            <a:ext cx="5427600"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13" name="CasellaDiTesto 12"/>
          <p:cNvSpPr txBox="1"/>
          <p:nvPr/>
        </p:nvSpPr>
        <p:spPr>
          <a:xfrm>
            <a:off x="165071" y="3717032"/>
            <a:ext cx="662513" cy="224676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rPr sz="2800"/>
              <a:t>A</a:t>
            </a:r>
          </a:p>
          <a:p>
            <a:pPr algn="ctr">
              <a:defRPr sz="2800">
                <a:latin typeface="+mn-lt"/>
                <a:ea typeface="+mn-ea"/>
                <a:cs typeface="+mn-cs"/>
                <a:sym typeface="Calibri"/>
              </a:defRPr>
            </a:pPr>
            <a:r>
              <a:rPr sz="2800"/>
              <a:t>B</a:t>
            </a:r>
          </a:p>
          <a:p>
            <a:pPr algn="ctr">
              <a:defRPr sz="2800">
                <a:latin typeface="+mn-lt"/>
                <a:ea typeface="+mn-ea"/>
                <a:cs typeface="+mn-cs"/>
                <a:sym typeface="Calibri"/>
              </a:defRPr>
            </a:pPr>
            <a:r>
              <a:rPr sz="2800"/>
              <a:t>C</a:t>
            </a:r>
          </a:p>
          <a:p>
            <a:pPr algn="ctr">
              <a:defRPr sz="2800">
                <a:latin typeface="+mn-lt"/>
                <a:ea typeface="+mn-ea"/>
                <a:cs typeface="+mn-cs"/>
                <a:sym typeface="Calibri"/>
              </a:defRPr>
            </a:pPr>
            <a:r>
              <a:rPr sz="2800"/>
              <a:t>D</a:t>
            </a:r>
          </a:p>
          <a:p>
            <a:pPr algn="ctr">
              <a:defRPr sz="2800">
                <a:latin typeface="+mn-lt"/>
                <a:ea typeface="+mn-ea"/>
                <a:cs typeface="+mn-cs"/>
                <a:sym typeface="Calibri"/>
              </a:defRPr>
            </a:pPr>
            <a:r>
              <a:rPr sz="2800"/>
              <a:t>E</a:t>
            </a:r>
          </a:p>
        </p:txBody>
      </p:sp>
      <p:sp>
        <p:nvSpPr>
          <p:cNvPr id="14" name="Rettangolo 13"/>
          <p:cNvSpPr/>
          <p:nvPr/>
        </p:nvSpPr>
        <p:spPr>
          <a:xfrm>
            <a:off x="160076" y="6050032"/>
            <a:ext cx="4483932" cy="360040"/>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2" name="CasellaDiTesto 1">
            <a:extLst>
              <a:ext uri="{FF2B5EF4-FFF2-40B4-BE49-F238E27FC236}">
                <a16:creationId xmlns:a16="http://schemas.microsoft.com/office/drawing/2014/main" id="{C894AAA9-09FD-4517-BFB7-F149B86E5E0C}"/>
              </a:ext>
            </a:extLst>
          </p:cNvPr>
          <p:cNvSpPr txBox="1"/>
          <p:nvPr/>
        </p:nvSpPr>
        <p:spPr>
          <a:xfrm>
            <a:off x="827809" y="39832"/>
            <a:ext cx="2743199"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algn="l" defTabSz="914400">
              <a:lnSpc>
                <a:spcPct val="100000"/>
              </a:lnSpc>
              <a:spcBef>
                <a:spcPts val="0"/>
              </a:spcBef>
              <a:spcAft>
                <a:spcPts val="0"/>
              </a:spcAft>
              <a:buNone/>
              <a:tabLst/>
            </a:pPr>
            <a:r>
              <a:rPr lang="it-IT"/>
              <a:t>1)</a:t>
            </a:r>
          </a:p>
        </p:txBody>
      </p:sp>
      <p:sp>
        <p:nvSpPr>
          <p:cNvPr id="16" name="CasellaDiTesto 15">
            <a:extLst>
              <a:ext uri="{FF2B5EF4-FFF2-40B4-BE49-F238E27FC236}">
                <a16:creationId xmlns:a16="http://schemas.microsoft.com/office/drawing/2014/main" id="{B375E7C9-98CA-434B-B2F5-57F409A3AE41}"/>
              </a:ext>
            </a:extLst>
          </p:cNvPr>
          <p:cNvSpPr txBox="1"/>
          <p:nvPr/>
        </p:nvSpPr>
        <p:spPr>
          <a:xfrm>
            <a:off x="5313218" y="1884218"/>
            <a:ext cx="2743199"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algn="l" defTabSz="914400">
              <a:lnSpc>
                <a:spcPct val="100000"/>
              </a:lnSpc>
              <a:spcBef>
                <a:spcPts val="0"/>
              </a:spcBef>
              <a:spcAft>
                <a:spcPts val="0"/>
              </a:spcAft>
              <a:buNone/>
              <a:tabLst/>
            </a:pPr>
            <a:r>
              <a:rPr lang="it-IT"/>
              <a:t>2)</a:t>
            </a:r>
          </a:p>
        </p:txBody>
      </p:sp>
      <p:sp>
        <p:nvSpPr>
          <p:cNvPr id="17" name="CasellaDiTesto 16">
            <a:extLst>
              <a:ext uri="{FF2B5EF4-FFF2-40B4-BE49-F238E27FC236}">
                <a16:creationId xmlns:a16="http://schemas.microsoft.com/office/drawing/2014/main" id="{DE1FCCAD-E7F2-45E8-8DE0-575EBC2DB548}"/>
              </a:ext>
            </a:extLst>
          </p:cNvPr>
          <p:cNvSpPr txBox="1"/>
          <p:nvPr/>
        </p:nvSpPr>
        <p:spPr>
          <a:xfrm>
            <a:off x="-3464" y="3373581"/>
            <a:ext cx="2743199"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algn="l" defTabSz="914400">
              <a:lnSpc>
                <a:spcPct val="100000"/>
              </a:lnSpc>
              <a:spcBef>
                <a:spcPts val="0"/>
              </a:spcBef>
              <a:spcAft>
                <a:spcPts val="0"/>
              </a:spcAft>
              <a:buNone/>
              <a:tabLst/>
            </a:pPr>
            <a:r>
              <a:rPr lang="it-IT"/>
              <a:t>3)</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5"/>
                                        </p:tgtEl>
                                      </p:cBhvr>
                                    </p:animEffect>
                                    <p:set>
                                      <p:cBhvr>
                                        <p:cTn id="7"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fill="hold" grpId="0" nodeType="clickEffect">
                                  <p:stCondLst>
                                    <p:cond delay="0"/>
                                  </p:stCondLst>
                                  <p:iterate>
                                    <p:tmAbs val="0"/>
                                  </p:iterate>
                                  <p:childTnLst>
                                    <p:animEffect transition="out" filter="dissolve">
                                      <p:cBhvr>
                                        <p:cTn id="11" dur="500" fill="hold"/>
                                        <p:tgtEl>
                                          <p:spTgt spid="9"/>
                                        </p:tgtEl>
                                      </p:cBhvr>
                                    </p:animEffect>
                                    <p:set>
                                      <p:cBhvr>
                                        <p:cTn id="12"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fill="hold" grpId="0" nodeType="clickEffect">
                                  <p:stCondLst>
                                    <p:cond delay="0"/>
                                  </p:stCondLst>
                                  <p:iterate>
                                    <p:tmAbs val="0"/>
                                  </p:iterate>
                                  <p:childTnLst>
                                    <p:animEffect transition="out" filter="dissolve">
                                      <p:cBhvr>
                                        <p:cTn id="16" dur="500" fill="hold"/>
                                        <p:tgtEl>
                                          <p:spTgt spid="12"/>
                                        </p:tgtEl>
                                      </p:cBhvr>
                                    </p:animEffect>
                                    <p:set>
                                      <p:cBhvr>
                                        <p:cTn id="17"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9" grpId="0" animBg="1" advAuto="0"/>
      <p:bldP spid="12" grpId="0" animBg="1" advAuto="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Titolo 1"/>
          <p:cNvSpPr txBox="1">
            <a:spLocks noGrp="1"/>
          </p:cNvSpPr>
          <p:nvPr>
            <p:ph type="title"/>
          </p:nvPr>
        </p:nvSpPr>
        <p:spPr>
          <a:xfrm>
            <a:off x="457200" y="274638"/>
            <a:ext cx="8229600" cy="1143001"/>
          </a:xfrm>
          <a:prstGeom prst="rect">
            <a:avLst/>
          </a:prstGeom>
        </p:spPr>
        <p:txBody>
          <a:bodyPr/>
          <a:lstStyle/>
          <a:p>
            <a:endParaRPr/>
          </a:p>
        </p:txBody>
      </p:sp>
      <p:pic>
        <p:nvPicPr>
          <p:cNvPr id="884" name="Picture 2" descr="Picture 2"/>
          <p:cNvPicPr>
            <a:picLocks noChangeAspect="1"/>
          </p:cNvPicPr>
          <p:nvPr/>
        </p:nvPicPr>
        <p:blipFill>
          <a:blip r:embed="rId2"/>
          <a:stretch>
            <a:fillRect/>
          </a:stretch>
        </p:blipFill>
        <p:spPr>
          <a:xfrm>
            <a:off x="755576" y="404665"/>
            <a:ext cx="4946768" cy="5400600"/>
          </a:xfrm>
          <a:prstGeom prst="rect">
            <a:avLst/>
          </a:prstGeom>
          <a:ln w="12700">
            <a:miter lim="400000"/>
          </a:ln>
        </p:spPr>
      </p:pic>
      <p:sp>
        <p:nvSpPr>
          <p:cNvPr id="6" name="CasellaDiTesto 5"/>
          <p:cNvSpPr txBox="1"/>
          <p:nvPr/>
        </p:nvSpPr>
        <p:spPr>
          <a:xfrm>
            <a:off x="813143" y="908720"/>
            <a:ext cx="662513" cy="3477875"/>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rPr sz="4400"/>
              <a:t>A</a:t>
            </a:r>
          </a:p>
          <a:p>
            <a:pPr algn="ctr">
              <a:defRPr sz="2800">
                <a:latin typeface="+mn-lt"/>
                <a:ea typeface="+mn-ea"/>
                <a:cs typeface="+mn-cs"/>
                <a:sym typeface="Calibri"/>
              </a:defRPr>
            </a:pPr>
            <a:r>
              <a:rPr sz="4400"/>
              <a:t>B</a:t>
            </a:r>
          </a:p>
          <a:p>
            <a:pPr algn="ctr">
              <a:defRPr sz="2800">
                <a:latin typeface="+mn-lt"/>
                <a:ea typeface="+mn-ea"/>
                <a:cs typeface="+mn-cs"/>
                <a:sym typeface="Calibri"/>
              </a:defRPr>
            </a:pPr>
            <a:r>
              <a:rPr sz="4400"/>
              <a:t>C</a:t>
            </a:r>
          </a:p>
          <a:p>
            <a:pPr algn="ctr">
              <a:defRPr sz="2800">
                <a:latin typeface="+mn-lt"/>
                <a:ea typeface="+mn-ea"/>
                <a:cs typeface="+mn-cs"/>
                <a:sym typeface="Calibri"/>
              </a:defRPr>
            </a:pPr>
            <a:r>
              <a:rPr sz="4400"/>
              <a:t>D</a:t>
            </a:r>
          </a:p>
          <a:p>
            <a:pPr algn="ctr">
              <a:defRPr sz="2800">
                <a:latin typeface="+mn-lt"/>
                <a:ea typeface="+mn-ea"/>
                <a:cs typeface="+mn-cs"/>
                <a:sym typeface="Calibri"/>
              </a:defRPr>
            </a:pPr>
            <a:r>
              <a:rPr sz="4400"/>
              <a:t>E</a:t>
            </a:r>
          </a:p>
        </p:txBody>
      </p:sp>
      <p:sp>
        <p:nvSpPr>
          <p:cNvPr id="7" name="Rettangolo 6"/>
          <p:cNvSpPr/>
          <p:nvPr/>
        </p:nvSpPr>
        <p:spPr>
          <a:xfrm>
            <a:off x="268838" y="4551781"/>
            <a:ext cx="8607861" cy="737775"/>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2" name="CasellaDiTesto 1">
            <a:extLst>
              <a:ext uri="{FF2B5EF4-FFF2-40B4-BE49-F238E27FC236}">
                <a16:creationId xmlns:a16="http://schemas.microsoft.com/office/drawing/2014/main" id="{19E3787C-1798-4D8C-AA89-610B4230948A}"/>
              </a:ext>
            </a:extLst>
          </p:cNvPr>
          <p:cNvSpPr txBox="1"/>
          <p:nvPr/>
        </p:nvSpPr>
        <p:spPr>
          <a:xfrm>
            <a:off x="5356514" y="5321877"/>
            <a:ext cx="3037608"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it-IT"/>
              <a:t>La capitale di NY è Albany</a:t>
            </a:r>
          </a:p>
        </p:txBody>
      </p:sp>
      <p:sp>
        <p:nvSpPr>
          <p:cNvPr id="5" name="Rettangolo 4"/>
          <p:cNvSpPr/>
          <p:nvPr/>
        </p:nvSpPr>
        <p:spPr>
          <a:xfrm>
            <a:off x="458885" y="5358829"/>
            <a:ext cx="8280920"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5"/>
                                        </p:tgtEl>
                                      </p:cBhvr>
                                    </p:animEffect>
                                    <p:set>
                                      <p:cBhvr>
                                        <p:cTn id="7"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8" name="Picture 2" descr="Picture 2"/>
          <p:cNvPicPr>
            <a:picLocks noChangeAspect="1"/>
          </p:cNvPicPr>
          <p:nvPr/>
        </p:nvPicPr>
        <p:blipFill>
          <a:blip r:embed="rId2"/>
          <a:stretch>
            <a:fillRect/>
          </a:stretch>
        </p:blipFill>
        <p:spPr>
          <a:xfrm>
            <a:off x="395536" y="1772816"/>
            <a:ext cx="8463845" cy="3960440"/>
          </a:xfrm>
          <a:prstGeom prst="rect">
            <a:avLst/>
          </a:prstGeom>
          <a:ln w="12700">
            <a:miter lim="400000"/>
          </a:ln>
        </p:spPr>
      </p:pic>
      <p:sp>
        <p:nvSpPr>
          <p:cNvPr id="5" name="Rettangolo 4"/>
          <p:cNvSpPr/>
          <p:nvPr/>
        </p:nvSpPr>
        <p:spPr>
          <a:xfrm>
            <a:off x="467544" y="5289557"/>
            <a:ext cx="8280920"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 name="CasellaDiTesto 5"/>
          <p:cNvSpPr txBox="1"/>
          <p:nvPr/>
        </p:nvSpPr>
        <p:spPr>
          <a:xfrm>
            <a:off x="357022" y="2060848"/>
            <a:ext cx="662513" cy="2554545"/>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rPr sz="3200"/>
              <a:t>A</a:t>
            </a:r>
          </a:p>
          <a:p>
            <a:pPr algn="ctr">
              <a:defRPr sz="2800">
                <a:latin typeface="+mn-lt"/>
                <a:ea typeface="+mn-ea"/>
                <a:cs typeface="+mn-cs"/>
                <a:sym typeface="Calibri"/>
              </a:defRPr>
            </a:pPr>
            <a:r>
              <a:rPr sz="3200"/>
              <a:t>B</a:t>
            </a:r>
          </a:p>
          <a:p>
            <a:pPr algn="ctr">
              <a:defRPr sz="2800">
                <a:latin typeface="+mn-lt"/>
                <a:ea typeface="+mn-ea"/>
                <a:cs typeface="+mn-cs"/>
                <a:sym typeface="Calibri"/>
              </a:defRPr>
            </a:pPr>
            <a:r>
              <a:rPr sz="3200"/>
              <a:t>C</a:t>
            </a:r>
          </a:p>
          <a:p>
            <a:pPr algn="ctr">
              <a:defRPr sz="2800">
                <a:latin typeface="+mn-lt"/>
                <a:ea typeface="+mn-ea"/>
                <a:cs typeface="+mn-cs"/>
                <a:sym typeface="Calibri"/>
              </a:defRPr>
            </a:pPr>
            <a:r>
              <a:rPr sz="3200"/>
              <a:t>D</a:t>
            </a:r>
          </a:p>
          <a:p>
            <a:pPr algn="ctr">
              <a:defRPr sz="2800">
                <a:latin typeface="+mn-lt"/>
                <a:ea typeface="+mn-ea"/>
                <a:cs typeface="+mn-cs"/>
                <a:sym typeface="Calibri"/>
              </a:defRPr>
            </a:pPr>
            <a:r>
              <a:rPr sz="3200"/>
              <a:t>E</a:t>
            </a:r>
          </a:p>
        </p:txBody>
      </p:sp>
      <p:sp>
        <p:nvSpPr>
          <p:cNvPr id="7" name="Rettangolo 6"/>
          <p:cNvSpPr/>
          <p:nvPr/>
        </p:nvSpPr>
        <p:spPr>
          <a:xfrm>
            <a:off x="251520" y="4615393"/>
            <a:ext cx="8607861" cy="561544"/>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5"/>
                                        </p:tgtEl>
                                      </p:cBhvr>
                                    </p:animEffect>
                                    <p:set>
                                      <p:cBhvr>
                                        <p:cTn id="7"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 name="Rettangolo 1"/>
          <p:cNvSpPr txBox="1"/>
          <p:nvPr/>
        </p:nvSpPr>
        <p:spPr>
          <a:xfrm>
            <a:off x="467543" y="1988840"/>
            <a:ext cx="7776866" cy="169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latin typeface="+mn-lt"/>
                <a:ea typeface="+mn-ea"/>
                <a:cs typeface="+mn-cs"/>
                <a:sym typeface="Calibri"/>
              </a:defRPr>
            </a:pPr>
            <a:r>
              <a:t>Un’ultima tipologia di ragionamento logico-verbale riguarda </a:t>
            </a:r>
            <a:r>
              <a:rPr b="1"/>
              <a:t>l’inserimento di alcune parole all’interno di un brano</a:t>
            </a:r>
            <a:r>
              <a:t>, scegliendo tra una lista di termini proposti. </a:t>
            </a:r>
          </a:p>
          <a:p>
            <a:pPr>
              <a:defRPr>
                <a:latin typeface="+mn-lt"/>
                <a:ea typeface="+mn-ea"/>
                <a:cs typeface="+mn-cs"/>
                <a:sym typeface="Calibri"/>
              </a:defRPr>
            </a:pPr>
            <a:endParaRPr/>
          </a:p>
          <a:p>
            <a:pPr>
              <a:defRPr>
                <a:latin typeface="+mn-lt"/>
                <a:ea typeface="+mn-ea"/>
                <a:cs typeface="+mn-cs"/>
                <a:sym typeface="Calibri"/>
              </a:defRPr>
            </a:pPr>
            <a:r>
              <a:t>Neanche in questo caso viene testata la preparazione, ma i termini vanno inseriti rispettando la </a:t>
            </a:r>
            <a:r>
              <a:rPr b="1"/>
              <a:t>logica grammaticale </a:t>
            </a:r>
            <a:r>
              <a:t>e la </a:t>
            </a:r>
            <a:r>
              <a:rPr b="1"/>
              <a:t>logica semantica</a:t>
            </a:r>
            <a:r>
              <a:t>.</a:t>
            </a:r>
          </a:p>
        </p:txBody>
      </p:sp>
      <p:sp>
        <p:nvSpPr>
          <p:cNvPr id="941" name="Rettangolo 2"/>
          <p:cNvSpPr txBox="1"/>
          <p:nvPr/>
        </p:nvSpPr>
        <p:spPr>
          <a:xfrm>
            <a:off x="467543" y="988020"/>
            <a:ext cx="8064898" cy="904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800" b="1">
                <a:latin typeface="+mn-lt"/>
                <a:ea typeface="+mn-ea"/>
                <a:cs typeface="+mn-cs"/>
                <a:sym typeface="Calibri"/>
              </a:defRPr>
            </a:lvl1pPr>
          </a:lstStyle>
          <a:p>
            <a:r>
              <a:t>3. Inserimento di termini all’interno di un brano</a:t>
            </a:r>
          </a:p>
        </p:txBody>
      </p:sp>
    </p:spTree>
  </p:cSld>
  <p:clrMapOvr>
    <a:masterClrMapping/>
  </p:clrMapOvr>
  <p:transition spd="med"/>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 name="Rettangolo 1"/>
          <p:cNvSpPr txBox="1"/>
          <p:nvPr/>
        </p:nvSpPr>
        <p:spPr>
          <a:xfrm>
            <a:off x="327532" y="1052735"/>
            <a:ext cx="8564947" cy="48320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800">
                <a:latin typeface="+mn-lt"/>
                <a:ea typeface="+mn-ea"/>
                <a:cs typeface="+mn-cs"/>
                <a:sym typeface="Calibri"/>
              </a:defRPr>
            </a:pPr>
            <a:r>
              <a:rPr err="1"/>
              <a:t>Quali</a:t>
            </a:r>
            <a:r>
              <a:t> parole </a:t>
            </a:r>
            <a:r>
              <a:rPr err="1"/>
              <a:t>vanno</a:t>
            </a:r>
            <a:r>
              <a:t> </a:t>
            </a:r>
            <a:r>
              <a:rPr err="1"/>
              <a:t>sostituite</a:t>
            </a:r>
            <a:r>
              <a:t> </a:t>
            </a:r>
            <a:r>
              <a:rPr err="1"/>
              <a:t>ai</a:t>
            </a:r>
            <a:r>
              <a:t> numeri per dare un </a:t>
            </a:r>
            <a:r>
              <a:rPr err="1"/>
              <a:t>senso</a:t>
            </a:r>
            <a:r>
              <a:t> </a:t>
            </a:r>
            <a:r>
              <a:rPr err="1"/>
              <a:t>compiuto</a:t>
            </a:r>
            <a:r>
              <a:t> e </a:t>
            </a:r>
            <a:r>
              <a:rPr err="1"/>
              <a:t>logico</a:t>
            </a:r>
            <a:r>
              <a:t> </a:t>
            </a:r>
            <a:r>
              <a:rPr err="1"/>
              <a:t>alla</a:t>
            </a:r>
            <a:r>
              <a:t> </a:t>
            </a:r>
            <a:r>
              <a:rPr err="1"/>
              <a:t>frase</a:t>
            </a:r>
            <a:r>
              <a:t> </a:t>
            </a:r>
            <a:r>
              <a:rPr err="1"/>
              <a:t>seguente</a:t>
            </a:r>
            <a:r>
              <a:t>? </a:t>
            </a:r>
          </a:p>
          <a:p>
            <a:pPr>
              <a:defRPr sz="2800">
                <a:latin typeface="+mn-lt"/>
                <a:ea typeface="+mn-ea"/>
                <a:cs typeface="+mn-cs"/>
                <a:sym typeface="Calibri"/>
              </a:defRPr>
            </a:pPr>
            <a:endParaRPr/>
          </a:p>
          <a:p>
            <a:pPr>
              <a:defRPr sz="2800">
                <a:latin typeface="+mn-lt"/>
                <a:ea typeface="+mn-ea"/>
                <a:cs typeface="+mn-cs"/>
                <a:sym typeface="Calibri"/>
              </a:defRPr>
            </a:pPr>
            <a:r>
              <a:t>“A causa </a:t>
            </a:r>
            <a:r>
              <a:rPr err="1"/>
              <a:t>dei</a:t>
            </a:r>
            <a:r>
              <a:t> </a:t>
            </a:r>
            <a:r>
              <a:rPr err="1"/>
              <a:t>miei</a:t>
            </a:r>
            <a:r>
              <a:t> </a:t>
            </a:r>
            <a:r>
              <a:rPr err="1"/>
              <a:t>errori</a:t>
            </a:r>
            <a:r>
              <a:t> </a:t>
            </a:r>
            <a:r>
              <a:rPr err="1"/>
              <a:t>sono</a:t>
            </a:r>
            <a:r>
              <a:t> </a:t>
            </a:r>
            <a:r>
              <a:rPr err="1"/>
              <a:t>stato</a:t>
            </a:r>
            <a:r>
              <a:t> ___(1)___ </a:t>
            </a:r>
            <a:r>
              <a:rPr err="1"/>
              <a:t>alla</a:t>
            </a:r>
            <a:r>
              <a:t> </a:t>
            </a:r>
            <a:r>
              <a:rPr err="1"/>
              <a:t>gogna</a:t>
            </a:r>
            <a:r>
              <a:t> ____(2)___”.</a:t>
            </a:r>
          </a:p>
          <a:p>
            <a:pPr>
              <a:defRPr sz="2800">
                <a:latin typeface="+mn-lt"/>
                <a:ea typeface="+mn-ea"/>
                <a:cs typeface="+mn-cs"/>
                <a:sym typeface="Calibri"/>
              </a:defRPr>
            </a:pPr>
            <a:endParaRPr/>
          </a:p>
          <a:p>
            <a:pPr>
              <a:defRPr sz="2800">
                <a:latin typeface="+mn-lt"/>
                <a:ea typeface="+mn-ea"/>
                <a:cs typeface="+mn-cs"/>
                <a:sym typeface="Calibri"/>
              </a:defRPr>
            </a:pPr>
            <a:r>
              <a:rPr b="1"/>
              <a:t>A</a:t>
            </a:r>
            <a:r>
              <a:rPr lang="it-IT" b="1"/>
              <a:t>.</a:t>
            </a:r>
            <a:r>
              <a:t> (1) </a:t>
            </a:r>
            <a:r>
              <a:rPr err="1"/>
              <a:t>esposto</a:t>
            </a:r>
            <a:r>
              <a:t> (2) </a:t>
            </a:r>
            <a:r>
              <a:rPr err="1"/>
              <a:t>mediatica</a:t>
            </a:r>
            <a:br>
              <a:rPr/>
            </a:br>
            <a:r>
              <a:rPr sz="2800" b="1">
                <a:latin typeface="+mn-lt"/>
                <a:ea typeface="+mn-ea"/>
                <a:cs typeface="+mn-cs"/>
              </a:rPr>
              <a:t>B</a:t>
            </a:r>
            <a:r>
              <a:rPr lang="it-IT" sz="2800" b="1">
                <a:latin typeface="+mn-lt"/>
                <a:ea typeface="+mn-ea"/>
                <a:cs typeface="+mn-cs"/>
              </a:rPr>
              <a:t>.</a:t>
            </a:r>
            <a:r>
              <a:rPr sz="2800" b="1">
                <a:latin typeface="+mn-lt"/>
                <a:ea typeface="+mn-ea"/>
                <a:cs typeface="+mn-cs"/>
              </a:rPr>
              <a:t> </a:t>
            </a:r>
            <a:r>
              <a:t>(1) </a:t>
            </a:r>
            <a:r>
              <a:rPr err="1"/>
              <a:t>infangato</a:t>
            </a:r>
            <a:r>
              <a:t> (2) </a:t>
            </a:r>
            <a:r>
              <a:rPr err="1"/>
              <a:t>barbarica</a:t>
            </a:r>
            <a:br>
              <a:rPr/>
            </a:br>
            <a:r>
              <a:rPr sz="2800" b="1">
                <a:latin typeface="+mn-lt"/>
                <a:ea typeface="+mn-ea"/>
                <a:cs typeface="+mn-cs"/>
              </a:rPr>
              <a:t>C</a:t>
            </a:r>
            <a:r>
              <a:rPr lang="it-IT" sz="2800" b="1">
                <a:latin typeface="+mn-lt"/>
                <a:ea typeface="+mn-ea"/>
                <a:cs typeface="+mn-cs"/>
              </a:rPr>
              <a:t>.</a:t>
            </a:r>
            <a:r>
              <a:t> (1) </a:t>
            </a:r>
            <a:r>
              <a:rPr err="1"/>
              <a:t>fagocitato</a:t>
            </a:r>
            <a:r>
              <a:t> (2) </a:t>
            </a:r>
            <a:r>
              <a:rPr err="1"/>
              <a:t>informatica</a:t>
            </a:r>
            <a:br>
              <a:rPr/>
            </a:br>
            <a:r>
              <a:rPr sz="2800" b="1">
                <a:latin typeface="+mn-lt"/>
                <a:ea typeface="+mn-ea"/>
                <a:cs typeface="+mn-cs"/>
              </a:rPr>
              <a:t>D</a:t>
            </a:r>
            <a:r>
              <a:rPr lang="it-IT" sz="2800" b="1">
                <a:latin typeface="+mn-lt"/>
                <a:ea typeface="+mn-ea"/>
                <a:cs typeface="+mn-cs"/>
              </a:rPr>
              <a:t>.</a:t>
            </a:r>
            <a:r>
              <a:t> (1) </a:t>
            </a:r>
            <a:r>
              <a:rPr err="1"/>
              <a:t>intrappolato</a:t>
            </a:r>
            <a:r>
              <a:t> (2) </a:t>
            </a:r>
            <a:r>
              <a:rPr err="1"/>
              <a:t>satanica</a:t>
            </a:r>
            <a:br>
              <a:rPr/>
            </a:br>
            <a:r>
              <a:rPr sz="2800" b="1">
                <a:latin typeface="+mn-lt"/>
                <a:ea typeface="+mn-ea"/>
                <a:cs typeface="+mn-cs"/>
              </a:rPr>
              <a:t>E</a:t>
            </a:r>
            <a:r>
              <a:rPr lang="it-IT" sz="2800" b="1">
                <a:latin typeface="+mn-lt"/>
                <a:ea typeface="+mn-ea"/>
                <a:cs typeface="+mn-cs"/>
              </a:rPr>
              <a:t>.</a:t>
            </a:r>
            <a:r>
              <a:t> (1) </a:t>
            </a:r>
            <a:r>
              <a:rPr err="1"/>
              <a:t>avviato</a:t>
            </a:r>
            <a:r>
              <a:t> (2) </a:t>
            </a:r>
            <a:r>
              <a:rPr err="1"/>
              <a:t>meccanica</a:t>
            </a: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itolo 1"/>
          <p:cNvSpPr txBox="1">
            <a:spLocks noGrp="1"/>
          </p:cNvSpPr>
          <p:nvPr>
            <p:ph type="title"/>
          </p:nvPr>
        </p:nvSpPr>
        <p:spPr>
          <a:xfrm>
            <a:off x="457200" y="274638"/>
            <a:ext cx="8229600" cy="1143001"/>
          </a:xfrm>
          <a:prstGeom prst="rect">
            <a:avLst/>
          </a:prstGeom>
        </p:spPr>
        <p:txBody>
          <a:bodyPr>
            <a:normAutofit fontScale="90000"/>
          </a:bodyPr>
          <a:lstStyle>
            <a:lvl1pPr>
              <a:defRPr b="1"/>
            </a:lvl1pPr>
          </a:lstStyle>
          <a:p>
            <a:r>
              <a:t>Il </a:t>
            </a:r>
            <a:r>
              <a:rPr err="1"/>
              <a:t>Decreto</a:t>
            </a:r>
            <a:r>
              <a:t> del MIUR</a:t>
            </a:r>
            <a:r>
              <a:rPr lang="it-IT"/>
              <a:t> del 24/06/2022</a:t>
            </a:r>
            <a:endParaRPr/>
          </a:p>
        </p:txBody>
      </p:sp>
      <p:sp>
        <p:nvSpPr>
          <p:cNvPr id="117" name="Segnaposto contenuto 2"/>
          <p:cNvSpPr txBox="1">
            <a:spLocks noGrp="1"/>
          </p:cNvSpPr>
          <p:nvPr>
            <p:ph type="body" idx="1"/>
          </p:nvPr>
        </p:nvSpPr>
        <p:spPr>
          <a:xfrm>
            <a:off x="457200" y="1600200"/>
            <a:ext cx="8229600" cy="5069160"/>
          </a:xfrm>
          <a:prstGeom prst="rect">
            <a:avLst/>
          </a:prstGeom>
        </p:spPr>
        <p:txBody>
          <a:bodyPr lIns="45718" tIns="45718" rIns="45718" bIns="45718" anchor="t">
            <a:normAutofit/>
          </a:bodyPr>
          <a:lstStyle/>
          <a:p>
            <a:pPr marL="0" indent="0">
              <a:lnSpc>
                <a:spcPct val="80000"/>
              </a:lnSpc>
              <a:spcBef>
                <a:spcPts val="400"/>
              </a:spcBef>
              <a:buSzTx/>
              <a:buNone/>
              <a:defRPr sz="2000"/>
            </a:pPr>
            <a:r>
              <a:rPr lang="it-IT" dirty="0"/>
              <a:t>Il</a:t>
            </a:r>
            <a:r>
              <a:rPr dirty="0"/>
              <a:t> test </a:t>
            </a:r>
            <a:r>
              <a:rPr dirty="0" err="1"/>
              <a:t>sarà</a:t>
            </a:r>
            <a:r>
              <a:rPr dirty="0"/>
              <a:t> </a:t>
            </a:r>
            <a:r>
              <a:rPr dirty="0" err="1"/>
              <a:t>composto</a:t>
            </a:r>
            <a:r>
              <a:rPr dirty="0"/>
              <a:t> da </a:t>
            </a:r>
            <a:r>
              <a:rPr b="1" dirty="0"/>
              <a:t>60 </a:t>
            </a:r>
            <a:r>
              <a:rPr b="1" dirty="0" err="1"/>
              <a:t>quesiti</a:t>
            </a:r>
            <a:r>
              <a:rPr b="1" dirty="0"/>
              <a:t> con 5 </a:t>
            </a:r>
            <a:r>
              <a:rPr b="1" dirty="0" err="1"/>
              <a:t>opzioni</a:t>
            </a:r>
            <a:r>
              <a:rPr b="1" dirty="0"/>
              <a:t> di </a:t>
            </a:r>
            <a:r>
              <a:rPr b="1" dirty="0" err="1"/>
              <a:t>risposta</a:t>
            </a:r>
            <a:r>
              <a:rPr dirty="0"/>
              <a:t>.</a:t>
            </a:r>
          </a:p>
          <a:p>
            <a:pPr marL="0" indent="0">
              <a:lnSpc>
                <a:spcPct val="80000"/>
              </a:lnSpc>
              <a:spcBef>
                <a:spcPts val="400"/>
              </a:spcBef>
              <a:buSzTx/>
              <a:buNone/>
              <a:defRPr sz="2000"/>
            </a:pPr>
            <a:endParaRPr/>
          </a:p>
          <a:p>
            <a:pPr marL="0" indent="0">
              <a:lnSpc>
                <a:spcPct val="80000"/>
              </a:lnSpc>
              <a:spcBef>
                <a:spcPts val="400"/>
              </a:spcBef>
              <a:buSzTx/>
              <a:buNone/>
              <a:defRPr sz="2000"/>
            </a:pPr>
            <a:r>
              <a:rPr dirty="0"/>
              <a:t>Il </a:t>
            </a:r>
            <a:r>
              <a:rPr dirty="0" err="1"/>
              <a:t>punteggio</a:t>
            </a:r>
            <a:r>
              <a:rPr dirty="0"/>
              <a:t> </a:t>
            </a:r>
            <a:r>
              <a:rPr dirty="0" err="1"/>
              <a:t>sarà</a:t>
            </a:r>
            <a:r>
              <a:rPr dirty="0"/>
              <a:t> </a:t>
            </a:r>
            <a:r>
              <a:rPr dirty="0" err="1"/>
              <a:t>calcolato</a:t>
            </a:r>
            <a:r>
              <a:rPr dirty="0"/>
              <a:t> in base ai </a:t>
            </a:r>
            <a:r>
              <a:rPr dirty="0" err="1"/>
              <a:t>seguenti</a:t>
            </a:r>
            <a:r>
              <a:rPr dirty="0"/>
              <a:t> </a:t>
            </a:r>
            <a:r>
              <a:rPr dirty="0" err="1"/>
              <a:t>criteri</a:t>
            </a:r>
            <a:r>
              <a:rPr dirty="0"/>
              <a:t>:</a:t>
            </a:r>
          </a:p>
          <a:p>
            <a:pPr>
              <a:lnSpc>
                <a:spcPct val="80000"/>
              </a:lnSpc>
              <a:spcBef>
                <a:spcPts val="400"/>
              </a:spcBef>
              <a:defRPr sz="2000" b="1"/>
            </a:pPr>
            <a:r>
              <a:rPr dirty="0"/>
              <a:t>1,5 </a:t>
            </a:r>
            <a:r>
              <a:rPr dirty="0" err="1"/>
              <a:t>punti</a:t>
            </a:r>
            <a:r>
              <a:rPr b="0" dirty="0"/>
              <a:t> per </a:t>
            </a:r>
            <a:r>
              <a:rPr b="0" dirty="0" err="1"/>
              <a:t>ogni</a:t>
            </a:r>
            <a:r>
              <a:rPr b="0" dirty="0"/>
              <a:t> </a:t>
            </a:r>
            <a:r>
              <a:rPr b="0" dirty="0" err="1"/>
              <a:t>risposta</a:t>
            </a:r>
            <a:r>
              <a:rPr b="0" dirty="0"/>
              <a:t> </a:t>
            </a:r>
            <a:r>
              <a:rPr b="0" dirty="0" err="1"/>
              <a:t>esatta</a:t>
            </a:r>
            <a:r>
              <a:rPr b="0" dirty="0"/>
              <a:t>;</a:t>
            </a:r>
          </a:p>
          <a:p>
            <a:pPr>
              <a:lnSpc>
                <a:spcPct val="80000"/>
              </a:lnSpc>
              <a:spcBef>
                <a:spcPts val="400"/>
              </a:spcBef>
              <a:defRPr sz="2000" b="1"/>
            </a:pPr>
            <a:r>
              <a:rPr dirty="0"/>
              <a:t>-0,4 </a:t>
            </a:r>
            <a:r>
              <a:rPr dirty="0" err="1"/>
              <a:t>punti</a:t>
            </a:r>
            <a:r>
              <a:rPr b="0" dirty="0"/>
              <a:t> per </a:t>
            </a:r>
            <a:r>
              <a:rPr b="0" dirty="0" err="1"/>
              <a:t>ogni</a:t>
            </a:r>
            <a:r>
              <a:rPr b="0" dirty="0"/>
              <a:t> </a:t>
            </a:r>
            <a:r>
              <a:rPr b="0" dirty="0" err="1"/>
              <a:t>risposta</a:t>
            </a:r>
            <a:r>
              <a:rPr b="0" dirty="0"/>
              <a:t> </a:t>
            </a:r>
            <a:r>
              <a:rPr b="0" dirty="0" err="1"/>
              <a:t>sbagliata</a:t>
            </a:r>
            <a:r>
              <a:rPr b="0" dirty="0"/>
              <a:t>;</a:t>
            </a:r>
          </a:p>
          <a:p>
            <a:pPr>
              <a:lnSpc>
                <a:spcPct val="80000"/>
              </a:lnSpc>
              <a:spcBef>
                <a:spcPts val="400"/>
              </a:spcBef>
              <a:defRPr sz="2000" b="1"/>
            </a:pPr>
            <a:r>
              <a:rPr dirty="0"/>
              <a:t>0 </a:t>
            </a:r>
            <a:r>
              <a:rPr dirty="0" err="1"/>
              <a:t>punti</a:t>
            </a:r>
            <a:r>
              <a:rPr b="0" dirty="0"/>
              <a:t> per </a:t>
            </a:r>
            <a:r>
              <a:rPr b="0" dirty="0" err="1"/>
              <a:t>ogni</a:t>
            </a:r>
            <a:r>
              <a:rPr b="0" dirty="0"/>
              <a:t> </a:t>
            </a:r>
            <a:r>
              <a:rPr b="0" dirty="0" err="1"/>
              <a:t>risposta</a:t>
            </a:r>
            <a:r>
              <a:rPr b="0" dirty="0"/>
              <a:t> non data.</a:t>
            </a:r>
          </a:p>
          <a:p>
            <a:pPr marL="0" indent="0">
              <a:lnSpc>
                <a:spcPct val="80000"/>
              </a:lnSpc>
              <a:spcBef>
                <a:spcPts val="400"/>
              </a:spcBef>
              <a:buSzTx/>
              <a:buNone/>
              <a:defRPr sz="2000"/>
            </a:pPr>
            <a:endParaRPr b="0"/>
          </a:p>
          <a:p>
            <a:pPr marL="0" indent="0">
              <a:lnSpc>
                <a:spcPct val="80000"/>
              </a:lnSpc>
              <a:spcBef>
                <a:spcPts val="400"/>
              </a:spcBef>
              <a:buSzTx/>
              <a:buNone/>
              <a:defRPr sz="2000"/>
            </a:pPr>
            <a:r>
              <a:rPr dirty="0"/>
              <a:t>Per </a:t>
            </a:r>
            <a:r>
              <a:rPr dirty="0" err="1"/>
              <a:t>l’</a:t>
            </a:r>
            <a:r>
              <a:rPr b="1" dirty="0" err="1"/>
              <a:t>ingresso</a:t>
            </a:r>
            <a:r>
              <a:rPr b="1" dirty="0"/>
              <a:t> in </a:t>
            </a:r>
            <a:r>
              <a:rPr b="1" dirty="0" err="1"/>
              <a:t>graduatoria</a:t>
            </a:r>
            <a:r>
              <a:rPr dirty="0"/>
              <a:t> è </a:t>
            </a:r>
            <a:r>
              <a:rPr dirty="0" err="1"/>
              <a:t>necessario</a:t>
            </a:r>
            <a:r>
              <a:rPr dirty="0"/>
              <a:t> </a:t>
            </a:r>
            <a:r>
              <a:rPr dirty="0" err="1"/>
              <a:t>raggiungere</a:t>
            </a:r>
            <a:r>
              <a:rPr dirty="0"/>
              <a:t> un </a:t>
            </a:r>
            <a:r>
              <a:rPr b="1" dirty="0" err="1"/>
              <a:t>punteggio</a:t>
            </a:r>
            <a:r>
              <a:rPr b="1" dirty="0"/>
              <a:t> </a:t>
            </a:r>
            <a:r>
              <a:rPr b="1" dirty="0" err="1"/>
              <a:t>minimo</a:t>
            </a:r>
            <a:r>
              <a:rPr b="1" dirty="0"/>
              <a:t> </a:t>
            </a:r>
            <a:r>
              <a:rPr b="1" dirty="0" err="1"/>
              <a:t>pari</a:t>
            </a:r>
            <a:r>
              <a:rPr b="1" dirty="0"/>
              <a:t> a</a:t>
            </a:r>
            <a:r>
              <a:rPr lang="it-IT" b="1" dirty="0"/>
              <a:t> </a:t>
            </a:r>
            <a:r>
              <a:rPr b="1" dirty="0"/>
              <a:t>20 </a:t>
            </a:r>
            <a:r>
              <a:rPr b="1" dirty="0" err="1"/>
              <a:t>punti</a:t>
            </a:r>
            <a:r>
              <a:rPr dirty="0"/>
              <a:t>.</a:t>
            </a:r>
          </a:p>
          <a:p>
            <a:pPr marL="0" indent="0">
              <a:lnSpc>
                <a:spcPct val="80000"/>
              </a:lnSpc>
              <a:spcBef>
                <a:spcPts val="400"/>
              </a:spcBef>
              <a:buSzTx/>
              <a:buNone/>
              <a:defRPr sz="2000"/>
            </a:pPr>
            <a:endParaRPr/>
          </a:p>
          <a:p>
            <a:pPr>
              <a:buNone/>
              <a:defRPr sz="2000"/>
            </a:pPr>
            <a:r>
              <a:rPr lang="it-IT" b="1" dirty="0">
                <a:solidFill>
                  <a:srgbClr val="C00000"/>
                </a:solidFill>
                <a:ea typeface="+mn-lt"/>
                <a:cs typeface="+mn-lt"/>
              </a:rPr>
              <a:t>Rispetto alla prova del 2021 sono state</a:t>
            </a:r>
            <a:r>
              <a:rPr lang="it-IT" dirty="0">
                <a:solidFill>
                  <a:srgbClr val="C00000"/>
                </a:solidFill>
                <a:ea typeface="+mn-lt"/>
                <a:cs typeface="+mn-lt"/>
              </a:rPr>
              <a:t>:</a:t>
            </a:r>
            <a:endParaRPr lang="it-IT" dirty="0">
              <a:solidFill>
                <a:srgbClr val="C00000"/>
              </a:solidFill>
            </a:endParaRPr>
          </a:p>
          <a:p>
            <a:pPr>
              <a:defRPr sz="2000"/>
            </a:pPr>
            <a:r>
              <a:rPr lang="it-IT" b="1" u="sng" dirty="0">
                <a:ea typeface="+mn-lt"/>
                <a:cs typeface="+mn-lt"/>
              </a:rPr>
              <a:t>Eliminate</a:t>
            </a:r>
            <a:r>
              <a:rPr lang="it-IT" dirty="0">
                <a:ea typeface="+mn-lt"/>
                <a:cs typeface="+mn-lt"/>
              </a:rPr>
              <a:t> le 12 domande di cultura generale</a:t>
            </a:r>
            <a:endParaRPr lang="it-IT" dirty="0"/>
          </a:p>
          <a:p>
            <a:pPr>
              <a:defRPr sz="2000"/>
            </a:pPr>
            <a:r>
              <a:rPr lang="it-IT" b="1" u="sng" dirty="0">
                <a:ea typeface="+mn-lt"/>
                <a:cs typeface="+mn-lt"/>
              </a:rPr>
              <a:t>Diminuite</a:t>
            </a:r>
            <a:r>
              <a:rPr lang="it-IT" dirty="0">
                <a:ea typeface="+mn-lt"/>
                <a:cs typeface="+mn-lt"/>
              </a:rPr>
              <a:t> da 10 a 5 le domande di logica </a:t>
            </a:r>
            <a:r>
              <a:rPr lang="it-IT" b="1" dirty="0">
                <a:solidFill>
                  <a:srgbClr val="C00000"/>
                </a:solidFill>
                <a:ea typeface="+mn-lt"/>
                <a:cs typeface="+mn-lt"/>
              </a:rPr>
              <a:t>ma</a:t>
            </a:r>
            <a:r>
              <a:rPr lang="it-IT" dirty="0">
                <a:ea typeface="+mn-lt"/>
                <a:cs typeface="+mn-lt"/>
              </a:rPr>
              <a:t> aggiunte 4 di comprensione del testo, che fino al 2021 erano inglobate nella sezione di logica</a:t>
            </a:r>
            <a:endParaRPr lang="it-IT" dirty="0"/>
          </a:p>
          <a:p>
            <a:pPr marL="0" indent="0">
              <a:lnSpc>
                <a:spcPct val="80000"/>
              </a:lnSpc>
              <a:spcBef>
                <a:spcPts val="400"/>
              </a:spcBef>
              <a:buSzTx/>
              <a:buNone/>
              <a:defRPr sz="2000"/>
            </a:pPr>
            <a:endParaRPr lang="it-IT">
              <a:ea typeface="+mn-lt"/>
              <a:cs typeface="+mn-lt"/>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Titolo 1"/>
          <p:cNvSpPr txBox="1">
            <a:spLocks noGrp="1"/>
          </p:cNvSpPr>
          <p:nvPr>
            <p:ph type="title"/>
          </p:nvPr>
        </p:nvSpPr>
        <p:spPr>
          <a:xfrm>
            <a:off x="457200" y="274638"/>
            <a:ext cx="8229600" cy="1143001"/>
          </a:xfrm>
          <a:prstGeom prst="rect">
            <a:avLst/>
          </a:prstGeom>
        </p:spPr>
        <p:txBody>
          <a:bodyPr/>
          <a:lstStyle/>
          <a:p>
            <a:pPr defTabSz="832102">
              <a:defRPr sz="3100" b="1"/>
            </a:pPr>
            <a:r>
              <a:t>Domande di tipo </a:t>
            </a:r>
            <a:r>
              <a:rPr>
                <a:solidFill>
                  <a:srgbClr val="C00000"/>
                </a:solidFill>
              </a:rPr>
              <a:t>deduttivo</a:t>
            </a:r>
            <a:r>
              <a:rPr b="0"/>
              <a:t> </a:t>
            </a:r>
            <a:r>
              <a:t>e</a:t>
            </a:r>
            <a:r>
              <a:rPr b="0"/>
              <a:t> </a:t>
            </a:r>
            <a:r>
              <a:t>di tipo </a:t>
            </a:r>
            <a:r>
              <a:rPr>
                <a:solidFill>
                  <a:srgbClr val="C00000"/>
                </a:solidFill>
              </a:rPr>
              <a:t>interpretativo</a:t>
            </a:r>
            <a:r>
              <a:t>:</a:t>
            </a:r>
          </a:p>
        </p:txBody>
      </p:sp>
      <p:sp>
        <p:nvSpPr>
          <p:cNvPr id="167" name="Segnaposto contenuto 2"/>
          <p:cNvSpPr txBox="1">
            <a:spLocks noGrp="1"/>
          </p:cNvSpPr>
          <p:nvPr>
            <p:ph type="body" idx="1"/>
          </p:nvPr>
        </p:nvSpPr>
        <p:spPr>
          <a:xfrm>
            <a:off x="457200" y="1600200"/>
            <a:ext cx="8229600" cy="5141168"/>
          </a:xfrm>
          <a:prstGeom prst="rect">
            <a:avLst/>
          </a:prstGeom>
        </p:spPr>
        <p:txBody>
          <a:bodyPr/>
          <a:lstStyle/>
          <a:p>
            <a:pPr>
              <a:lnSpc>
                <a:spcPct val="80000"/>
              </a:lnSpc>
              <a:spcBef>
                <a:spcPts val="600"/>
              </a:spcBef>
              <a:defRPr sz="2700"/>
            </a:pPr>
            <a:r>
              <a:t>Un’interessante classificazione dei quesiti prevede la suddivisione in </a:t>
            </a:r>
            <a:r>
              <a:rPr b="1"/>
              <a:t>domande di tipo deduttivo</a:t>
            </a:r>
            <a:r>
              <a:t> e </a:t>
            </a:r>
            <a:r>
              <a:rPr b="1"/>
              <a:t>domande di tipo interpretativo</a:t>
            </a:r>
            <a:r>
              <a:t>.</a:t>
            </a:r>
          </a:p>
          <a:p>
            <a:pPr>
              <a:lnSpc>
                <a:spcPct val="80000"/>
              </a:lnSpc>
              <a:spcBef>
                <a:spcPts val="600"/>
              </a:spcBef>
              <a:defRPr sz="2700" b="1"/>
            </a:pPr>
            <a:endParaRPr/>
          </a:p>
          <a:p>
            <a:pPr marL="0" indent="0">
              <a:lnSpc>
                <a:spcPct val="80000"/>
              </a:lnSpc>
              <a:spcBef>
                <a:spcPts val="600"/>
              </a:spcBef>
              <a:buSzTx/>
              <a:buNone/>
              <a:defRPr sz="2700" b="1"/>
            </a:pPr>
            <a:r>
              <a:t>Domande di tipo deduttivo:</a:t>
            </a:r>
          </a:p>
          <a:p>
            <a:pPr marL="0" indent="0">
              <a:lnSpc>
                <a:spcPct val="80000"/>
              </a:lnSpc>
              <a:spcBef>
                <a:spcPts val="600"/>
              </a:spcBef>
              <a:buSzTx/>
              <a:buNone/>
              <a:defRPr sz="2700" b="1"/>
            </a:pPr>
            <a:endParaRPr/>
          </a:p>
          <a:p>
            <a:pPr>
              <a:lnSpc>
                <a:spcPct val="80000"/>
              </a:lnSpc>
              <a:spcBef>
                <a:spcPts val="600"/>
              </a:spcBef>
              <a:defRPr sz="2700"/>
            </a:pPr>
            <a:r>
              <a:t>Per quesito deduttivo si intende una domanda totalmente </a:t>
            </a:r>
            <a:r>
              <a:rPr b="1"/>
              <a:t>deterministica</a:t>
            </a:r>
            <a:r>
              <a:t>, cioè che ha </a:t>
            </a:r>
            <a:r>
              <a:rPr b="1"/>
              <a:t>un’unica possibile risposta</a:t>
            </a:r>
            <a:r>
              <a:t>. I quesiti matematici, ad esempio, sono tutti fortemente deterministici, essendo la risposta corretta un numero ben preciso.</a:t>
            </a:r>
          </a:p>
          <a:p>
            <a:pPr>
              <a:lnSpc>
                <a:spcPct val="80000"/>
              </a:lnSpc>
              <a:spcBef>
                <a:spcPts val="600"/>
              </a:spcBef>
              <a:defRPr sz="2700"/>
            </a:pPr>
            <a:r>
              <a:t>Per capire di cosa stiamo parlando, risolviamo insieme il seguente quesito:</a:t>
            </a:r>
          </a:p>
        </p:txBody>
      </p:sp>
    </p:spTree>
  </p:cSld>
  <p:clrMapOvr>
    <a:masterClrMapping/>
  </p:clrMapOvr>
  <p:transition spd="med"/>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 name="Rettangolo 1"/>
          <p:cNvSpPr txBox="1"/>
          <p:nvPr/>
        </p:nvSpPr>
        <p:spPr>
          <a:xfrm>
            <a:off x="401880" y="764704"/>
            <a:ext cx="8424938" cy="5158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a:buSzPct val="100000"/>
              <a:buFont typeface="Arial"/>
              <a:buChar char="•"/>
              <a:defRPr>
                <a:latin typeface="+mn-lt"/>
                <a:ea typeface="+mn-ea"/>
                <a:cs typeface="+mn-cs"/>
                <a:sym typeface="Calibri"/>
              </a:defRPr>
            </a:pPr>
            <a:r>
              <a:t>La scelta dei termini comporta un ragionamento logico, effettuato in questo modo:</a:t>
            </a:r>
          </a:p>
          <a:p>
            <a:pPr marL="285750" indent="-285750">
              <a:buSzPct val="100000"/>
              <a:buFont typeface="Arial"/>
              <a:buChar char="•"/>
              <a:defRPr>
                <a:latin typeface="+mn-lt"/>
                <a:ea typeface="+mn-ea"/>
                <a:cs typeface="+mn-cs"/>
                <a:sym typeface="Calibri"/>
              </a:defRPr>
            </a:pPr>
            <a:r>
              <a:t>bisogna innanzitutto leggere il testo senza le parole mancanti, per comprendere quale possa essere il senso. In questo caso capiamo che colui che parla ha sbagliato, dunque ha subito delle conseguenze.</a:t>
            </a:r>
          </a:p>
          <a:p>
            <a:pPr marL="285750" indent="-285750">
              <a:buSzPct val="100000"/>
              <a:buFont typeface="Arial"/>
              <a:buChar char="•"/>
              <a:defRPr>
                <a:latin typeface="+mn-lt"/>
                <a:ea typeface="+mn-ea"/>
                <a:cs typeface="+mn-cs"/>
                <a:sym typeface="Calibri"/>
              </a:defRPr>
            </a:pPr>
            <a:r>
              <a:t>Compreso il significato del testo, si può passare a capire quale possa essere il primo termine da inserire tra “sono stato” e “alla gogna”. Apparentemente, potremmo inserire tutti i participi passati proposti. Ma successivamente ci troviamo di fronte alla preposizione “alla”; dunque, i participi che grammaticalmente stanno bene in questa posizione sono “esposto (A)” e “avviato (E)”.</a:t>
            </a:r>
          </a:p>
          <a:p>
            <a:pPr marL="285750" indent="-285750">
              <a:buSzPct val="100000"/>
              <a:buFont typeface="Arial"/>
              <a:buChar char="•"/>
              <a:defRPr>
                <a:latin typeface="+mn-lt"/>
                <a:ea typeface="+mn-ea"/>
                <a:cs typeface="+mn-cs"/>
                <a:sym typeface="Calibri"/>
              </a:defRPr>
            </a:pPr>
            <a:r>
              <a:t>fatta dunque una prima selezione, non ci resta che capire quale possa essere il secondo termine da inserire. Provando quindi le coppie delle risposte A ed E, notiamo che l’aggettivo mediatica conferisce un senso più logico rispetto a meccanica, in quanto “gogna mediatica” è un’espressione utilizzata di frequente, mentre “gogna meccanica” non significa nulla. </a:t>
            </a:r>
          </a:p>
          <a:p>
            <a:pPr marL="285750" indent="-285750">
              <a:buSzPct val="100000"/>
              <a:buFont typeface="Arial"/>
              <a:buChar char="•"/>
              <a:defRPr>
                <a:latin typeface="+mn-lt"/>
                <a:ea typeface="+mn-ea"/>
                <a:cs typeface="+mn-cs"/>
                <a:sym typeface="Calibri"/>
              </a:defRPr>
            </a:pPr>
            <a:r>
              <a:t>per essere sicuri, è utile fare un controllo e provare ad inserire tutte le coppie di termini proposte, in modo da capire se effettivamente la risposta scelta conferisca un senso alla proposizione.</a:t>
            </a:r>
          </a:p>
        </p:txBody>
      </p:sp>
      <p:sp>
        <p:nvSpPr>
          <p:cNvPr id="946" name="Rettangolo 2"/>
          <p:cNvSpPr txBox="1"/>
          <p:nvPr/>
        </p:nvSpPr>
        <p:spPr>
          <a:xfrm>
            <a:off x="1763688" y="6034801"/>
            <a:ext cx="6130281" cy="904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800" b="1">
                <a:solidFill>
                  <a:srgbClr val="C00000"/>
                </a:solidFill>
                <a:latin typeface="+mn-lt"/>
                <a:ea typeface="+mn-ea"/>
                <a:cs typeface="+mn-cs"/>
                <a:sym typeface="Calibri"/>
              </a:defRPr>
            </a:lvl1pPr>
          </a:lstStyle>
          <a:p>
            <a:r>
              <a:t>LA RISPOSTA ESATTA È DUNQUE LA 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946"/>
                                        </p:tgtEl>
                                        <p:attrNameLst>
                                          <p:attrName>style.visibility</p:attrName>
                                        </p:attrNameLst>
                                      </p:cBhvr>
                                      <p:to>
                                        <p:strVal val="visible"/>
                                      </p:to>
                                    </p:set>
                                    <p:animEffect transition="in" filter="dissolve">
                                      <p:cBhvr>
                                        <p:cTn id="7" dur="500"/>
                                        <p:tgtEl>
                                          <p:spTgt spid="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 grpId="0" animBg="1" advAuto="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8" name="Picture 2" descr="Picture 2"/>
          <p:cNvPicPr>
            <a:picLocks noChangeAspect="1"/>
          </p:cNvPicPr>
          <p:nvPr/>
        </p:nvPicPr>
        <p:blipFill>
          <a:blip r:embed="rId2"/>
          <a:stretch>
            <a:fillRect/>
          </a:stretch>
        </p:blipFill>
        <p:spPr>
          <a:xfrm>
            <a:off x="293198" y="713526"/>
            <a:ext cx="8524876" cy="1800226"/>
          </a:xfrm>
          <a:prstGeom prst="rect">
            <a:avLst/>
          </a:prstGeom>
          <a:ln w="12700">
            <a:miter lim="400000"/>
          </a:ln>
        </p:spPr>
      </p:pic>
      <p:pic>
        <p:nvPicPr>
          <p:cNvPr id="949" name="Picture 3" descr="Picture 3"/>
          <p:cNvPicPr>
            <a:picLocks noChangeAspect="1"/>
          </p:cNvPicPr>
          <p:nvPr/>
        </p:nvPicPr>
        <p:blipFill>
          <a:blip r:embed="rId3"/>
          <a:stretch>
            <a:fillRect/>
          </a:stretch>
        </p:blipFill>
        <p:spPr>
          <a:xfrm>
            <a:off x="512160" y="2636911"/>
            <a:ext cx="4020547" cy="2869791"/>
          </a:xfrm>
          <a:prstGeom prst="rect">
            <a:avLst/>
          </a:prstGeom>
          <a:ln w="12700">
            <a:miter lim="400000"/>
          </a:ln>
        </p:spPr>
      </p:pic>
      <p:pic>
        <p:nvPicPr>
          <p:cNvPr id="950" name="Picture 4" descr="Picture 4"/>
          <p:cNvPicPr>
            <a:picLocks noChangeAspect="1"/>
          </p:cNvPicPr>
          <p:nvPr/>
        </p:nvPicPr>
        <p:blipFill>
          <a:blip r:embed="rId4"/>
          <a:stretch>
            <a:fillRect/>
          </a:stretch>
        </p:blipFill>
        <p:spPr>
          <a:xfrm>
            <a:off x="445599" y="5805263"/>
            <a:ext cx="8372476" cy="5334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950"/>
                                        </p:tgtEl>
                                        <p:attrNameLst>
                                          <p:attrName>style.visibility</p:attrName>
                                        </p:attrNameLst>
                                      </p:cBhvr>
                                      <p:to>
                                        <p:strVal val="visible"/>
                                      </p:to>
                                    </p:set>
                                    <p:animEffect transition="in" filter="dissolve">
                                      <p:cBhvr>
                                        <p:cTn id="7" dur="500"/>
                                        <p:tgtEl>
                                          <p:spTgt spid="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 grpId="0" animBg="1" advAuto="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 name="Picture 2" descr="Picture 2"/>
          <p:cNvPicPr>
            <a:picLocks noChangeAspect="1"/>
          </p:cNvPicPr>
          <p:nvPr/>
        </p:nvPicPr>
        <p:blipFill>
          <a:blip r:embed="rId2"/>
          <a:stretch>
            <a:fillRect/>
          </a:stretch>
        </p:blipFill>
        <p:spPr>
          <a:xfrm>
            <a:off x="485773" y="260647"/>
            <a:ext cx="5382371" cy="3876812"/>
          </a:xfrm>
          <a:prstGeom prst="rect">
            <a:avLst/>
          </a:prstGeom>
          <a:ln w="12700">
            <a:miter lim="400000"/>
          </a:ln>
        </p:spPr>
      </p:pic>
      <p:pic>
        <p:nvPicPr>
          <p:cNvPr id="953" name="Picture 3" descr="Picture 3"/>
          <p:cNvPicPr>
            <a:picLocks noChangeAspect="1"/>
          </p:cNvPicPr>
          <p:nvPr/>
        </p:nvPicPr>
        <p:blipFill>
          <a:blip r:embed="rId3"/>
          <a:stretch>
            <a:fillRect/>
          </a:stretch>
        </p:blipFill>
        <p:spPr>
          <a:xfrm>
            <a:off x="323527" y="4437112"/>
            <a:ext cx="8208914" cy="57046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953"/>
                                        </p:tgtEl>
                                        <p:attrNameLst>
                                          <p:attrName>style.visibility</p:attrName>
                                        </p:attrNameLst>
                                      </p:cBhvr>
                                      <p:to>
                                        <p:strVal val="visible"/>
                                      </p:to>
                                    </p:set>
                                    <p:animEffect transition="in" filter="dissolve">
                                      <p:cBhvr>
                                        <p:cTn id="7" dur="500"/>
                                        <p:tgtEl>
                                          <p:spTgt spid="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 grpId="0" animBg="1" advAuto="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Rettangolo 1"/>
          <p:cNvSpPr txBox="1"/>
          <p:nvPr/>
        </p:nvSpPr>
        <p:spPr>
          <a:xfrm>
            <a:off x="442623" y="980728"/>
            <a:ext cx="4680522" cy="802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400" b="1">
                <a:latin typeface="+mn-lt"/>
                <a:ea typeface="+mn-ea"/>
                <a:cs typeface="+mn-cs"/>
                <a:sym typeface="Calibri"/>
              </a:defRPr>
            </a:lvl1pPr>
          </a:lstStyle>
          <a:p>
            <a:r>
              <a:t>Anagrammi e quesiti sulle parole:</a:t>
            </a:r>
          </a:p>
        </p:txBody>
      </p:sp>
      <p:pic>
        <p:nvPicPr>
          <p:cNvPr id="956" name="Picture 2" descr="Picture 2"/>
          <p:cNvPicPr>
            <a:picLocks noChangeAspect="1"/>
          </p:cNvPicPr>
          <p:nvPr/>
        </p:nvPicPr>
        <p:blipFill>
          <a:blip r:embed="rId2"/>
          <a:stretch>
            <a:fillRect/>
          </a:stretch>
        </p:blipFill>
        <p:spPr>
          <a:xfrm>
            <a:off x="442624" y="1768651"/>
            <a:ext cx="8505826" cy="2819401"/>
          </a:xfrm>
          <a:prstGeom prst="rect">
            <a:avLst/>
          </a:prstGeom>
          <a:ln w="12700">
            <a:miter lim="400000"/>
          </a:ln>
        </p:spPr>
      </p:pic>
    </p:spTree>
  </p:cSld>
  <p:clrMapOvr>
    <a:masterClrMapping/>
  </p:clrMapOvr>
  <p:transition spd="med"/>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8" name="Picture 2" descr="Picture 2"/>
          <p:cNvPicPr>
            <a:picLocks noChangeAspect="1"/>
          </p:cNvPicPr>
          <p:nvPr/>
        </p:nvPicPr>
        <p:blipFill>
          <a:blip r:embed="rId2"/>
          <a:stretch>
            <a:fillRect/>
          </a:stretch>
        </p:blipFill>
        <p:spPr>
          <a:xfrm>
            <a:off x="187089" y="980728"/>
            <a:ext cx="8620126" cy="3209926"/>
          </a:xfrm>
          <a:prstGeom prst="rect">
            <a:avLst/>
          </a:prstGeom>
          <a:ln w="12700">
            <a:miter lim="400000"/>
          </a:ln>
        </p:spPr>
      </p:pic>
      <p:pic>
        <p:nvPicPr>
          <p:cNvPr id="959" name="Picture 3" descr="Picture 3"/>
          <p:cNvPicPr>
            <a:picLocks noChangeAspect="1"/>
          </p:cNvPicPr>
          <p:nvPr/>
        </p:nvPicPr>
        <p:blipFill>
          <a:blip r:embed="rId3"/>
          <a:stretch>
            <a:fillRect/>
          </a:stretch>
        </p:blipFill>
        <p:spPr>
          <a:xfrm>
            <a:off x="301388" y="4725144"/>
            <a:ext cx="8505826" cy="151447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959"/>
                                        </p:tgtEl>
                                        <p:attrNameLst>
                                          <p:attrName>style.visibility</p:attrName>
                                        </p:attrNameLst>
                                      </p:cBhvr>
                                      <p:to>
                                        <p:strVal val="visible"/>
                                      </p:to>
                                    </p:set>
                                    <p:animEffect transition="in" filter="dissolve">
                                      <p:cBhvr>
                                        <p:cTn id="7" dur="500"/>
                                        <p:tgtEl>
                                          <p:spTgt spid="9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 grpId="0" animBg="1" advAuto="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5" name="Picture 2" descr="Picture 2"/>
          <p:cNvPicPr>
            <a:picLocks noChangeAspect="1"/>
          </p:cNvPicPr>
          <p:nvPr/>
        </p:nvPicPr>
        <p:blipFill>
          <a:blip r:embed="rId2"/>
          <a:stretch>
            <a:fillRect/>
          </a:stretch>
        </p:blipFill>
        <p:spPr>
          <a:xfrm>
            <a:off x="539551" y="439419"/>
            <a:ext cx="8248651" cy="3000376"/>
          </a:xfrm>
          <a:prstGeom prst="rect">
            <a:avLst/>
          </a:prstGeom>
          <a:ln w="12700">
            <a:miter lim="400000"/>
          </a:ln>
        </p:spPr>
      </p:pic>
      <p:pic>
        <p:nvPicPr>
          <p:cNvPr id="876" name="Picture 3" descr="Picture 3"/>
          <p:cNvPicPr>
            <a:picLocks noChangeAspect="1"/>
          </p:cNvPicPr>
          <p:nvPr/>
        </p:nvPicPr>
        <p:blipFill>
          <a:blip r:embed="rId3"/>
          <a:stretch>
            <a:fillRect/>
          </a:stretch>
        </p:blipFill>
        <p:spPr>
          <a:xfrm>
            <a:off x="539551" y="4149080"/>
            <a:ext cx="8029576" cy="876301"/>
          </a:xfrm>
          <a:prstGeom prst="rect">
            <a:avLst/>
          </a:prstGeom>
          <a:ln w="12700">
            <a:miter lim="400000"/>
          </a:ln>
        </p:spPr>
      </p:pic>
    </p:spTree>
    <p:extLst>
      <p:ext uri="{BB962C8B-B14F-4D97-AF65-F5344CB8AC3E}">
        <p14:creationId xmlns:p14="http://schemas.microsoft.com/office/powerpoint/2010/main" val="238030713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876"/>
                                        </p:tgtEl>
                                        <p:attrNameLst>
                                          <p:attrName>style.visibility</p:attrName>
                                        </p:attrNameLst>
                                      </p:cBhvr>
                                      <p:to>
                                        <p:strVal val="visible"/>
                                      </p:to>
                                    </p:set>
                                    <p:animEffect transition="in" filter="dissolve">
                                      <p:cBhvr>
                                        <p:cTn id="7" dur="500"/>
                                        <p:tgtEl>
                                          <p:spTgt spid="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 grpId="0" animBg="1" advAuto="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Titolo 1"/>
          <p:cNvSpPr txBox="1">
            <a:spLocks noGrp="1"/>
          </p:cNvSpPr>
          <p:nvPr>
            <p:ph type="title"/>
          </p:nvPr>
        </p:nvSpPr>
        <p:spPr>
          <a:xfrm>
            <a:off x="457200" y="274638"/>
            <a:ext cx="8229600" cy="1143001"/>
          </a:xfrm>
          <a:prstGeom prst="rect">
            <a:avLst/>
          </a:prstGeom>
        </p:spPr>
        <p:txBody>
          <a:bodyPr/>
          <a:lstStyle/>
          <a:p>
            <a:endParaRPr/>
          </a:p>
        </p:txBody>
      </p:sp>
      <p:sp>
        <p:nvSpPr>
          <p:cNvPr id="925"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926" name="Picture 2" descr="Picture 2"/>
          <p:cNvPicPr>
            <a:picLocks noChangeAspect="1"/>
          </p:cNvPicPr>
          <p:nvPr/>
        </p:nvPicPr>
        <p:blipFill>
          <a:blip r:embed="rId2"/>
          <a:stretch>
            <a:fillRect/>
          </a:stretch>
        </p:blipFill>
        <p:spPr>
          <a:xfrm>
            <a:off x="323527" y="404664"/>
            <a:ext cx="8527281" cy="4392488"/>
          </a:xfrm>
          <a:prstGeom prst="rect">
            <a:avLst/>
          </a:prstGeom>
          <a:ln w="12700">
            <a:miter lim="400000"/>
          </a:ln>
        </p:spPr>
      </p:pic>
      <p:sp>
        <p:nvSpPr>
          <p:cNvPr id="5" name="Rettangolo 4"/>
          <p:cNvSpPr/>
          <p:nvPr/>
        </p:nvSpPr>
        <p:spPr>
          <a:xfrm>
            <a:off x="323528" y="4403903"/>
            <a:ext cx="8280920"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 name="CasellaDiTesto 5"/>
          <p:cNvSpPr txBox="1"/>
          <p:nvPr/>
        </p:nvSpPr>
        <p:spPr>
          <a:xfrm>
            <a:off x="304921" y="1090479"/>
            <a:ext cx="662513" cy="2554545"/>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rPr sz="3200"/>
              <a:t>A</a:t>
            </a:r>
          </a:p>
          <a:p>
            <a:pPr algn="ctr">
              <a:defRPr sz="2800">
                <a:latin typeface="+mn-lt"/>
                <a:ea typeface="+mn-ea"/>
                <a:cs typeface="+mn-cs"/>
                <a:sym typeface="Calibri"/>
              </a:defRPr>
            </a:pPr>
            <a:r>
              <a:rPr sz="3200"/>
              <a:t>B</a:t>
            </a:r>
          </a:p>
          <a:p>
            <a:pPr algn="ctr">
              <a:defRPr sz="2800">
                <a:latin typeface="+mn-lt"/>
                <a:ea typeface="+mn-ea"/>
                <a:cs typeface="+mn-cs"/>
                <a:sym typeface="Calibri"/>
              </a:defRPr>
            </a:pPr>
            <a:r>
              <a:rPr sz="3200"/>
              <a:t>C</a:t>
            </a:r>
          </a:p>
          <a:p>
            <a:pPr algn="ctr">
              <a:defRPr sz="2800">
                <a:latin typeface="+mn-lt"/>
                <a:ea typeface="+mn-ea"/>
                <a:cs typeface="+mn-cs"/>
                <a:sym typeface="Calibri"/>
              </a:defRPr>
            </a:pPr>
            <a:r>
              <a:rPr sz="3200"/>
              <a:t>D</a:t>
            </a:r>
          </a:p>
          <a:p>
            <a:pPr algn="ctr">
              <a:defRPr sz="2800">
                <a:latin typeface="+mn-lt"/>
                <a:ea typeface="+mn-ea"/>
                <a:cs typeface="+mn-cs"/>
                <a:sym typeface="Calibri"/>
              </a:defRPr>
            </a:pPr>
            <a:r>
              <a:rPr sz="3200"/>
              <a:t>E</a:t>
            </a:r>
          </a:p>
        </p:txBody>
      </p:sp>
      <p:sp>
        <p:nvSpPr>
          <p:cNvPr id="7" name="Rettangolo 6"/>
          <p:cNvSpPr/>
          <p:nvPr/>
        </p:nvSpPr>
        <p:spPr>
          <a:xfrm>
            <a:off x="160057" y="3645024"/>
            <a:ext cx="8690751" cy="737775"/>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extLst>
      <p:ext uri="{BB962C8B-B14F-4D97-AF65-F5344CB8AC3E}">
        <p14:creationId xmlns:p14="http://schemas.microsoft.com/office/powerpoint/2010/main" val="24035952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5"/>
                                        </p:tgtEl>
                                      </p:cBhvr>
                                    </p:animEffect>
                                    <p:set>
                                      <p:cBhvr>
                                        <p:cTn id="7"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Titolo 1"/>
          <p:cNvSpPr txBox="1">
            <a:spLocks noGrp="1"/>
          </p:cNvSpPr>
          <p:nvPr>
            <p:ph type="title"/>
          </p:nvPr>
        </p:nvSpPr>
        <p:spPr>
          <a:xfrm>
            <a:off x="457200" y="274638"/>
            <a:ext cx="8229600" cy="1143001"/>
          </a:xfrm>
          <a:prstGeom prst="rect">
            <a:avLst/>
          </a:prstGeom>
        </p:spPr>
        <p:txBody>
          <a:bodyPr/>
          <a:lstStyle/>
          <a:p>
            <a:endParaRPr/>
          </a:p>
        </p:txBody>
      </p:sp>
      <p:sp>
        <p:nvSpPr>
          <p:cNvPr id="929"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930" name="Picture 2" descr="Picture 2"/>
          <p:cNvPicPr>
            <a:picLocks noChangeAspect="1"/>
          </p:cNvPicPr>
          <p:nvPr/>
        </p:nvPicPr>
        <p:blipFill>
          <a:blip r:embed="rId2"/>
          <a:stretch>
            <a:fillRect/>
          </a:stretch>
        </p:blipFill>
        <p:spPr>
          <a:xfrm>
            <a:off x="216524" y="836712"/>
            <a:ext cx="8572098" cy="4896544"/>
          </a:xfrm>
          <a:prstGeom prst="rect">
            <a:avLst/>
          </a:prstGeom>
          <a:ln w="12700">
            <a:miter lim="400000"/>
          </a:ln>
        </p:spPr>
      </p:pic>
      <p:sp>
        <p:nvSpPr>
          <p:cNvPr id="5" name="Rettangolo 4"/>
          <p:cNvSpPr/>
          <p:nvPr/>
        </p:nvSpPr>
        <p:spPr>
          <a:xfrm>
            <a:off x="323528" y="5289557"/>
            <a:ext cx="8280920"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 name="CasellaDiTesto 5"/>
          <p:cNvSpPr txBox="1"/>
          <p:nvPr/>
        </p:nvSpPr>
        <p:spPr>
          <a:xfrm>
            <a:off x="304921" y="1760109"/>
            <a:ext cx="662513" cy="286232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rPr sz="3600"/>
              <a:t>A</a:t>
            </a:r>
          </a:p>
          <a:p>
            <a:pPr algn="ctr">
              <a:defRPr sz="2800">
                <a:latin typeface="+mn-lt"/>
                <a:ea typeface="+mn-ea"/>
                <a:cs typeface="+mn-cs"/>
                <a:sym typeface="Calibri"/>
              </a:defRPr>
            </a:pPr>
            <a:r>
              <a:rPr sz="3600"/>
              <a:t>B</a:t>
            </a:r>
          </a:p>
          <a:p>
            <a:pPr algn="ctr">
              <a:defRPr sz="2800">
                <a:latin typeface="+mn-lt"/>
                <a:ea typeface="+mn-ea"/>
                <a:cs typeface="+mn-cs"/>
                <a:sym typeface="Calibri"/>
              </a:defRPr>
            </a:pPr>
            <a:r>
              <a:rPr sz="3600"/>
              <a:t>C</a:t>
            </a:r>
          </a:p>
          <a:p>
            <a:pPr algn="ctr">
              <a:defRPr sz="2800">
                <a:latin typeface="+mn-lt"/>
                <a:ea typeface="+mn-ea"/>
                <a:cs typeface="+mn-cs"/>
                <a:sym typeface="Calibri"/>
              </a:defRPr>
            </a:pPr>
            <a:r>
              <a:rPr sz="3600"/>
              <a:t>D</a:t>
            </a:r>
          </a:p>
          <a:p>
            <a:pPr algn="ctr">
              <a:defRPr sz="2800">
                <a:latin typeface="+mn-lt"/>
                <a:ea typeface="+mn-ea"/>
                <a:cs typeface="+mn-cs"/>
                <a:sym typeface="Calibri"/>
              </a:defRPr>
            </a:pPr>
            <a:r>
              <a:rPr sz="3600"/>
              <a:t>E</a:t>
            </a:r>
          </a:p>
        </p:txBody>
      </p:sp>
      <p:sp>
        <p:nvSpPr>
          <p:cNvPr id="7" name="Rettangolo 6"/>
          <p:cNvSpPr/>
          <p:nvPr/>
        </p:nvSpPr>
        <p:spPr>
          <a:xfrm>
            <a:off x="160057" y="4635441"/>
            <a:ext cx="8690751" cy="737775"/>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extLst>
      <p:ext uri="{BB962C8B-B14F-4D97-AF65-F5344CB8AC3E}">
        <p14:creationId xmlns:p14="http://schemas.microsoft.com/office/powerpoint/2010/main" val="24007014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5"/>
                                        </p:tgtEl>
                                      </p:cBhvr>
                                    </p:animEffect>
                                    <p:set>
                                      <p:cBhvr>
                                        <p:cTn id="7"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 name="Titolo 1"/>
          <p:cNvSpPr txBox="1">
            <a:spLocks noGrp="1"/>
          </p:cNvSpPr>
          <p:nvPr>
            <p:ph type="title"/>
          </p:nvPr>
        </p:nvSpPr>
        <p:spPr>
          <a:xfrm>
            <a:off x="457200" y="274638"/>
            <a:ext cx="8229600" cy="1143001"/>
          </a:xfrm>
          <a:prstGeom prst="rect">
            <a:avLst/>
          </a:prstGeom>
        </p:spPr>
        <p:txBody>
          <a:bodyPr/>
          <a:lstStyle/>
          <a:p>
            <a:endParaRPr/>
          </a:p>
        </p:txBody>
      </p:sp>
      <p:sp>
        <p:nvSpPr>
          <p:cNvPr id="933"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934" name="Picture 2" descr="Picture 2"/>
          <p:cNvPicPr>
            <a:picLocks noChangeAspect="1"/>
          </p:cNvPicPr>
          <p:nvPr/>
        </p:nvPicPr>
        <p:blipFill>
          <a:blip r:embed="rId2"/>
          <a:stretch>
            <a:fillRect/>
          </a:stretch>
        </p:blipFill>
        <p:spPr>
          <a:xfrm>
            <a:off x="179511" y="1412776"/>
            <a:ext cx="8679281" cy="4680520"/>
          </a:xfrm>
          <a:prstGeom prst="rect">
            <a:avLst/>
          </a:prstGeom>
          <a:ln w="12700">
            <a:miter lim="400000"/>
          </a:ln>
        </p:spPr>
      </p:pic>
      <p:sp>
        <p:nvSpPr>
          <p:cNvPr id="5" name="Rettangolo 4"/>
          <p:cNvSpPr/>
          <p:nvPr/>
        </p:nvSpPr>
        <p:spPr>
          <a:xfrm>
            <a:off x="160057" y="5817971"/>
            <a:ext cx="8280920"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 name="CasellaDiTesto 5"/>
          <p:cNvSpPr txBox="1"/>
          <p:nvPr/>
        </p:nvSpPr>
        <p:spPr>
          <a:xfrm>
            <a:off x="304921" y="1843077"/>
            <a:ext cx="662513" cy="317009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rPr sz="4000"/>
              <a:t>A</a:t>
            </a:r>
          </a:p>
          <a:p>
            <a:pPr algn="ctr">
              <a:defRPr sz="2800">
                <a:latin typeface="+mn-lt"/>
                <a:ea typeface="+mn-ea"/>
                <a:cs typeface="+mn-cs"/>
                <a:sym typeface="Calibri"/>
              </a:defRPr>
            </a:pPr>
            <a:r>
              <a:rPr sz="4000"/>
              <a:t>B</a:t>
            </a:r>
          </a:p>
          <a:p>
            <a:pPr algn="ctr">
              <a:defRPr sz="2800">
                <a:latin typeface="+mn-lt"/>
                <a:ea typeface="+mn-ea"/>
                <a:cs typeface="+mn-cs"/>
                <a:sym typeface="Calibri"/>
              </a:defRPr>
            </a:pPr>
            <a:r>
              <a:rPr sz="4000"/>
              <a:t>C</a:t>
            </a:r>
          </a:p>
          <a:p>
            <a:pPr algn="ctr">
              <a:defRPr sz="2800">
                <a:latin typeface="+mn-lt"/>
                <a:ea typeface="+mn-ea"/>
                <a:cs typeface="+mn-cs"/>
                <a:sym typeface="Calibri"/>
              </a:defRPr>
            </a:pPr>
            <a:r>
              <a:rPr sz="4000"/>
              <a:t>D</a:t>
            </a:r>
          </a:p>
          <a:p>
            <a:pPr algn="ctr">
              <a:defRPr sz="2800">
                <a:latin typeface="+mn-lt"/>
                <a:ea typeface="+mn-ea"/>
                <a:cs typeface="+mn-cs"/>
                <a:sym typeface="Calibri"/>
              </a:defRPr>
            </a:pPr>
            <a:r>
              <a:rPr sz="4000"/>
              <a:t>E</a:t>
            </a:r>
          </a:p>
        </p:txBody>
      </p:sp>
      <p:sp>
        <p:nvSpPr>
          <p:cNvPr id="7" name="Rettangolo 6"/>
          <p:cNvSpPr/>
          <p:nvPr/>
        </p:nvSpPr>
        <p:spPr>
          <a:xfrm>
            <a:off x="107504" y="4941168"/>
            <a:ext cx="8751288" cy="737775"/>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extLst>
      <p:ext uri="{BB962C8B-B14F-4D97-AF65-F5344CB8AC3E}">
        <p14:creationId xmlns:p14="http://schemas.microsoft.com/office/powerpoint/2010/main" val="10243166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5"/>
                                        </p:tgtEl>
                                      </p:cBhvr>
                                    </p:animEffect>
                                    <p:set>
                                      <p:cBhvr>
                                        <p:cTn id="7"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 name="Titolo 1"/>
          <p:cNvSpPr txBox="1">
            <a:spLocks noGrp="1"/>
          </p:cNvSpPr>
          <p:nvPr>
            <p:ph type="title"/>
          </p:nvPr>
        </p:nvSpPr>
        <p:spPr>
          <a:xfrm>
            <a:off x="457200" y="274638"/>
            <a:ext cx="8229600" cy="1143001"/>
          </a:xfrm>
          <a:prstGeom prst="rect">
            <a:avLst/>
          </a:prstGeom>
        </p:spPr>
        <p:txBody>
          <a:bodyPr/>
          <a:lstStyle/>
          <a:p>
            <a:endParaRPr/>
          </a:p>
        </p:txBody>
      </p:sp>
      <p:sp>
        <p:nvSpPr>
          <p:cNvPr id="891"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892" name="Picture 3" descr="Picture 3"/>
          <p:cNvPicPr>
            <a:picLocks noChangeAspect="1"/>
          </p:cNvPicPr>
          <p:nvPr/>
        </p:nvPicPr>
        <p:blipFill>
          <a:blip r:embed="rId2"/>
          <a:stretch>
            <a:fillRect/>
          </a:stretch>
        </p:blipFill>
        <p:spPr>
          <a:xfrm>
            <a:off x="251520" y="1412776"/>
            <a:ext cx="8784198" cy="4032448"/>
          </a:xfrm>
          <a:prstGeom prst="rect">
            <a:avLst/>
          </a:prstGeom>
          <a:ln w="12700">
            <a:miter lim="400000"/>
          </a:ln>
        </p:spPr>
      </p:pic>
      <p:sp>
        <p:nvSpPr>
          <p:cNvPr id="5" name="Rettangolo 4"/>
          <p:cNvSpPr/>
          <p:nvPr/>
        </p:nvSpPr>
        <p:spPr>
          <a:xfrm>
            <a:off x="202576" y="4864390"/>
            <a:ext cx="8689903"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 name="CasellaDiTesto 5"/>
          <p:cNvSpPr txBox="1"/>
          <p:nvPr/>
        </p:nvSpPr>
        <p:spPr>
          <a:xfrm>
            <a:off x="202577" y="1772816"/>
            <a:ext cx="662513" cy="2554545"/>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rPr sz="3200"/>
              <a:t>A</a:t>
            </a:r>
          </a:p>
          <a:p>
            <a:pPr algn="ctr">
              <a:defRPr sz="2800">
                <a:latin typeface="+mn-lt"/>
                <a:ea typeface="+mn-ea"/>
                <a:cs typeface="+mn-cs"/>
                <a:sym typeface="Calibri"/>
              </a:defRPr>
            </a:pPr>
            <a:r>
              <a:rPr sz="3200"/>
              <a:t>B</a:t>
            </a:r>
          </a:p>
          <a:p>
            <a:pPr algn="ctr">
              <a:defRPr sz="2800">
                <a:latin typeface="+mn-lt"/>
                <a:ea typeface="+mn-ea"/>
                <a:cs typeface="+mn-cs"/>
                <a:sym typeface="Calibri"/>
              </a:defRPr>
            </a:pPr>
            <a:r>
              <a:rPr sz="3200"/>
              <a:t>C</a:t>
            </a:r>
          </a:p>
          <a:p>
            <a:pPr algn="ctr">
              <a:defRPr sz="2800">
                <a:latin typeface="+mn-lt"/>
                <a:ea typeface="+mn-ea"/>
                <a:cs typeface="+mn-cs"/>
                <a:sym typeface="Calibri"/>
              </a:defRPr>
            </a:pPr>
            <a:r>
              <a:rPr sz="3200"/>
              <a:t>D</a:t>
            </a:r>
          </a:p>
          <a:p>
            <a:pPr algn="ctr">
              <a:defRPr sz="2800">
                <a:latin typeface="+mn-lt"/>
                <a:ea typeface="+mn-ea"/>
                <a:cs typeface="+mn-cs"/>
                <a:sym typeface="Calibri"/>
              </a:defRPr>
            </a:pPr>
            <a:r>
              <a:rPr sz="3200"/>
              <a:t>E</a:t>
            </a:r>
          </a:p>
        </p:txBody>
      </p:sp>
      <p:sp>
        <p:nvSpPr>
          <p:cNvPr id="7" name="Rettangolo 6"/>
          <p:cNvSpPr/>
          <p:nvPr/>
        </p:nvSpPr>
        <p:spPr>
          <a:xfrm>
            <a:off x="202577" y="4203393"/>
            <a:ext cx="8833919" cy="737775"/>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extLst>
      <p:ext uri="{BB962C8B-B14F-4D97-AF65-F5344CB8AC3E}">
        <p14:creationId xmlns:p14="http://schemas.microsoft.com/office/powerpoint/2010/main" val="31892938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5"/>
                                        </p:tgtEl>
                                      </p:cBhvr>
                                    </p:animEffect>
                                    <p:set>
                                      <p:cBhvr>
                                        <p:cTn id="7"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egnaposto contenuto 2"/>
          <p:cNvSpPr txBox="1">
            <a:spLocks noGrp="1"/>
          </p:cNvSpPr>
          <p:nvPr>
            <p:ph type="body" idx="1"/>
          </p:nvPr>
        </p:nvSpPr>
        <p:spPr>
          <a:xfrm>
            <a:off x="457200" y="476669"/>
            <a:ext cx="8229600" cy="4057867"/>
          </a:xfrm>
          <a:prstGeom prst="rect">
            <a:avLst/>
          </a:prstGeom>
        </p:spPr>
        <p:txBody>
          <a:bodyPr/>
          <a:lstStyle/>
          <a:p>
            <a:pPr marL="0" indent="0" defTabSz="886966">
              <a:lnSpc>
                <a:spcPct val="80000"/>
              </a:lnSpc>
              <a:spcBef>
                <a:spcPts val="600"/>
              </a:spcBef>
              <a:buSzTx/>
              <a:buNone/>
              <a:defRPr sz="2800"/>
            </a:pPr>
            <a:r>
              <a:t>Un operaio può avvitare 65 viti in un’ora. Se in un giorno lavorativo di 8 ore si devono avvitare 10920 viti, quanti operai saranno necessari?</a:t>
            </a:r>
          </a:p>
          <a:p>
            <a:pPr marL="0" indent="0" defTabSz="886966">
              <a:lnSpc>
                <a:spcPct val="80000"/>
              </a:lnSpc>
              <a:spcBef>
                <a:spcPts val="600"/>
              </a:spcBef>
              <a:buSzTx/>
              <a:buNone/>
              <a:defRPr sz="2800"/>
            </a:pPr>
            <a:endParaRPr/>
          </a:p>
          <a:p>
            <a:pPr marL="498919" indent="-498919" defTabSz="886966">
              <a:lnSpc>
                <a:spcPct val="80000"/>
              </a:lnSpc>
              <a:spcBef>
                <a:spcPts val="600"/>
              </a:spcBef>
              <a:buFontTx/>
              <a:buAutoNum type="alphaUcPeriod"/>
              <a:defRPr sz="2800"/>
            </a:pPr>
            <a:r>
              <a:t>18</a:t>
            </a:r>
          </a:p>
          <a:p>
            <a:pPr marL="498919" indent="-498919" defTabSz="886966">
              <a:lnSpc>
                <a:spcPct val="80000"/>
              </a:lnSpc>
              <a:spcBef>
                <a:spcPts val="600"/>
              </a:spcBef>
              <a:buFontTx/>
              <a:buAutoNum type="alphaUcPeriod"/>
              <a:defRPr sz="2800"/>
            </a:pPr>
            <a:r>
              <a:t>19</a:t>
            </a:r>
          </a:p>
          <a:p>
            <a:pPr marL="498919" indent="-498919" defTabSz="886966">
              <a:lnSpc>
                <a:spcPct val="80000"/>
              </a:lnSpc>
              <a:spcBef>
                <a:spcPts val="600"/>
              </a:spcBef>
              <a:buFontTx/>
              <a:buAutoNum type="alphaUcPeriod"/>
              <a:defRPr sz="2800"/>
            </a:pPr>
            <a:r>
              <a:t>20</a:t>
            </a:r>
          </a:p>
          <a:p>
            <a:pPr marL="498919" indent="-498919" defTabSz="886966">
              <a:lnSpc>
                <a:spcPct val="80000"/>
              </a:lnSpc>
              <a:spcBef>
                <a:spcPts val="600"/>
              </a:spcBef>
              <a:buFontTx/>
              <a:buAutoNum type="alphaUcPeriod"/>
              <a:defRPr sz="2800"/>
            </a:pPr>
            <a:r>
              <a:t>21</a:t>
            </a:r>
          </a:p>
          <a:p>
            <a:pPr marL="498919" indent="-498919" defTabSz="886966">
              <a:lnSpc>
                <a:spcPct val="80000"/>
              </a:lnSpc>
              <a:spcBef>
                <a:spcPts val="600"/>
              </a:spcBef>
              <a:buFontTx/>
              <a:buAutoNum type="alphaUcPeriod"/>
              <a:defRPr sz="2800"/>
            </a:pPr>
            <a:r>
              <a:t>22</a:t>
            </a:r>
          </a:p>
        </p:txBody>
      </p:sp>
      <p:pic>
        <p:nvPicPr>
          <p:cNvPr id="170" name="Immagine 3" descr="Immagine 3"/>
          <p:cNvPicPr>
            <a:picLocks noChangeAspect="1"/>
          </p:cNvPicPr>
          <p:nvPr/>
        </p:nvPicPr>
        <p:blipFill>
          <a:blip r:embed="rId2"/>
          <a:stretch>
            <a:fillRect/>
          </a:stretch>
        </p:blipFill>
        <p:spPr>
          <a:xfrm>
            <a:off x="3662076" y="5635785"/>
            <a:ext cx="1819850" cy="1031250"/>
          </a:xfrm>
          <a:prstGeom prst="rect">
            <a:avLst/>
          </a:prstGeom>
          <a:ln w="12700">
            <a:miter lim="400000"/>
          </a:ln>
        </p:spPr>
      </p:pic>
      <p:sp>
        <p:nvSpPr>
          <p:cNvPr id="171" name="Per trovare la risposta si calcola il numero di viti al giorno che avvita un operaio e si divide al valore 10920 il risultato precedentemente ottenuto.…"/>
          <p:cNvSpPr txBox="1"/>
          <p:nvPr/>
        </p:nvSpPr>
        <p:spPr>
          <a:xfrm>
            <a:off x="395535" y="4409058"/>
            <a:ext cx="8406118" cy="2339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80000"/>
              </a:lnSpc>
              <a:spcBef>
                <a:spcPts val="600"/>
              </a:spcBef>
              <a:defRPr sz="2900">
                <a:latin typeface="+mn-lt"/>
                <a:ea typeface="+mn-ea"/>
                <a:cs typeface="+mn-cs"/>
                <a:sym typeface="Calibri"/>
              </a:defRPr>
            </a:pPr>
            <a:r>
              <a:t>Per trovare la risposta si calcola il numero di viti al giorno che avvita un operaio e si divide al valore 10920 il risultato precedentemente ottenuto.  </a:t>
            </a:r>
          </a:p>
          <a:p>
            <a:pPr>
              <a:lnSpc>
                <a:spcPct val="80000"/>
              </a:lnSpc>
              <a:spcBef>
                <a:spcPts val="600"/>
              </a:spcBef>
              <a:defRPr sz="2900">
                <a:latin typeface="+mn-lt"/>
                <a:ea typeface="+mn-ea"/>
                <a:cs typeface="+mn-cs"/>
                <a:sym typeface="Calibri"/>
              </a:defRPr>
            </a:pPr>
            <a:endParaRPr/>
          </a:p>
          <a:p>
            <a:pPr>
              <a:lnSpc>
                <a:spcPct val="80000"/>
              </a:lnSpc>
              <a:spcBef>
                <a:spcPts val="600"/>
              </a:spcBef>
              <a:defRPr sz="2900">
                <a:latin typeface="+mn-lt"/>
                <a:ea typeface="+mn-ea"/>
                <a:cs typeface="+mn-cs"/>
                <a:sym typeface="Calibri"/>
              </a:defRPr>
            </a:pPr>
            <a:r>
              <a:t>Algebricamente: </a:t>
            </a:r>
          </a:p>
        </p:txBody>
      </p:sp>
      <p:sp>
        <p:nvSpPr>
          <p:cNvPr id="172" name="LA RISPOSTA ESATTA è LA D"/>
          <p:cNvSpPr txBox="1"/>
          <p:nvPr/>
        </p:nvSpPr>
        <p:spPr>
          <a:xfrm>
            <a:off x="3645246" y="3211827"/>
            <a:ext cx="3786907" cy="434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300" b="1">
                <a:solidFill>
                  <a:srgbClr val="CA0000"/>
                </a:solidFill>
                <a:latin typeface="+mn-lt"/>
                <a:ea typeface="+mn-ea"/>
                <a:cs typeface="+mn-cs"/>
                <a:sym typeface="Calibri"/>
              </a:defRPr>
            </a:lvl1pPr>
          </a:lstStyle>
          <a:p>
            <a:r>
              <a:t>LA RISPOSTA ESATTA è LA 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71"/>
                                        </p:tgtEl>
                                        <p:attrNameLst>
                                          <p:attrName>style.visibility</p:attrName>
                                        </p:attrNameLst>
                                      </p:cBhvr>
                                      <p:to>
                                        <p:strVal val="visible"/>
                                      </p:to>
                                    </p:set>
                                    <p:animEffect transition="in" filter="dissolve">
                                      <p:cBhvr>
                                        <p:cTn id="7" dur="1000"/>
                                        <p:tgtEl>
                                          <p:spTgt spid="17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70"/>
                                        </p:tgtEl>
                                        <p:attrNameLst>
                                          <p:attrName>style.visibility</p:attrName>
                                        </p:attrNameLst>
                                      </p:cBhvr>
                                      <p:to>
                                        <p:strVal val="visible"/>
                                      </p:to>
                                    </p:set>
                                    <p:animEffect transition="in" filter="dissolve">
                                      <p:cBhvr>
                                        <p:cTn id="12" dur="500"/>
                                        <p:tgtEl>
                                          <p:spTgt spid="17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172"/>
                                        </p:tgtEl>
                                        <p:attrNameLst>
                                          <p:attrName>style.visibility</p:attrName>
                                        </p:attrNameLst>
                                      </p:cBhvr>
                                      <p:to>
                                        <p:strVal val="visible"/>
                                      </p:to>
                                    </p:set>
                                    <p:animEffect transition="in" filter="dissolve">
                                      <p:cBhvr>
                                        <p:cTn id="17" dur="1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animBg="1" advAuto="0"/>
      <p:bldP spid="171" grpId="0" animBg="1" advAuto="0"/>
      <p:bldP spid="172" grpId="0" animBg="1" advAuto="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Titolo 1"/>
          <p:cNvSpPr txBox="1">
            <a:spLocks noGrp="1"/>
          </p:cNvSpPr>
          <p:nvPr>
            <p:ph type="title"/>
          </p:nvPr>
        </p:nvSpPr>
        <p:spPr>
          <a:xfrm>
            <a:off x="457200" y="274638"/>
            <a:ext cx="8229600" cy="1143001"/>
          </a:xfrm>
          <a:prstGeom prst="rect">
            <a:avLst/>
          </a:prstGeom>
        </p:spPr>
        <p:txBody>
          <a:bodyPr/>
          <a:lstStyle/>
          <a:p>
            <a:endParaRPr/>
          </a:p>
        </p:txBody>
      </p:sp>
      <p:sp>
        <p:nvSpPr>
          <p:cNvPr id="895"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896" name="Picture 2" descr="Picture 2"/>
          <p:cNvPicPr>
            <a:picLocks noChangeAspect="1"/>
          </p:cNvPicPr>
          <p:nvPr/>
        </p:nvPicPr>
        <p:blipFill>
          <a:blip r:embed="rId2"/>
          <a:stretch>
            <a:fillRect/>
          </a:stretch>
        </p:blipFill>
        <p:spPr>
          <a:xfrm>
            <a:off x="107504" y="1268760"/>
            <a:ext cx="8712968" cy="4664518"/>
          </a:xfrm>
          <a:prstGeom prst="rect">
            <a:avLst/>
          </a:prstGeom>
          <a:ln w="12700">
            <a:miter lim="400000"/>
          </a:ln>
        </p:spPr>
      </p:pic>
      <p:sp>
        <p:nvSpPr>
          <p:cNvPr id="5" name="Rettangolo 4"/>
          <p:cNvSpPr/>
          <p:nvPr/>
        </p:nvSpPr>
        <p:spPr>
          <a:xfrm>
            <a:off x="54950" y="5445224"/>
            <a:ext cx="8621505"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 name="CasellaDiTesto 5"/>
          <p:cNvSpPr txBox="1"/>
          <p:nvPr/>
        </p:nvSpPr>
        <p:spPr>
          <a:xfrm>
            <a:off x="36344" y="2192157"/>
            <a:ext cx="662513" cy="2554545"/>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rPr sz="3200"/>
              <a:t>A</a:t>
            </a:r>
          </a:p>
          <a:p>
            <a:pPr algn="ctr">
              <a:defRPr sz="2800">
                <a:latin typeface="+mn-lt"/>
                <a:ea typeface="+mn-ea"/>
                <a:cs typeface="+mn-cs"/>
                <a:sym typeface="Calibri"/>
              </a:defRPr>
            </a:pPr>
            <a:r>
              <a:rPr sz="3200"/>
              <a:t>B</a:t>
            </a:r>
          </a:p>
          <a:p>
            <a:pPr algn="ctr">
              <a:defRPr sz="2800">
                <a:latin typeface="+mn-lt"/>
                <a:ea typeface="+mn-ea"/>
                <a:cs typeface="+mn-cs"/>
                <a:sym typeface="Calibri"/>
              </a:defRPr>
            </a:pPr>
            <a:r>
              <a:rPr sz="3200"/>
              <a:t>C</a:t>
            </a:r>
          </a:p>
          <a:p>
            <a:pPr algn="ctr">
              <a:defRPr sz="2800">
                <a:latin typeface="+mn-lt"/>
                <a:ea typeface="+mn-ea"/>
                <a:cs typeface="+mn-cs"/>
                <a:sym typeface="Calibri"/>
              </a:defRPr>
            </a:pPr>
            <a:r>
              <a:rPr sz="3200"/>
              <a:t>D</a:t>
            </a:r>
          </a:p>
          <a:p>
            <a:pPr algn="ctr">
              <a:defRPr sz="2800">
                <a:latin typeface="+mn-lt"/>
                <a:ea typeface="+mn-ea"/>
                <a:cs typeface="+mn-cs"/>
                <a:sym typeface="Calibri"/>
              </a:defRPr>
            </a:pPr>
            <a:r>
              <a:rPr sz="3200"/>
              <a:t>E</a:t>
            </a:r>
          </a:p>
        </p:txBody>
      </p:sp>
      <p:sp>
        <p:nvSpPr>
          <p:cNvPr id="7" name="Rettangolo 6"/>
          <p:cNvSpPr/>
          <p:nvPr/>
        </p:nvSpPr>
        <p:spPr>
          <a:xfrm>
            <a:off x="107505" y="4746702"/>
            <a:ext cx="8784976" cy="737775"/>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extLst>
      <p:ext uri="{BB962C8B-B14F-4D97-AF65-F5344CB8AC3E}">
        <p14:creationId xmlns:p14="http://schemas.microsoft.com/office/powerpoint/2010/main" val="25771397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5"/>
                                        </p:tgtEl>
                                      </p:cBhvr>
                                    </p:animEffect>
                                    <p:set>
                                      <p:cBhvr>
                                        <p:cTn id="7"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 name="Titolo 1"/>
          <p:cNvSpPr txBox="1">
            <a:spLocks noGrp="1"/>
          </p:cNvSpPr>
          <p:nvPr>
            <p:ph type="title"/>
          </p:nvPr>
        </p:nvSpPr>
        <p:spPr>
          <a:xfrm>
            <a:off x="457200" y="274638"/>
            <a:ext cx="8229600" cy="1143001"/>
          </a:xfrm>
          <a:prstGeom prst="rect">
            <a:avLst/>
          </a:prstGeom>
        </p:spPr>
        <p:txBody>
          <a:bodyPr/>
          <a:lstStyle/>
          <a:p>
            <a:endParaRPr/>
          </a:p>
        </p:txBody>
      </p:sp>
      <p:sp>
        <p:nvSpPr>
          <p:cNvPr id="899"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900" name="Picture 2" descr="Picture 2"/>
          <p:cNvPicPr>
            <a:picLocks noChangeAspect="1"/>
          </p:cNvPicPr>
          <p:nvPr/>
        </p:nvPicPr>
        <p:blipFill>
          <a:blip r:embed="rId2"/>
          <a:stretch>
            <a:fillRect/>
          </a:stretch>
        </p:blipFill>
        <p:spPr>
          <a:xfrm>
            <a:off x="251520" y="1412776"/>
            <a:ext cx="8568952" cy="4783576"/>
          </a:xfrm>
          <a:prstGeom prst="rect">
            <a:avLst/>
          </a:prstGeom>
          <a:ln w="12700">
            <a:miter lim="400000"/>
          </a:ln>
        </p:spPr>
      </p:pic>
      <p:sp>
        <p:nvSpPr>
          <p:cNvPr id="5" name="Rettangolo 4"/>
          <p:cNvSpPr/>
          <p:nvPr/>
        </p:nvSpPr>
        <p:spPr>
          <a:xfrm>
            <a:off x="342983" y="5777880"/>
            <a:ext cx="8280920"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 name="CasellaDiTesto 5"/>
          <p:cNvSpPr txBox="1"/>
          <p:nvPr/>
        </p:nvSpPr>
        <p:spPr>
          <a:xfrm>
            <a:off x="324376" y="2132856"/>
            <a:ext cx="662513" cy="286232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rPr sz="3600"/>
              <a:t>A</a:t>
            </a:r>
          </a:p>
          <a:p>
            <a:pPr algn="ctr">
              <a:defRPr sz="2800">
                <a:latin typeface="+mn-lt"/>
                <a:ea typeface="+mn-ea"/>
                <a:cs typeface="+mn-cs"/>
                <a:sym typeface="Calibri"/>
              </a:defRPr>
            </a:pPr>
            <a:r>
              <a:rPr sz="3600"/>
              <a:t>B</a:t>
            </a:r>
          </a:p>
          <a:p>
            <a:pPr algn="ctr">
              <a:defRPr sz="2800">
                <a:latin typeface="+mn-lt"/>
                <a:ea typeface="+mn-ea"/>
                <a:cs typeface="+mn-cs"/>
                <a:sym typeface="Calibri"/>
              </a:defRPr>
            </a:pPr>
            <a:r>
              <a:rPr sz="3600"/>
              <a:t>C</a:t>
            </a:r>
          </a:p>
          <a:p>
            <a:pPr algn="ctr">
              <a:defRPr sz="2800">
                <a:latin typeface="+mn-lt"/>
                <a:ea typeface="+mn-ea"/>
                <a:cs typeface="+mn-cs"/>
                <a:sym typeface="Calibri"/>
              </a:defRPr>
            </a:pPr>
            <a:r>
              <a:rPr sz="3600"/>
              <a:t>D</a:t>
            </a:r>
          </a:p>
          <a:p>
            <a:pPr algn="ctr">
              <a:defRPr sz="2800">
                <a:latin typeface="+mn-lt"/>
                <a:ea typeface="+mn-ea"/>
                <a:cs typeface="+mn-cs"/>
                <a:sym typeface="Calibri"/>
              </a:defRPr>
            </a:pPr>
            <a:r>
              <a:rPr sz="3600"/>
              <a:t>E</a:t>
            </a:r>
          </a:p>
        </p:txBody>
      </p:sp>
      <p:sp>
        <p:nvSpPr>
          <p:cNvPr id="7" name="Rettangolo 6"/>
          <p:cNvSpPr/>
          <p:nvPr/>
        </p:nvSpPr>
        <p:spPr>
          <a:xfrm>
            <a:off x="190620" y="5011574"/>
            <a:ext cx="8690751" cy="737775"/>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extLst>
      <p:ext uri="{BB962C8B-B14F-4D97-AF65-F5344CB8AC3E}">
        <p14:creationId xmlns:p14="http://schemas.microsoft.com/office/powerpoint/2010/main" val="17079380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5"/>
                                        </p:tgtEl>
                                      </p:cBhvr>
                                    </p:animEffect>
                                    <p:set>
                                      <p:cBhvr>
                                        <p:cTn id="7"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 name="Titolo 1"/>
          <p:cNvSpPr txBox="1">
            <a:spLocks noGrp="1"/>
          </p:cNvSpPr>
          <p:nvPr>
            <p:ph type="title"/>
          </p:nvPr>
        </p:nvSpPr>
        <p:spPr>
          <a:xfrm>
            <a:off x="457200" y="274638"/>
            <a:ext cx="8229600" cy="1143001"/>
          </a:xfrm>
          <a:prstGeom prst="rect">
            <a:avLst/>
          </a:prstGeom>
        </p:spPr>
        <p:txBody>
          <a:bodyPr/>
          <a:lstStyle/>
          <a:p>
            <a:endParaRPr/>
          </a:p>
        </p:txBody>
      </p:sp>
      <p:sp>
        <p:nvSpPr>
          <p:cNvPr id="903"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904" name="Picture 2" descr="Picture 2"/>
          <p:cNvPicPr>
            <a:picLocks noChangeAspect="1"/>
          </p:cNvPicPr>
          <p:nvPr/>
        </p:nvPicPr>
        <p:blipFill>
          <a:blip r:embed="rId2"/>
          <a:stretch>
            <a:fillRect/>
          </a:stretch>
        </p:blipFill>
        <p:spPr>
          <a:xfrm>
            <a:off x="323528" y="1268760"/>
            <a:ext cx="8496944" cy="4730522"/>
          </a:xfrm>
          <a:prstGeom prst="rect">
            <a:avLst/>
          </a:prstGeom>
          <a:ln w="12700">
            <a:miter lim="400000"/>
          </a:ln>
        </p:spPr>
      </p:pic>
      <p:sp>
        <p:nvSpPr>
          <p:cNvPr id="5" name="Rettangolo 4"/>
          <p:cNvSpPr/>
          <p:nvPr/>
        </p:nvSpPr>
        <p:spPr>
          <a:xfrm>
            <a:off x="342983" y="5577589"/>
            <a:ext cx="8280920"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 name="CasellaDiTesto 5"/>
          <p:cNvSpPr txBox="1"/>
          <p:nvPr/>
        </p:nvSpPr>
        <p:spPr>
          <a:xfrm>
            <a:off x="324376" y="1934830"/>
            <a:ext cx="662513" cy="286232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rPr sz="3600"/>
              <a:t>A</a:t>
            </a:r>
          </a:p>
          <a:p>
            <a:pPr algn="ctr">
              <a:defRPr sz="2800">
                <a:latin typeface="+mn-lt"/>
                <a:ea typeface="+mn-ea"/>
                <a:cs typeface="+mn-cs"/>
                <a:sym typeface="Calibri"/>
              </a:defRPr>
            </a:pPr>
            <a:r>
              <a:rPr sz="3600"/>
              <a:t>B</a:t>
            </a:r>
          </a:p>
          <a:p>
            <a:pPr algn="ctr">
              <a:defRPr sz="2800">
                <a:latin typeface="+mn-lt"/>
                <a:ea typeface="+mn-ea"/>
                <a:cs typeface="+mn-cs"/>
                <a:sym typeface="Calibri"/>
              </a:defRPr>
            </a:pPr>
            <a:r>
              <a:rPr sz="3600"/>
              <a:t>C</a:t>
            </a:r>
          </a:p>
          <a:p>
            <a:pPr algn="ctr">
              <a:defRPr sz="2800">
                <a:latin typeface="+mn-lt"/>
                <a:ea typeface="+mn-ea"/>
                <a:cs typeface="+mn-cs"/>
                <a:sym typeface="Calibri"/>
              </a:defRPr>
            </a:pPr>
            <a:r>
              <a:rPr sz="3600"/>
              <a:t>D</a:t>
            </a:r>
          </a:p>
          <a:p>
            <a:pPr algn="ctr">
              <a:defRPr sz="2800">
                <a:latin typeface="+mn-lt"/>
                <a:ea typeface="+mn-ea"/>
                <a:cs typeface="+mn-cs"/>
                <a:sym typeface="Calibri"/>
              </a:defRPr>
            </a:pPr>
            <a:r>
              <a:rPr sz="3600"/>
              <a:t>E</a:t>
            </a:r>
          </a:p>
        </p:txBody>
      </p:sp>
      <p:sp>
        <p:nvSpPr>
          <p:cNvPr id="7" name="Rettangolo 6"/>
          <p:cNvSpPr/>
          <p:nvPr/>
        </p:nvSpPr>
        <p:spPr>
          <a:xfrm>
            <a:off x="190620" y="4851465"/>
            <a:ext cx="8690751" cy="737775"/>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extLst>
      <p:ext uri="{BB962C8B-B14F-4D97-AF65-F5344CB8AC3E}">
        <p14:creationId xmlns:p14="http://schemas.microsoft.com/office/powerpoint/2010/main" val="13092295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5"/>
                                        </p:tgtEl>
                                      </p:cBhvr>
                                    </p:animEffect>
                                    <p:set>
                                      <p:cBhvr>
                                        <p:cTn id="7"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Titolo 1"/>
          <p:cNvSpPr txBox="1">
            <a:spLocks noGrp="1"/>
          </p:cNvSpPr>
          <p:nvPr>
            <p:ph type="title"/>
          </p:nvPr>
        </p:nvSpPr>
        <p:spPr>
          <a:xfrm>
            <a:off x="457200" y="274638"/>
            <a:ext cx="8229600" cy="1143001"/>
          </a:xfrm>
          <a:prstGeom prst="rect">
            <a:avLst/>
          </a:prstGeom>
        </p:spPr>
        <p:txBody>
          <a:bodyPr/>
          <a:lstStyle/>
          <a:p>
            <a:endParaRPr/>
          </a:p>
        </p:txBody>
      </p:sp>
      <p:sp>
        <p:nvSpPr>
          <p:cNvPr id="907"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908" name="Picture 2" descr="Picture 2"/>
          <p:cNvPicPr>
            <a:picLocks noChangeAspect="1"/>
          </p:cNvPicPr>
          <p:nvPr/>
        </p:nvPicPr>
        <p:blipFill>
          <a:blip r:embed="rId2"/>
          <a:stretch>
            <a:fillRect/>
          </a:stretch>
        </p:blipFill>
        <p:spPr>
          <a:xfrm>
            <a:off x="251520" y="1268759"/>
            <a:ext cx="8640960" cy="4752529"/>
          </a:xfrm>
          <a:prstGeom prst="rect">
            <a:avLst/>
          </a:prstGeom>
          <a:ln w="12700">
            <a:miter lim="400000"/>
          </a:ln>
        </p:spPr>
      </p:pic>
      <p:sp>
        <p:nvSpPr>
          <p:cNvPr id="5" name="Rettangolo 4"/>
          <p:cNvSpPr/>
          <p:nvPr/>
        </p:nvSpPr>
        <p:spPr>
          <a:xfrm>
            <a:off x="342983" y="5777880"/>
            <a:ext cx="8280920"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 name="CasellaDiTesto 5"/>
          <p:cNvSpPr txBox="1"/>
          <p:nvPr/>
        </p:nvSpPr>
        <p:spPr>
          <a:xfrm>
            <a:off x="324376" y="2132856"/>
            <a:ext cx="662513" cy="286232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rPr sz="3600"/>
              <a:t>A</a:t>
            </a:r>
          </a:p>
          <a:p>
            <a:pPr algn="ctr">
              <a:defRPr sz="2800">
                <a:latin typeface="+mn-lt"/>
                <a:ea typeface="+mn-ea"/>
                <a:cs typeface="+mn-cs"/>
                <a:sym typeface="Calibri"/>
              </a:defRPr>
            </a:pPr>
            <a:r>
              <a:rPr sz="3600"/>
              <a:t>B</a:t>
            </a:r>
          </a:p>
          <a:p>
            <a:pPr algn="ctr">
              <a:defRPr sz="2800">
                <a:latin typeface="+mn-lt"/>
                <a:ea typeface="+mn-ea"/>
                <a:cs typeface="+mn-cs"/>
                <a:sym typeface="Calibri"/>
              </a:defRPr>
            </a:pPr>
            <a:r>
              <a:rPr sz="3600"/>
              <a:t>C</a:t>
            </a:r>
          </a:p>
          <a:p>
            <a:pPr algn="ctr">
              <a:defRPr sz="2800">
                <a:latin typeface="+mn-lt"/>
                <a:ea typeface="+mn-ea"/>
                <a:cs typeface="+mn-cs"/>
                <a:sym typeface="Calibri"/>
              </a:defRPr>
            </a:pPr>
            <a:r>
              <a:rPr sz="3600"/>
              <a:t>D</a:t>
            </a:r>
          </a:p>
          <a:p>
            <a:pPr algn="ctr">
              <a:defRPr sz="2800">
                <a:latin typeface="+mn-lt"/>
                <a:ea typeface="+mn-ea"/>
                <a:cs typeface="+mn-cs"/>
                <a:sym typeface="Calibri"/>
              </a:defRPr>
            </a:pPr>
            <a:r>
              <a:rPr sz="3600"/>
              <a:t>E</a:t>
            </a:r>
          </a:p>
        </p:txBody>
      </p:sp>
      <p:sp>
        <p:nvSpPr>
          <p:cNvPr id="7" name="Rettangolo 6"/>
          <p:cNvSpPr/>
          <p:nvPr/>
        </p:nvSpPr>
        <p:spPr>
          <a:xfrm>
            <a:off x="190620" y="5011574"/>
            <a:ext cx="8690751" cy="737775"/>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extLst>
      <p:ext uri="{BB962C8B-B14F-4D97-AF65-F5344CB8AC3E}">
        <p14:creationId xmlns:p14="http://schemas.microsoft.com/office/powerpoint/2010/main" val="26373020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5"/>
                                        </p:tgtEl>
                                      </p:cBhvr>
                                    </p:animEffect>
                                    <p:set>
                                      <p:cBhvr>
                                        <p:cTn id="7"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 name="Titolo 1"/>
          <p:cNvSpPr txBox="1">
            <a:spLocks noGrp="1"/>
          </p:cNvSpPr>
          <p:nvPr>
            <p:ph type="title"/>
          </p:nvPr>
        </p:nvSpPr>
        <p:spPr>
          <a:xfrm>
            <a:off x="457200" y="274638"/>
            <a:ext cx="8229600" cy="1143001"/>
          </a:xfrm>
          <a:prstGeom prst="rect">
            <a:avLst/>
          </a:prstGeom>
        </p:spPr>
        <p:txBody>
          <a:bodyPr/>
          <a:lstStyle/>
          <a:p>
            <a:endParaRPr/>
          </a:p>
        </p:txBody>
      </p:sp>
      <p:sp>
        <p:nvSpPr>
          <p:cNvPr id="911"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912" name="Picture 2" descr="Picture 2"/>
          <p:cNvPicPr>
            <a:picLocks noChangeAspect="1"/>
          </p:cNvPicPr>
          <p:nvPr/>
        </p:nvPicPr>
        <p:blipFill>
          <a:blip r:embed="rId2"/>
          <a:stretch>
            <a:fillRect/>
          </a:stretch>
        </p:blipFill>
        <p:spPr>
          <a:xfrm>
            <a:off x="107503" y="1412776"/>
            <a:ext cx="8833175" cy="3960440"/>
          </a:xfrm>
          <a:prstGeom prst="rect">
            <a:avLst/>
          </a:prstGeom>
          <a:ln w="12700">
            <a:miter lim="400000"/>
          </a:ln>
        </p:spPr>
      </p:pic>
      <p:sp>
        <p:nvSpPr>
          <p:cNvPr id="5" name="Rettangolo 4"/>
          <p:cNvSpPr/>
          <p:nvPr/>
        </p:nvSpPr>
        <p:spPr>
          <a:xfrm>
            <a:off x="84863" y="5146999"/>
            <a:ext cx="8280920"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 name="CasellaDiTesto 5"/>
          <p:cNvSpPr txBox="1"/>
          <p:nvPr/>
        </p:nvSpPr>
        <p:spPr>
          <a:xfrm>
            <a:off x="35496" y="1954575"/>
            <a:ext cx="662513" cy="2554545"/>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rPr sz="3200"/>
              <a:t>A</a:t>
            </a:r>
          </a:p>
          <a:p>
            <a:pPr algn="ctr">
              <a:defRPr sz="2800">
                <a:latin typeface="+mn-lt"/>
                <a:ea typeface="+mn-ea"/>
                <a:cs typeface="+mn-cs"/>
                <a:sym typeface="Calibri"/>
              </a:defRPr>
            </a:pPr>
            <a:r>
              <a:rPr sz="3200"/>
              <a:t>B</a:t>
            </a:r>
          </a:p>
          <a:p>
            <a:pPr algn="ctr">
              <a:defRPr sz="2800">
                <a:latin typeface="+mn-lt"/>
                <a:ea typeface="+mn-ea"/>
                <a:cs typeface="+mn-cs"/>
                <a:sym typeface="Calibri"/>
              </a:defRPr>
            </a:pPr>
            <a:r>
              <a:rPr sz="3200"/>
              <a:t>C</a:t>
            </a:r>
          </a:p>
          <a:p>
            <a:pPr algn="ctr">
              <a:defRPr sz="2800">
                <a:latin typeface="+mn-lt"/>
                <a:ea typeface="+mn-ea"/>
                <a:cs typeface="+mn-cs"/>
                <a:sym typeface="Calibri"/>
              </a:defRPr>
            </a:pPr>
            <a:r>
              <a:rPr sz="3200"/>
              <a:t>D</a:t>
            </a:r>
          </a:p>
          <a:p>
            <a:pPr algn="ctr">
              <a:defRPr sz="2800">
                <a:latin typeface="+mn-lt"/>
                <a:ea typeface="+mn-ea"/>
                <a:cs typeface="+mn-cs"/>
                <a:sym typeface="Calibri"/>
              </a:defRPr>
            </a:pPr>
            <a:r>
              <a:rPr sz="3200"/>
              <a:t>E</a:t>
            </a:r>
          </a:p>
        </p:txBody>
      </p:sp>
      <p:sp>
        <p:nvSpPr>
          <p:cNvPr id="7" name="Rettangolo 6"/>
          <p:cNvSpPr/>
          <p:nvPr/>
        </p:nvSpPr>
        <p:spPr>
          <a:xfrm>
            <a:off x="107504" y="4581129"/>
            <a:ext cx="8833174" cy="576064"/>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extLst>
      <p:ext uri="{BB962C8B-B14F-4D97-AF65-F5344CB8AC3E}">
        <p14:creationId xmlns:p14="http://schemas.microsoft.com/office/powerpoint/2010/main" val="18473139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5"/>
                                        </p:tgtEl>
                                      </p:cBhvr>
                                    </p:animEffect>
                                    <p:set>
                                      <p:cBhvr>
                                        <p:cTn id="7"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 name="Titolo 1"/>
          <p:cNvSpPr txBox="1">
            <a:spLocks noGrp="1"/>
          </p:cNvSpPr>
          <p:nvPr>
            <p:ph type="title"/>
          </p:nvPr>
        </p:nvSpPr>
        <p:spPr>
          <a:xfrm>
            <a:off x="457200" y="274638"/>
            <a:ext cx="8229600" cy="1143001"/>
          </a:xfrm>
          <a:prstGeom prst="rect">
            <a:avLst/>
          </a:prstGeom>
        </p:spPr>
        <p:txBody>
          <a:bodyPr/>
          <a:lstStyle/>
          <a:p>
            <a:endParaRPr/>
          </a:p>
        </p:txBody>
      </p:sp>
      <p:sp>
        <p:nvSpPr>
          <p:cNvPr id="915"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916" name="Picture 2" descr="Picture 2"/>
          <p:cNvPicPr>
            <a:picLocks noChangeAspect="1"/>
          </p:cNvPicPr>
          <p:nvPr/>
        </p:nvPicPr>
        <p:blipFill>
          <a:blip r:embed="rId2"/>
          <a:stretch>
            <a:fillRect/>
          </a:stretch>
        </p:blipFill>
        <p:spPr>
          <a:xfrm>
            <a:off x="179512" y="1124744"/>
            <a:ext cx="8712968" cy="4967920"/>
          </a:xfrm>
          <a:prstGeom prst="rect">
            <a:avLst/>
          </a:prstGeom>
          <a:ln w="12700">
            <a:miter lim="400000"/>
          </a:ln>
        </p:spPr>
      </p:pic>
      <p:sp>
        <p:nvSpPr>
          <p:cNvPr id="5" name="Rettangolo 4"/>
          <p:cNvSpPr/>
          <p:nvPr/>
        </p:nvSpPr>
        <p:spPr>
          <a:xfrm>
            <a:off x="187858" y="5649597"/>
            <a:ext cx="8632613"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 name="CasellaDiTesto 5"/>
          <p:cNvSpPr txBox="1"/>
          <p:nvPr/>
        </p:nvSpPr>
        <p:spPr>
          <a:xfrm>
            <a:off x="169252" y="2004573"/>
            <a:ext cx="662513" cy="286232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rPr sz="3600"/>
              <a:t>A</a:t>
            </a:r>
          </a:p>
          <a:p>
            <a:pPr algn="ctr">
              <a:defRPr sz="2800">
                <a:latin typeface="+mn-lt"/>
                <a:ea typeface="+mn-ea"/>
                <a:cs typeface="+mn-cs"/>
                <a:sym typeface="Calibri"/>
              </a:defRPr>
            </a:pPr>
            <a:r>
              <a:rPr sz="3600"/>
              <a:t>B</a:t>
            </a:r>
          </a:p>
          <a:p>
            <a:pPr algn="ctr">
              <a:defRPr sz="2800">
                <a:latin typeface="+mn-lt"/>
                <a:ea typeface="+mn-ea"/>
                <a:cs typeface="+mn-cs"/>
                <a:sym typeface="Calibri"/>
              </a:defRPr>
            </a:pPr>
            <a:r>
              <a:rPr sz="3600"/>
              <a:t>C</a:t>
            </a:r>
          </a:p>
          <a:p>
            <a:pPr algn="ctr">
              <a:defRPr sz="2800">
                <a:latin typeface="+mn-lt"/>
                <a:ea typeface="+mn-ea"/>
                <a:cs typeface="+mn-cs"/>
                <a:sym typeface="Calibri"/>
              </a:defRPr>
            </a:pPr>
            <a:r>
              <a:rPr sz="3600"/>
              <a:t>D</a:t>
            </a:r>
          </a:p>
          <a:p>
            <a:pPr algn="ctr">
              <a:defRPr sz="2800">
                <a:latin typeface="+mn-lt"/>
                <a:ea typeface="+mn-ea"/>
                <a:cs typeface="+mn-cs"/>
                <a:sym typeface="Calibri"/>
              </a:defRPr>
            </a:pPr>
            <a:r>
              <a:rPr sz="3600"/>
              <a:t>E</a:t>
            </a:r>
          </a:p>
        </p:txBody>
      </p:sp>
      <p:sp>
        <p:nvSpPr>
          <p:cNvPr id="7" name="Rettangolo 6"/>
          <p:cNvSpPr/>
          <p:nvPr/>
        </p:nvSpPr>
        <p:spPr>
          <a:xfrm>
            <a:off x="35496" y="4883291"/>
            <a:ext cx="8856984" cy="737775"/>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extLst>
      <p:ext uri="{BB962C8B-B14F-4D97-AF65-F5344CB8AC3E}">
        <p14:creationId xmlns:p14="http://schemas.microsoft.com/office/powerpoint/2010/main" val="36211081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5"/>
                                        </p:tgtEl>
                                      </p:cBhvr>
                                    </p:animEffect>
                                    <p:set>
                                      <p:cBhvr>
                                        <p:cTn id="7"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8" name="Picture 2" descr="Picture 2"/>
          <p:cNvPicPr>
            <a:picLocks noChangeAspect="1"/>
          </p:cNvPicPr>
          <p:nvPr/>
        </p:nvPicPr>
        <p:blipFill>
          <a:blip r:embed="rId2"/>
          <a:stretch>
            <a:fillRect/>
          </a:stretch>
        </p:blipFill>
        <p:spPr>
          <a:xfrm>
            <a:off x="323528" y="1484784"/>
            <a:ext cx="8496944" cy="4504110"/>
          </a:xfrm>
          <a:prstGeom prst="rect">
            <a:avLst/>
          </a:prstGeom>
          <a:ln w="12700">
            <a:miter lim="400000"/>
          </a:ln>
        </p:spPr>
      </p:pic>
      <p:sp>
        <p:nvSpPr>
          <p:cNvPr id="3" name="Rettangolo 2"/>
          <p:cNvSpPr/>
          <p:nvPr/>
        </p:nvSpPr>
        <p:spPr>
          <a:xfrm>
            <a:off x="342983" y="5661248"/>
            <a:ext cx="8280920"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4" name="CasellaDiTesto 3"/>
          <p:cNvSpPr txBox="1"/>
          <p:nvPr/>
        </p:nvSpPr>
        <p:spPr>
          <a:xfrm>
            <a:off x="324376" y="2132856"/>
            <a:ext cx="662513" cy="286232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rPr sz="3600"/>
              <a:t>A</a:t>
            </a:r>
          </a:p>
          <a:p>
            <a:pPr algn="ctr">
              <a:defRPr sz="2800">
                <a:latin typeface="+mn-lt"/>
                <a:ea typeface="+mn-ea"/>
                <a:cs typeface="+mn-cs"/>
                <a:sym typeface="Calibri"/>
              </a:defRPr>
            </a:pPr>
            <a:r>
              <a:rPr sz="3600"/>
              <a:t>B</a:t>
            </a:r>
          </a:p>
          <a:p>
            <a:pPr algn="ctr">
              <a:defRPr sz="2800">
                <a:latin typeface="+mn-lt"/>
                <a:ea typeface="+mn-ea"/>
                <a:cs typeface="+mn-cs"/>
                <a:sym typeface="Calibri"/>
              </a:defRPr>
            </a:pPr>
            <a:r>
              <a:rPr sz="3600"/>
              <a:t>C</a:t>
            </a:r>
          </a:p>
          <a:p>
            <a:pPr algn="ctr">
              <a:defRPr sz="2800">
                <a:latin typeface="+mn-lt"/>
                <a:ea typeface="+mn-ea"/>
                <a:cs typeface="+mn-cs"/>
                <a:sym typeface="Calibri"/>
              </a:defRPr>
            </a:pPr>
            <a:r>
              <a:rPr sz="3600"/>
              <a:t>D</a:t>
            </a:r>
          </a:p>
          <a:p>
            <a:pPr algn="ctr">
              <a:defRPr sz="2800">
                <a:latin typeface="+mn-lt"/>
                <a:ea typeface="+mn-ea"/>
                <a:cs typeface="+mn-cs"/>
                <a:sym typeface="Calibri"/>
              </a:defRPr>
            </a:pPr>
            <a:r>
              <a:rPr sz="3600"/>
              <a:t>E</a:t>
            </a:r>
          </a:p>
        </p:txBody>
      </p:sp>
      <p:sp>
        <p:nvSpPr>
          <p:cNvPr id="5" name="Rettangolo 4"/>
          <p:cNvSpPr/>
          <p:nvPr/>
        </p:nvSpPr>
        <p:spPr>
          <a:xfrm>
            <a:off x="190620" y="4941168"/>
            <a:ext cx="8690751" cy="737775"/>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extLst>
      <p:ext uri="{BB962C8B-B14F-4D97-AF65-F5344CB8AC3E}">
        <p14:creationId xmlns:p14="http://schemas.microsoft.com/office/powerpoint/2010/main" val="7263323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3"/>
                                        </p:tgtEl>
                                      </p:cBhvr>
                                    </p:animEffect>
                                    <p:set>
                                      <p:cBhvr>
                                        <p:cTn id="7"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0" name="Picture 2" descr="Picture 2"/>
          <p:cNvPicPr>
            <a:picLocks noChangeAspect="1"/>
          </p:cNvPicPr>
          <p:nvPr/>
        </p:nvPicPr>
        <p:blipFill>
          <a:blip r:embed="rId2"/>
          <a:stretch>
            <a:fillRect/>
          </a:stretch>
        </p:blipFill>
        <p:spPr>
          <a:xfrm>
            <a:off x="539551" y="476672"/>
            <a:ext cx="7056785" cy="5753122"/>
          </a:xfrm>
          <a:prstGeom prst="rect">
            <a:avLst/>
          </a:prstGeom>
          <a:ln w="12700">
            <a:miter lim="400000"/>
          </a:ln>
        </p:spPr>
      </p:pic>
      <p:sp>
        <p:nvSpPr>
          <p:cNvPr id="3" name="Rettangolo 2"/>
          <p:cNvSpPr/>
          <p:nvPr/>
        </p:nvSpPr>
        <p:spPr>
          <a:xfrm>
            <a:off x="342983" y="5777880"/>
            <a:ext cx="8280920"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4" name="CasellaDiTesto 3"/>
          <p:cNvSpPr txBox="1"/>
          <p:nvPr/>
        </p:nvSpPr>
        <p:spPr>
          <a:xfrm>
            <a:off x="563402" y="1772816"/>
            <a:ext cx="662513" cy="317009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rPr sz="4000"/>
              <a:t>A</a:t>
            </a:r>
          </a:p>
          <a:p>
            <a:pPr algn="ctr">
              <a:defRPr sz="2800">
                <a:latin typeface="+mn-lt"/>
                <a:ea typeface="+mn-ea"/>
                <a:cs typeface="+mn-cs"/>
                <a:sym typeface="Calibri"/>
              </a:defRPr>
            </a:pPr>
            <a:r>
              <a:rPr sz="4000"/>
              <a:t>B</a:t>
            </a:r>
          </a:p>
          <a:p>
            <a:pPr algn="ctr">
              <a:defRPr sz="2800">
                <a:latin typeface="+mn-lt"/>
                <a:ea typeface="+mn-ea"/>
                <a:cs typeface="+mn-cs"/>
                <a:sym typeface="Calibri"/>
              </a:defRPr>
            </a:pPr>
            <a:r>
              <a:rPr sz="4000"/>
              <a:t>C</a:t>
            </a:r>
          </a:p>
          <a:p>
            <a:pPr algn="ctr">
              <a:defRPr sz="2800">
                <a:latin typeface="+mn-lt"/>
                <a:ea typeface="+mn-ea"/>
                <a:cs typeface="+mn-cs"/>
                <a:sym typeface="Calibri"/>
              </a:defRPr>
            </a:pPr>
            <a:r>
              <a:rPr sz="4000"/>
              <a:t>D</a:t>
            </a:r>
          </a:p>
          <a:p>
            <a:pPr algn="ctr">
              <a:defRPr sz="2800">
                <a:latin typeface="+mn-lt"/>
                <a:ea typeface="+mn-ea"/>
                <a:cs typeface="+mn-cs"/>
                <a:sym typeface="Calibri"/>
              </a:defRPr>
            </a:pPr>
            <a:r>
              <a:rPr sz="4000"/>
              <a:t>E</a:t>
            </a:r>
          </a:p>
        </p:txBody>
      </p:sp>
      <p:sp>
        <p:nvSpPr>
          <p:cNvPr id="5" name="Rettangolo 4"/>
          <p:cNvSpPr/>
          <p:nvPr/>
        </p:nvSpPr>
        <p:spPr>
          <a:xfrm>
            <a:off x="213873" y="5051398"/>
            <a:ext cx="8690751" cy="737775"/>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extLst>
      <p:ext uri="{BB962C8B-B14F-4D97-AF65-F5344CB8AC3E}">
        <p14:creationId xmlns:p14="http://schemas.microsoft.com/office/powerpoint/2010/main" val="2462266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3"/>
                                        </p:tgtEl>
                                      </p:cBhvr>
                                    </p:animEffect>
                                    <p:set>
                                      <p:cBhvr>
                                        <p:cTn id="7"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Titolo 1"/>
          <p:cNvSpPr txBox="1">
            <a:spLocks noGrp="1"/>
          </p:cNvSpPr>
          <p:nvPr>
            <p:ph type="title"/>
          </p:nvPr>
        </p:nvSpPr>
        <p:spPr>
          <a:xfrm>
            <a:off x="457200" y="274638"/>
            <a:ext cx="8229600" cy="1143001"/>
          </a:xfrm>
          <a:prstGeom prst="rect">
            <a:avLst/>
          </a:prstGeom>
        </p:spPr>
        <p:txBody>
          <a:bodyPr/>
          <a:lstStyle/>
          <a:p>
            <a:endParaRPr/>
          </a:p>
        </p:txBody>
      </p:sp>
      <p:sp>
        <p:nvSpPr>
          <p:cNvPr id="937"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938" name="Picture 2" descr="Picture 2"/>
          <p:cNvPicPr>
            <a:picLocks noChangeAspect="1"/>
          </p:cNvPicPr>
          <p:nvPr/>
        </p:nvPicPr>
        <p:blipFill>
          <a:blip r:embed="rId2"/>
          <a:stretch>
            <a:fillRect/>
          </a:stretch>
        </p:blipFill>
        <p:spPr>
          <a:xfrm>
            <a:off x="539552" y="404664"/>
            <a:ext cx="5184576" cy="5476880"/>
          </a:xfrm>
          <a:prstGeom prst="rect">
            <a:avLst/>
          </a:prstGeom>
          <a:ln w="12700">
            <a:miter lim="400000"/>
          </a:ln>
        </p:spPr>
      </p:pic>
      <p:sp>
        <p:nvSpPr>
          <p:cNvPr id="5" name="Rettangolo 4"/>
          <p:cNvSpPr/>
          <p:nvPr/>
        </p:nvSpPr>
        <p:spPr>
          <a:xfrm>
            <a:off x="539552" y="5394184"/>
            <a:ext cx="8280920" cy="44369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6" name="CasellaDiTesto 5"/>
          <p:cNvSpPr txBox="1"/>
          <p:nvPr/>
        </p:nvSpPr>
        <p:spPr>
          <a:xfrm>
            <a:off x="692742" y="945421"/>
            <a:ext cx="662513" cy="3477875"/>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latin typeface="+mn-lt"/>
                <a:ea typeface="+mn-ea"/>
                <a:cs typeface="+mn-cs"/>
                <a:sym typeface="Calibri"/>
              </a:defRPr>
            </a:pPr>
            <a:r>
              <a:rPr sz="4400"/>
              <a:t>A</a:t>
            </a:r>
          </a:p>
          <a:p>
            <a:pPr algn="ctr">
              <a:defRPr sz="2800">
                <a:latin typeface="+mn-lt"/>
                <a:ea typeface="+mn-ea"/>
                <a:cs typeface="+mn-cs"/>
                <a:sym typeface="Calibri"/>
              </a:defRPr>
            </a:pPr>
            <a:r>
              <a:rPr sz="4400"/>
              <a:t>B</a:t>
            </a:r>
          </a:p>
          <a:p>
            <a:pPr algn="ctr">
              <a:defRPr sz="2800">
                <a:latin typeface="+mn-lt"/>
                <a:ea typeface="+mn-ea"/>
                <a:cs typeface="+mn-cs"/>
                <a:sym typeface="Calibri"/>
              </a:defRPr>
            </a:pPr>
            <a:r>
              <a:rPr sz="4400"/>
              <a:t>C</a:t>
            </a:r>
          </a:p>
          <a:p>
            <a:pPr algn="ctr">
              <a:defRPr sz="2800">
                <a:latin typeface="+mn-lt"/>
                <a:ea typeface="+mn-ea"/>
                <a:cs typeface="+mn-cs"/>
                <a:sym typeface="Calibri"/>
              </a:defRPr>
            </a:pPr>
            <a:r>
              <a:rPr sz="4400"/>
              <a:t>D</a:t>
            </a:r>
          </a:p>
          <a:p>
            <a:pPr algn="ctr">
              <a:defRPr sz="2800">
                <a:latin typeface="+mn-lt"/>
                <a:ea typeface="+mn-ea"/>
                <a:cs typeface="+mn-cs"/>
                <a:sym typeface="Calibri"/>
              </a:defRPr>
            </a:pPr>
            <a:r>
              <a:rPr sz="4400"/>
              <a:t>E</a:t>
            </a:r>
          </a:p>
        </p:txBody>
      </p:sp>
      <p:sp>
        <p:nvSpPr>
          <p:cNvPr id="7" name="Rettangolo 6"/>
          <p:cNvSpPr/>
          <p:nvPr/>
        </p:nvSpPr>
        <p:spPr>
          <a:xfrm>
            <a:off x="267407" y="4635441"/>
            <a:ext cx="8690751" cy="737775"/>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Tree>
    <p:extLst>
      <p:ext uri="{BB962C8B-B14F-4D97-AF65-F5344CB8AC3E}">
        <p14:creationId xmlns:p14="http://schemas.microsoft.com/office/powerpoint/2010/main" val="41019162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5"/>
                                        </p:tgtEl>
                                      </p:cBhvr>
                                    </p:animEffect>
                                    <p:set>
                                      <p:cBhvr>
                                        <p:cTn id="7"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Sillogismi e falsi sillogismi</a:t>
            </a:r>
          </a:p>
        </p:txBody>
      </p:sp>
      <p:pic>
        <p:nvPicPr>
          <p:cNvPr id="1026" name="Picture 2" descr="Immagine correl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556791"/>
            <a:ext cx="5553075" cy="3124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ttangolo 3"/>
          <p:cNvSpPr/>
          <p:nvPr/>
        </p:nvSpPr>
        <p:spPr>
          <a:xfrm>
            <a:off x="1835696" y="5013176"/>
            <a:ext cx="5553075" cy="1477328"/>
          </a:xfrm>
          <a:prstGeom prst="rect">
            <a:avLst/>
          </a:prstGeom>
        </p:spPr>
        <p:txBody>
          <a:bodyPr wrap="square">
            <a:spAutoFit/>
          </a:bodyPr>
          <a:lstStyle/>
          <a:p>
            <a:r>
              <a:rPr lang="it-IT" i="1"/>
              <a:t>“a) Socrate è un uomo; </a:t>
            </a:r>
          </a:p>
          <a:p>
            <a:r>
              <a:rPr lang="it-IT" i="1"/>
              <a:t>b) Ogni uomo è mortale; </a:t>
            </a:r>
          </a:p>
          <a:p>
            <a:r>
              <a:rPr lang="it-IT" i="1"/>
              <a:t>c) Ogni uomo è Socrate, quindi ogni uomo è omosessuale” </a:t>
            </a:r>
          </a:p>
          <a:p>
            <a:pPr algn="r"/>
            <a:r>
              <a:rPr lang="it-IT" i="1"/>
              <a:t>			W. Allen</a:t>
            </a:r>
            <a:endParaRPr lang="it-IT" b="1"/>
          </a:p>
        </p:txBody>
      </p:sp>
    </p:spTree>
    <p:extLst>
      <p:ext uri="{BB962C8B-B14F-4D97-AF65-F5344CB8AC3E}">
        <p14:creationId xmlns:p14="http://schemas.microsoft.com/office/powerpoint/2010/main" val="362901940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egnaposto contenuto 2"/>
          <p:cNvSpPr txBox="1">
            <a:spLocks noGrp="1"/>
          </p:cNvSpPr>
          <p:nvPr>
            <p:ph type="body" idx="1"/>
          </p:nvPr>
        </p:nvSpPr>
        <p:spPr>
          <a:xfrm>
            <a:off x="467543" y="476672"/>
            <a:ext cx="8229601" cy="4525963"/>
          </a:xfrm>
          <a:prstGeom prst="rect">
            <a:avLst/>
          </a:prstGeom>
        </p:spPr>
        <p:txBody>
          <a:bodyPr/>
          <a:lstStyle/>
          <a:p>
            <a:pPr marL="0" indent="0">
              <a:lnSpc>
                <a:spcPct val="80000"/>
              </a:lnSpc>
              <a:spcBef>
                <a:spcPts val="500"/>
              </a:spcBef>
              <a:buSzTx/>
              <a:buNone/>
              <a:defRPr sz="2400"/>
            </a:pPr>
            <a:r>
              <a:t>I quesiti dove è presente una data, un nome, un evento, come ad esempio quelli di </a:t>
            </a:r>
            <a:r>
              <a:rPr b="1"/>
              <a:t>cultura generale</a:t>
            </a:r>
            <a:r>
              <a:t>, sono anch’essi fortemente deterministici. Vediamo il seguente quiz:</a:t>
            </a:r>
          </a:p>
          <a:p>
            <a:pPr marL="0" indent="0">
              <a:lnSpc>
                <a:spcPct val="80000"/>
              </a:lnSpc>
              <a:spcBef>
                <a:spcPts val="500"/>
              </a:spcBef>
              <a:buSzTx/>
              <a:buNone/>
              <a:defRPr sz="2400" b="1"/>
            </a:pPr>
            <a:endParaRPr/>
          </a:p>
          <a:p>
            <a:pPr marL="0" indent="0">
              <a:lnSpc>
                <a:spcPct val="80000"/>
              </a:lnSpc>
              <a:spcBef>
                <a:spcPts val="500"/>
              </a:spcBef>
              <a:buSzTx/>
              <a:buNone/>
              <a:defRPr sz="2400" b="1"/>
            </a:pPr>
            <a:r>
              <a:t>Chi è l’autore del testo “Dal big bang ai buchi neri”?</a:t>
            </a:r>
          </a:p>
          <a:p>
            <a:pPr marL="0" indent="0">
              <a:lnSpc>
                <a:spcPct val="80000"/>
              </a:lnSpc>
              <a:spcBef>
                <a:spcPts val="500"/>
              </a:spcBef>
              <a:buSzTx/>
              <a:buNone/>
              <a:defRPr sz="2400"/>
            </a:pPr>
            <a:endParaRPr/>
          </a:p>
          <a:p>
            <a:pPr marL="514350" indent="-514350">
              <a:lnSpc>
                <a:spcPct val="80000"/>
              </a:lnSpc>
              <a:spcBef>
                <a:spcPts val="500"/>
              </a:spcBef>
              <a:buFontTx/>
              <a:buAutoNum type="alphaUcPeriod"/>
              <a:defRPr sz="2400"/>
            </a:pPr>
            <a:r>
              <a:t>Margherita Hack</a:t>
            </a:r>
          </a:p>
          <a:p>
            <a:pPr marL="514350" indent="-514350">
              <a:lnSpc>
                <a:spcPct val="80000"/>
              </a:lnSpc>
              <a:spcBef>
                <a:spcPts val="500"/>
              </a:spcBef>
              <a:buFontTx/>
              <a:buAutoNum type="alphaUcPeriod"/>
              <a:defRPr sz="2400"/>
            </a:pPr>
            <a:r>
              <a:t>Albert Einstein</a:t>
            </a:r>
          </a:p>
          <a:p>
            <a:pPr marL="514350" indent="-514350">
              <a:lnSpc>
                <a:spcPct val="80000"/>
              </a:lnSpc>
              <a:spcBef>
                <a:spcPts val="500"/>
              </a:spcBef>
              <a:buFontTx/>
              <a:buAutoNum type="alphaUcPeriod"/>
              <a:defRPr sz="2400"/>
            </a:pPr>
            <a:r>
              <a:t>Stephen Hawking</a:t>
            </a:r>
          </a:p>
          <a:p>
            <a:pPr marL="514350" indent="-514350">
              <a:lnSpc>
                <a:spcPct val="80000"/>
              </a:lnSpc>
              <a:spcBef>
                <a:spcPts val="500"/>
              </a:spcBef>
              <a:buFontTx/>
              <a:buAutoNum type="alphaUcPeriod"/>
              <a:defRPr sz="2400"/>
            </a:pPr>
            <a:r>
              <a:t>Peter Ware Higgs</a:t>
            </a:r>
          </a:p>
          <a:p>
            <a:pPr marL="514350" indent="-514350">
              <a:lnSpc>
                <a:spcPct val="80000"/>
              </a:lnSpc>
              <a:spcBef>
                <a:spcPts val="500"/>
              </a:spcBef>
              <a:buFontTx/>
              <a:buAutoNum type="alphaUcPeriod"/>
              <a:defRPr sz="2400"/>
            </a:pPr>
            <a:r>
              <a:t>Piero Angela</a:t>
            </a:r>
          </a:p>
        </p:txBody>
      </p:sp>
      <p:sp>
        <p:nvSpPr>
          <p:cNvPr id="175" name="Rettangolo 3"/>
          <p:cNvSpPr txBox="1"/>
          <p:nvPr/>
        </p:nvSpPr>
        <p:spPr>
          <a:xfrm>
            <a:off x="395535" y="5085184"/>
            <a:ext cx="8424938" cy="1513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spcBef>
                <a:spcPts val="500"/>
              </a:spcBef>
              <a:defRPr sz="2400" b="1">
                <a:latin typeface="+mn-lt"/>
                <a:ea typeface="+mn-ea"/>
                <a:cs typeface="+mn-cs"/>
                <a:sym typeface="Calibri"/>
              </a:defRPr>
            </a:pPr>
            <a:r>
              <a:t>Stephen William Hawking</a:t>
            </a:r>
            <a:r>
              <a:rPr b="0"/>
              <a:t> (nato nel 1942) è un cosmologo, fisico, matematico e astrofisico britannico, noto soprattutto per i suoi studi sui buchi neri e sull’origine dell’universo. È suo il testo “Dal big bang ai buchi neri”.</a:t>
            </a:r>
          </a:p>
        </p:txBody>
      </p:sp>
      <p:sp>
        <p:nvSpPr>
          <p:cNvPr id="176" name="LA RISPOSTA ESATTA è LA C"/>
          <p:cNvSpPr txBox="1"/>
          <p:nvPr/>
        </p:nvSpPr>
        <p:spPr>
          <a:xfrm>
            <a:off x="4520881" y="3466046"/>
            <a:ext cx="3777922" cy="434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300" b="1">
                <a:solidFill>
                  <a:srgbClr val="CA0000"/>
                </a:solidFill>
                <a:latin typeface="+mn-lt"/>
                <a:ea typeface="+mn-ea"/>
                <a:cs typeface="+mn-cs"/>
                <a:sym typeface="Calibri"/>
              </a:defRPr>
            </a:lvl1pPr>
          </a:lstStyle>
          <a:p>
            <a:r>
              <a:t>LA RISPOSTA ESATTA è LA C</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75"/>
                                        </p:tgtEl>
                                        <p:attrNameLst>
                                          <p:attrName>style.visibility</p:attrName>
                                        </p:attrNameLst>
                                      </p:cBhvr>
                                      <p:to>
                                        <p:strVal val="visible"/>
                                      </p:to>
                                    </p:set>
                                    <p:animEffect transition="in" filter="dissolve">
                                      <p:cBhvr>
                                        <p:cTn id="7" dur="500"/>
                                        <p:tgtEl>
                                          <p:spTgt spid="17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76"/>
                                        </p:tgtEl>
                                        <p:attrNameLst>
                                          <p:attrName>style.visibility</p:attrName>
                                        </p:attrNameLst>
                                      </p:cBhvr>
                                      <p:to>
                                        <p:strVal val="visible"/>
                                      </p:to>
                                    </p:set>
                                    <p:animEffect transition="in" filter="dissolve">
                                      <p:cBhvr>
                                        <p:cTn id="12"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animBg="1" advAuto="0"/>
      <p:bldP spid="176" grpId="0" animBg="1" advAuto="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a:t>SILLOGISMO</a:t>
            </a:r>
            <a:endParaRPr lang="it-IT"/>
          </a:p>
        </p:txBody>
      </p:sp>
      <p:sp>
        <p:nvSpPr>
          <p:cNvPr id="3" name="Segnaposto contenuto 2"/>
          <p:cNvSpPr>
            <a:spLocks noGrp="1"/>
          </p:cNvSpPr>
          <p:nvPr>
            <p:ph idx="1"/>
          </p:nvPr>
        </p:nvSpPr>
        <p:spPr/>
        <p:txBody>
          <a:bodyPr>
            <a:normAutofit fontScale="85000" lnSpcReduction="20000"/>
          </a:bodyPr>
          <a:lstStyle/>
          <a:p>
            <a:r>
              <a:rPr lang="it-IT"/>
              <a:t>dal greco </a:t>
            </a:r>
            <a:r>
              <a:rPr lang="it-IT" err="1"/>
              <a:t>συλλογισμός</a:t>
            </a:r>
            <a:r>
              <a:rPr lang="it-IT"/>
              <a:t> formato da </a:t>
            </a:r>
            <a:r>
              <a:rPr lang="it-IT" err="1"/>
              <a:t>σύν</a:t>
            </a:r>
            <a:r>
              <a:rPr lang="it-IT"/>
              <a:t> "insieme", e </a:t>
            </a:r>
            <a:r>
              <a:rPr lang="it-IT" err="1"/>
              <a:t>λογισμός</a:t>
            </a:r>
            <a:r>
              <a:rPr lang="it-IT"/>
              <a:t> "calcolo": quindi, "ragionamento concatenato" </a:t>
            </a:r>
          </a:p>
          <a:p>
            <a:r>
              <a:rPr lang="it-IT"/>
              <a:t>è un tipo di </a:t>
            </a:r>
            <a:r>
              <a:rPr lang="it-IT" b="1"/>
              <a:t>ragionamento dimostrativo </a:t>
            </a:r>
            <a:r>
              <a:rPr lang="it-IT"/>
              <a:t>che fu teorizzato per la prima volta da Aristotele, il quale, partendo dai tipi di termine: </a:t>
            </a:r>
          </a:p>
          <a:p>
            <a:pPr marL="0" indent="0">
              <a:buNone/>
            </a:pPr>
            <a:endParaRPr lang="it-IT"/>
          </a:p>
          <a:p>
            <a:pPr marL="0" indent="0">
              <a:buNone/>
            </a:pPr>
            <a:r>
              <a:rPr lang="it-IT"/>
              <a:t>"</a:t>
            </a:r>
            <a:r>
              <a:rPr lang="it-IT" b="1"/>
              <a:t>maggiore</a:t>
            </a:r>
            <a:r>
              <a:rPr lang="it-IT"/>
              <a:t>" = che funge da predicato nella conclusione "</a:t>
            </a:r>
            <a:r>
              <a:rPr lang="it-IT" b="1"/>
              <a:t>medio</a:t>
            </a:r>
            <a:r>
              <a:rPr lang="it-IT"/>
              <a:t>" e "</a:t>
            </a:r>
            <a:r>
              <a:rPr lang="it-IT" b="1"/>
              <a:t>minore</a:t>
            </a:r>
            <a:r>
              <a:rPr lang="it-IT"/>
              <a:t>" = che funge da soggetto nella conclusione classificati in base al rapporto contenente-contenuto, giunge ad una conclusione collegando i suddetti termini attraverso brevi enunciati (premesse). </a:t>
            </a:r>
          </a:p>
        </p:txBody>
      </p:sp>
    </p:spTree>
    <p:extLst>
      <p:ext uri="{BB962C8B-B14F-4D97-AF65-F5344CB8AC3E}">
        <p14:creationId xmlns:p14="http://schemas.microsoft.com/office/powerpoint/2010/main" val="3500873168"/>
      </p:ext>
    </p:extLst>
  </p:cSld>
  <p:clrMapOvr>
    <a:masterClrMapping/>
  </p:clrMapOvr>
  <p:transition spd="med"/>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77500" lnSpcReduction="20000"/>
          </a:bodyPr>
          <a:lstStyle/>
          <a:p>
            <a:r>
              <a:rPr lang="it-IT"/>
              <a:t>La </a:t>
            </a:r>
            <a:r>
              <a:rPr lang="it-IT" b="1"/>
              <a:t>filosofia scolastica </a:t>
            </a:r>
            <a:r>
              <a:rPr lang="it-IT"/>
              <a:t>ha formalizzato che se almeno una delle due premesse è falsa, la proposizione conseguente è falsa. </a:t>
            </a:r>
          </a:p>
          <a:p>
            <a:r>
              <a:rPr lang="it-IT"/>
              <a:t>Se le premesse sono entrambe vere, invece, la conclusione non può essere falsa. </a:t>
            </a:r>
          </a:p>
          <a:p>
            <a:r>
              <a:rPr lang="it-IT"/>
              <a:t>Come mostrano i paradossi logici, che restano il principale limite di una logica</a:t>
            </a:r>
            <a:r>
              <a:rPr lang="it-IT" u="sng"/>
              <a:t> </a:t>
            </a:r>
            <a:r>
              <a:rPr lang="it-IT"/>
              <a:t>formale, ovvero di una logica che prescinde dal contenuto dei singoli soggetti e predicati inseriti al posto delle lettere, se almeno una delle premesse è falsa, la conclusione può essere vera, perché da una falsità può seguire qualsiasi cosa - e dunque anche la verità. </a:t>
            </a:r>
          </a:p>
          <a:p>
            <a:r>
              <a:rPr lang="it-IT" b="1"/>
              <a:t>Pertanto, il sillogismo è uno strumento necessario, ma di per sé non sufficiente per arrivare alla verità. </a:t>
            </a:r>
          </a:p>
          <a:p>
            <a:endParaRPr lang="it-IT"/>
          </a:p>
        </p:txBody>
      </p:sp>
    </p:spTree>
    <p:extLst>
      <p:ext uri="{BB962C8B-B14F-4D97-AF65-F5344CB8AC3E}">
        <p14:creationId xmlns:p14="http://schemas.microsoft.com/office/powerpoint/2010/main" val="2047765286"/>
      </p:ext>
    </p:extLst>
  </p:cSld>
  <p:clrMapOvr>
    <a:masterClrMapping/>
  </p:clrMapOvr>
  <p:transition spd="med"/>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https://upload.wikimedia.org/wikipedia/commons/thumb/b/b5/Schema_Sillogismo.png/220px-Schema_Sillogismo.png"/>
          <p:cNvPicPr/>
          <p:nvPr/>
        </p:nvPicPr>
        <p:blipFill>
          <a:blip r:embed="rId2">
            <a:extLst>
              <a:ext uri="{28A0092B-C50C-407E-A947-70E740481C1C}">
                <a14:useLocalDpi xmlns:a14="http://schemas.microsoft.com/office/drawing/2010/main" val="0"/>
              </a:ext>
            </a:extLst>
          </a:blip>
          <a:srcRect/>
          <a:stretch>
            <a:fillRect/>
          </a:stretch>
        </p:blipFill>
        <p:spPr bwMode="auto">
          <a:xfrm>
            <a:off x="2555776" y="404664"/>
            <a:ext cx="4032448" cy="3672408"/>
          </a:xfrm>
          <a:prstGeom prst="rect">
            <a:avLst/>
          </a:prstGeom>
          <a:noFill/>
          <a:ln>
            <a:noFill/>
          </a:ln>
        </p:spPr>
      </p:pic>
      <p:sp>
        <p:nvSpPr>
          <p:cNvPr id="5" name="Rettangolo 4"/>
          <p:cNvSpPr/>
          <p:nvPr/>
        </p:nvSpPr>
        <p:spPr>
          <a:xfrm>
            <a:off x="467544" y="4444663"/>
            <a:ext cx="8280920" cy="2308324"/>
          </a:xfrm>
          <a:prstGeom prst="rect">
            <a:avLst/>
          </a:prstGeom>
        </p:spPr>
        <p:txBody>
          <a:bodyPr wrap="square">
            <a:spAutoFit/>
          </a:bodyPr>
          <a:lstStyle/>
          <a:p>
            <a:r>
              <a:rPr lang="it-IT" sz="2400">
                <a:latin typeface="+mn-lt"/>
              </a:rPr>
              <a:t>Schema tipico di un sillogismo: </a:t>
            </a:r>
          </a:p>
          <a:p>
            <a:r>
              <a:rPr lang="it-IT" sz="2400">
                <a:latin typeface="+mn-lt"/>
              </a:rPr>
              <a:t>se M è A e B è M, allora B sarà anche A. </a:t>
            </a:r>
          </a:p>
          <a:p>
            <a:r>
              <a:rPr lang="it-IT" sz="2400">
                <a:latin typeface="+mn-lt"/>
              </a:rPr>
              <a:t>Facendo un esempio concreto: </a:t>
            </a:r>
          </a:p>
          <a:p>
            <a:r>
              <a:rPr lang="it-IT" sz="2400">
                <a:latin typeface="+mn-lt"/>
              </a:rPr>
              <a:t>M = l'insieme dei dolci, B = torte e A = alimenti: tutti i dolci sono alimenti e tutte le torte sono dolci per cui ne consegue che tutte le torte sono alimenti.</a:t>
            </a:r>
          </a:p>
        </p:txBody>
      </p:sp>
    </p:spTree>
    <p:extLst>
      <p:ext uri="{BB962C8B-B14F-4D97-AF65-F5344CB8AC3E}">
        <p14:creationId xmlns:p14="http://schemas.microsoft.com/office/powerpoint/2010/main" val="691844172"/>
      </p:ext>
    </p:extLst>
  </p:cSld>
  <p:clrMapOvr>
    <a:masterClrMapping/>
  </p:clrMapOvr>
  <p:transition spd="med"/>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368485" y="4509120"/>
            <a:ext cx="8280920" cy="646331"/>
          </a:xfrm>
          <a:prstGeom prst="rect">
            <a:avLst/>
          </a:prstGeom>
        </p:spPr>
        <p:txBody>
          <a:bodyPr wrap="square">
            <a:spAutoFit/>
          </a:bodyPr>
          <a:lstStyle/>
          <a:p>
            <a:endParaRPr lang="it-IT"/>
          </a:p>
          <a:p>
            <a:r>
              <a:rPr lang="it-IT"/>
              <a:t>. </a:t>
            </a:r>
          </a:p>
        </p:txBody>
      </p:sp>
      <p:sp>
        <p:nvSpPr>
          <p:cNvPr id="3" name="Rettangolo 2"/>
          <p:cNvSpPr/>
          <p:nvPr/>
        </p:nvSpPr>
        <p:spPr>
          <a:xfrm>
            <a:off x="368485" y="980728"/>
            <a:ext cx="8280920" cy="5355312"/>
          </a:xfrm>
          <a:prstGeom prst="rect">
            <a:avLst/>
          </a:prstGeom>
        </p:spPr>
        <p:txBody>
          <a:bodyPr wrap="square">
            <a:spAutoFit/>
          </a:bodyPr>
          <a:lstStyle/>
          <a:p>
            <a:r>
              <a:rPr lang="it-IT">
                <a:latin typeface="+mn-lt"/>
              </a:rPr>
              <a:t>La forma di sillogismo più comune è il sillogismo categorico (al punto che solitamente per sillogismo si intende sillogismo categorico). </a:t>
            </a:r>
          </a:p>
          <a:p>
            <a:endParaRPr lang="it-IT">
              <a:latin typeface="+mn-lt"/>
            </a:endParaRPr>
          </a:p>
          <a:p>
            <a:pPr lvl="0"/>
            <a:r>
              <a:rPr lang="it-IT">
                <a:latin typeface="+mn-lt"/>
              </a:rPr>
              <a:t>(premessa maggiore) Tutti gli uomini sono mortali</a:t>
            </a:r>
          </a:p>
          <a:p>
            <a:pPr lvl="0"/>
            <a:r>
              <a:rPr lang="it-IT">
                <a:latin typeface="+mn-lt"/>
              </a:rPr>
              <a:t>(premessa minore) Tutti i greci sono uomini</a:t>
            </a:r>
          </a:p>
          <a:p>
            <a:pPr lvl="0"/>
            <a:r>
              <a:rPr lang="it-IT">
                <a:latin typeface="+mn-lt"/>
              </a:rPr>
              <a:t>(conclusione) Tutti i greci sono mortali</a:t>
            </a:r>
          </a:p>
          <a:p>
            <a:endParaRPr lang="it-IT">
              <a:latin typeface="+mn-lt"/>
            </a:endParaRPr>
          </a:p>
          <a:p>
            <a:r>
              <a:rPr lang="it-IT">
                <a:latin typeface="+mn-lt"/>
              </a:rPr>
              <a:t>Le proposizioni che compongono un sillogismo categorico possono essere: </a:t>
            </a:r>
          </a:p>
          <a:p>
            <a:endParaRPr lang="it-IT">
              <a:latin typeface="+mn-lt"/>
            </a:endParaRPr>
          </a:p>
          <a:p>
            <a:pPr marL="285750" indent="-285750">
              <a:buFont typeface="Arial" panose="020B0604020202020204" pitchFamily="34" charset="0"/>
              <a:buChar char="•"/>
            </a:pPr>
            <a:r>
              <a:rPr lang="it-IT">
                <a:latin typeface="+mn-lt"/>
              </a:rPr>
              <a:t>universali affermative ("Tutti gli A sono B"),</a:t>
            </a:r>
          </a:p>
          <a:p>
            <a:pPr marL="285750" indent="-285750">
              <a:buFont typeface="Arial" panose="020B0604020202020204" pitchFamily="34" charset="0"/>
              <a:buChar char="•"/>
            </a:pPr>
            <a:r>
              <a:rPr lang="it-IT">
                <a:latin typeface="+mn-lt"/>
              </a:rPr>
              <a:t>universali negative ("Nessun A è B"),</a:t>
            </a:r>
          </a:p>
          <a:p>
            <a:pPr marL="285750" indent="-285750">
              <a:buFont typeface="Arial" panose="020B0604020202020204" pitchFamily="34" charset="0"/>
              <a:buChar char="•"/>
            </a:pPr>
            <a:r>
              <a:rPr lang="it-IT">
                <a:latin typeface="+mn-lt"/>
              </a:rPr>
              <a:t>particolari affermative ("Qualche A è B"),</a:t>
            </a:r>
          </a:p>
          <a:p>
            <a:pPr marL="285750" indent="-285750">
              <a:buFont typeface="Arial" panose="020B0604020202020204" pitchFamily="34" charset="0"/>
              <a:buChar char="•"/>
            </a:pPr>
            <a:r>
              <a:rPr lang="it-IT">
                <a:latin typeface="+mn-lt"/>
              </a:rPr>
              <a:t>particolari negative ("Qualche A non è B"). </a:t>
            </a:r>
          </a:p>
          <a:p>
            <a:endParaRPr lang="it-IT">
              <a:latin typeface="+mn-lt"/>
            </a:endParaRPr>
          </a:p>
          <a:p>
            <a:r>
              <a:rPr lang="it-IT">
                <a:latin typeface="+mn-lt"/>
              </a:rPr>
              <a:t>Nell'esempio in questione: </a:t>
            </a:r>
          </a:p>
          <a:p>
            <a:endParaRPr lang="it-IT">
              <a:latin typeface="+mn-lt"/>
            </a:endParaRPr>
          </a:p>
          <a:p>
            <a:r>
              <a:rPr lang="it-IT">
                <a:latin typeface="+mn-lt"/>
              </a:rPr>
              <a:t>Uomo =  termine medio </a:t>
            </a:r>
          </a:p>
          <a:p>
            <a:r>
              <a:rPr lang="it-IT">
                <a:latin typeface="+mn-lt"/>
              </a:rPr>
              <a:t>Mortale = termine maggiore  </a:t>
            </a:r>
          </a:p>
          <a:p>
            <a:r>
              <a:rPr lang="it-IT">
                <a:latin typeface="+mn-lt"/>
              </a:rPr>
              <a:t>Greco = minore. </a:t>
            </a:r>
          </a:p>
        </p:txBody>
      </p:sp>
    </p:spTree>
    <p:extLst>
      <p:ext uri="{BB962C8B-B14F-4D97-AF65-F5344CB8AC3E}">
        <p14:creationId xmlns:p14="http://schemas.microsoft.com/office/powerpoint/2010/main" val="2448923999"/>
      </p:ext>
    </p:extLst>
  </p:cSld>
  <p:clrMapOvr>
    <a:masterClrMapping/>
  </p:clrMapOvr>
  <p:transition spd="med"/>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11560" y="1305342"/>
            <a:ext cx="8064896" cy="3139321"/>
          </a:xfrm>
          <a:prstGeom prst="rect">
            <a:avLst/>
          </a:prstGeom>
        </p:spPr>
        <p:txBody>
          <a:bodyPr wrap="square">
            <a:spAutoFit/>
          </a:bodyPr>
          <a:lstStyle/>
          <a:p>
            <a:r>
              <a:rPr lang="it-IT">
                <a:latin typeface="+mn-lt"/>
              </a:rPr>
              <a:t>A questo modello detto sillogismo categorico o perfetto (in cui cioè le due premesse portano deduttivamente ad una conclusione che è logica e necessaria) se ne aggiungono altri tre: </a:t>
            </a:r>
          </a:p>
          <a:p>
            <a:endParaRPr lang="it-IT">
              <a:latin typeface="+mn-lt"/>
            </a:endParaRPr>
          </a:p>
          <a:p>
            <a:pPr marL="342900" indent="-342900">
              <a:buAutoNum type="arabicPeriod"/>
            </a:pPr>
            <a:r>
              <a:rPr lang="it-IT">
                <a:latin typeface="+mn-lt"/>
              </a:rPr>
              <a:t>il sillogismo </a:t>
            </a:r>
            <a:r>
              <a:rPr lang="it-IT" b="1">
                <a:latin typeface="+mn-lt"/>
              </a:rPr>
              <a:t>retorico</a:t>
            </a:r>
            <a:r>
              <a:rPr lang="it-IT">
                <a:latin typeface="+mn-lt"/>
              </a:rPr>
              <a:t> (detto anche “dialettico”), in cui le due “premesse” sono date per probabili e non per certe; </a:t>
            </a:r>
          </a:p>
          <a:p>
            <a:pPr marL="342900" indent="-342900">
              <a:buAutoNum type="arabicPeriod"/>
            </a:pPr>
            <a:r>
              <a:rPr lang="it-IT">
                <a:latin typeface="+mn-lt"/>
              </a:rPr>
              <a:t>il sillogismo </a:t>
            </a:r>
            <a:r>
              <a:rPr lang="it-IT" b="1">
                <a:latin typeface="+mn-lt"/>
              </a:rPr>
              <a:t>sofistico</a:t>
            </a:r>
            <a:r>
              <a:rPr lang="it-IT">
                <a:latin typeface="+mn-lt"/>
              </a:rPr>
              <a:t> (tipico della scuola sofistica, in cui la probabilità delle “premesse” è solo apparente ed ipotetica); </a:t>
            </a:r>
          </a:p>
          <a:p>
            <a:pPr marL="342900" indent="-342900">
              <a:buAutoNum type="arabicPeriod"/>
            </a:pPr>
            <a:r>
              <a:rPr lang="it-IT">
                <a:latin typeface="+mn-lt"/>
              </a:rPr>
              <a:t>il sillogismo </a:t>
            </a:r>
            <a:r>
              <a:rPr lang="it-IT" b="1">
                <a:latin typeface="+mn-lt"/>
              </a:rPr>
              <a:t>modale</a:t>
            </a:r>
            <a:r>
              <a:rPr lang="it-IT">
                <a:latin typeface="+mn-lt"/>
              </a:rPr>
              <a:t>, in cui una delle “premesse” e la “conclusione” del sillogismo dipendono dalle modalità con cui stabiliamo se le affermazioni sono vere o false. </a:t>
            </a:r>
          </a:p>
        </p:txBody>
      </p:sp>
    </p:spTree>
    <p:extLst>
      <p:ext uri="{BB962C8B-B14F-4D97-AF65-F5344CB8AC3E}">
        <p14:creationId xmlns:p14="http://schemas.microsoft.com/office/powerpoint/2010/main" val="3424982509"/>
      </p:ext>
    </p:extLst>
  </p:cSld>
  <p:clrMapOvr>
    <a:masterClrMapping/>
  </p:clrMapOvr>
  <p:transition spd="med"/>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13559" y="980728"/>
            <a:ext cx="8280920" cy="5078313"/>
          </a:xfrm>
          <a:prstGeom prst="rect">
            <a:avLst/>
          </a:prstGeom>
        </p:spPr>
        <p:txBody>
          <a:bodyPr wrap="square">
            <a:spAutoFit/>
          </a:bodyPr>
          <a:lstStyle/>
          <a:p>
            <a:r>
              <a:rPr lang="it-IT" b="1">
                <a:latin typeface="+mn-lt"/>
              </a:rPr>
              <a:t>Un sillogismo è considerato valido se questo è logicamente valido. </a:t>
            </a:r>
          </a:p>
          <a:p>
            <a:endParaRPr lang="it-IT">
              <a:latin typeface="+mn-lt"/>
            </a:endParaRPr>
          </a:p>
          <a:p>
            <a:r>
              <a:rPr lang="it-IT">
                <a:latin typeface="+mn-lt"/>
              </a:rPr>
              <a:t>La validità di un sillogismo non dipende dalla verità delle affermazioni che lo compongono. </a:t>
            </a:r>
          </a:p>
          <a:p>
            <a:endParaRPr lang="it-IT">
              <a:latin typeface="+mn-lt"/>
            </a:endParaRPr>
          </a:p>
          <a:p>
            <a:r>
              <a:rPr lang="it-IT">
                <a:latin typeface="+mn-lt"/>
              </a:rPr>
              <a:t>Sicché il sillogismo: </a:t>
            </a:r>
          </a:p>
          <a:p>
            <a:pPr lvl="0"/>
            <a:endParaRPr lang="it-IT">
              <a:latin typeface="+mn-lt"/>
            </a:endParaRPr>
          </a:p>
          <a:p>
            <a:pPr lvl="0"/>
            <a:r>
              <a:rPr lang="it-IT">
                <a:latin typeface="+mn-lt"/>
              </a:rPr>
              <a:t>Ogni animale vola</a:t>
            </a:r>
          </a:p>
          <a:p>
            <a:pPr lvl="0"/>
            <a:r>
              <a:rPr lang="it-IT">
                <a:latin typeface="+mn-lt"/>
              </a:rPr>
              <a:t>L'asino è un animale</a:t>
            </a:r>
          </a:p>
          <a:p>
            <a:pPr lvl="0"/>
            <a:r>
              <a:rPr lang="it-IT">
                <a:latin typeface="+mn-lt"/>
              </a:rPr>
              <a:t>Dunque l'asino vola</a:t>
            </a:r>
          </a:p>
          <a:p>
            <a:endParaRPr lang="it-IT">
              <a:latin typeface="+mn-lt"/>
            </a:endParaRPr>
          </a:p>
          <a:p>
            <a:r>
              <a:rPr lang="it-IT">
                <a:latin typeface="+mn-lt"/>
              </a:rPr>
              <a:t>oppure: - Il treno fuma - Gianni è un treno - Gianni fuma </a:t>
            </a:r>
          </a:p>
          <a:p>
            <a:r>
              <a:rPr lang="it-IT">
                <a:latin typeface="+mn-lt"/>
              </a:rPr>
              <a:t>è valido, anche se le frasi che lo compongono non sono vere. </a:t>
            </a:r>
          </a:p>
          <a:p>
            <a:endParaRPr lang="it-IT">
              <a:latin typeface="+mn-lt"/>
            </a:endParaRPr>
          </a:p>
          <a:p>
            <a:r>
              <a:rPr lang="it-IT">
                <a:latin typeface="+mn-lt"/>
              </a:rPr>
              <a:t>Un metodo, o definizione rozza, che spesso viene usata, è dire che "un sillogismo è valido se ogni sillogismo della stessa forma che contiene proposizioni vere conclude correttamente". Questo metodo tuttavia non ha dignità logica, in quanto, seppur funzionante, non utilizza alcuna "logica". </a:t>
            </a:r>
          </a:p>
        </p:txBody>
      </p:sp>
    </p:spTree>
    <p:extLst>
      <p:ext uri="{BB962C8B-B14F-4D97-AF65-F5344CB8AC3E}">
        <p14:creationId xmlns:p14="http://schemas.microsoft.com/office/powerpoint/2010/main" val="863165692"/>
      </p:ext>
    </p:extLst>
  </p:cSld>
  <p:clrMapOvr>
    <a:masterClrMapping/>
  </p:clrMapOvr>
  <p:transition spd="med"/>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23528" y="1844824"/>
            <a:ext cx="8496944" cy="4801314"/>
          </a:xfrm>
          <a:prstGeom prst="rect">
            <a:avLst/>
          </a:prstGeom>
        </p:spPr>
        <p:txBody>
          <a:bodyPr wrap="square">
            <a:spAutoFit/>
          </a:bodyPr>
          <a:lstStyle/>
          <a:p>
            <a:r>
              <a:rPr lang="it-IT">
                <a:latin typeface="+mn-lt"/>
              </a:rPr>
              <a:t>Tale sillogismo è </a:t>
            </a:r>
            <a:r>
              <a:rPr lang="it-IT" b="1">
                <a:latin typeface="+mn-lt"/>
              </a:rPr>
              <a:t>non valido logicamente</a:t>
            </a:r>
            <a:r>
              <a:rPr lang="it-IT">
                <a:latin typeface="+mn-lt"/>
              </a:rPr>
              <a:t>, anche se tutte le proposizioni sono vere, e questo è possibile capirlo non andando a permutare tutte le possibili frasi vere che mantengono la struttura del sillogismo, ma ragionando logicamente: </a:t>
            </a:r>
          </a:p>
          <a:p>
            <a:r>
              <a:rPr lang="it-IT">
                <a:latin typeface="+mn-lt"/>
              </a:rPr>
              <a:t>&lt;&lt;Gli dei sono immortali&gt;&gt; [frase vera], ci dice che gli dei appartengono alla categoria degli immortali. </a:t>
            </a:r>
          </a:p>
          <a:p>
            <a:r>
              <a:rPr lang="it-IT">
                <a:latin typeface="+mn-lt"/>
              </a:rPr>
              <a:t>Di tale categoria non sappiamo nulla, e nulla dice che questa sia composta solo da dei. &lt;&lt;Gli uomini non sono dei&gt;&gt; [vera], ma questo non esclude il fatto che essi possano essere immortali pur rimanendo non dei. </a:t>
            </a:r>
          </a:p>
          <a:p>
            <a:r>
              <a:rPr lang="it-IT">
                <a:latin typeface="+mn-lt"/>
              </a:rPr>
              <a:t>Pertanto, la validità di un sillogismo è una caratteristica intrinseca della logica che in esso è contenuta. </a:t>
            </a:r>
          </a:p>
          <a:p>
            <a:r>
              <a:rPr lang="it-IT">
                <a:latin typeface="+mn-lt"/>
              </a:rPr>
              <a:t>Non è necessario iterare finché non si evidenzia che da due proposizioni vere ne scaturisca una falsa per provarne la non-validità, ma basta studiarlo attentamente e evidenziarne l'illogicità, come fatto nell'esempio precedente. </a:t>
            </a:r>
          </a:p>
          <a:p>
            <a:r>
              <a:rPr lang="it-IT">
                <a:latin typeface="+mn-lt"/>
              </a:rPr>
              <a:t>Le meccaniche logiche dei sillogismi sono riconducibili a quelle delle </a:t>
            </a:r>
            <a:r>
              <a:rPr lang="it-IT" b="1">
                <a:latin typeface="+mn-lt"/>
              </a:rPr>
              <a:t>condizioni</a:t>
            </a:r>
            <a:r>
              <a:rPr lang="it-IT">
                <a:latin typeface="+mn-lt"/>
              </a:rPr>
              <a:t> </a:t>
            </a:r>
            <a:r>
              <a:rPr lang="it-IT" b="1">
                <a:latin typeface="+mn-lt"/>
              </a:rPr>
              <a:t>Necessarie e Sufficienti</a:t>
            </a:r>
            <a:r>
              <a:rPr lang="it-IT">
                <a:latin typeface="+mn-lt"/>
              </a:rPr>
              <a:t>, capisaldi della logica moderna. </a:t>
            </a:r>
          </a:p>
          <a:p>
            <a:r>
              <a:rPr lang="it-IT">
                <a:latin typeface="+mn-lt"/>
              </a:rPr>
              <a:t>Se una delle premesse è falsa, la conclusione è necessariamente falsa; viceversa, la verità di entrambe le premesse non implica che la conclusione sia vera. </a:t>
            </a:r>
          </a:p>
        </p:txBody>
      </p:sp>
      <p:sp>
        <p:nvSpPr>
          <p:cNvPr id="2" name="Rettangolo 1"/>
          <p:cNvSpPr/>
          <p:nvPr/>
        </p:nvSpPr>
        <p:spPr>
          <a:xfrm>
            <a:off x="323528" y="44624"/>
            <a:ext cx="8424936" cy="1754326"/>
          </a:xfrm>
          <a:prstGeom prst="rect">
            <a:avLst/>
          </a:prstGeom>
        </p:spPr>
        <p:txBody>
          <a:bodyPr wrap="square">
            <a:spAutoFit/>
          </a:bodyPr>
          <a:lstStyle/>
          <a:p>
            <a:r>
              <a:rPr lang="it-IT">
                <a:latin typeface="+mn-lt"/>
              </a:rPr>
              <a:t>Un sillogismo che contiene tutte proposizioni vere può essere riconosciuto non valido, anche se vero. Es.: </a:t>
            </a:r>
          </a:p>
          <a:p>
            <a:pPr lvl="0"/>
            <a:endParaRPr lang="it-IT">
              <a:latin typeface="+mn-lt"/>
            </a:endParaRPr>
          </a:p>
          <a:p>
            <a:pPr lvl="0"/>
            <a:r>
              <a:rPr lang="it-IT">
                <a:latin typeface="+mn-lt"/>
              </a:rPr>
              <a:t>Gli dei sono immortali</a:t>
            </a:r>
          </a:p>
          <a:p>
            <a:pPr lvl="0"/>
            <a:r>
              <a:rPr lang="it-IT">
                <a:latin typeface="+mn-lt"/>
              </a:rPr>
              <a:t>Gli uomini non sono dei</a:t>
            </a:r>
          </a:p>
          <a:p>
            <a:pPr lvl="0"/>
            <a:r>
              <a:rPr lang="it-IT">
                <a:latin typeface="+mn-lt"/>
              </a:rPr>
              <a:t>Dunque gli uomini non sono immortali.</a:t>
            </a:r>
          </a:p>
        </p:txBody>
      </p:sp>
    </p:spTree>
    <p:extLst>
      <p:ext uri="{BB962C8B-B14F-4D97-AF65-F5344CB8AC3E}">
        <p14:creationId xmlns:p14="http://schemas.microsoft.com/office/powerpoint/2010/main" val="1975049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39552" y="332656"/>
            <a:ext cx="8136904" cy="6186309"/>
          </a:xfrm>
          <a:prstGeom prst="rect">
            <a:avLst/>
          </a:prstGeom>
        </p:spPr>
        <p:txBody>
          <a:bodyPr wrap="square">
            <a:spAutoFit/>
          </a:bodyPr>
          <a:lstStyle/>
          <a:p>
            <a:r>
              <a:rPr lang="it-IT">
                <a:latin typeface="+mn-lt"/>
              </a:rPr>
              <a:t>Diverso è il discorso per il sillogismo valido. </a:t>
            </a:r>
          </a:p>
          <a:p>
            <a:endParaRPr lang="it-IT">
              <a:latin typeface="+mn-lt"/>
            </a:endParaRPr>
          </a:p>
          <a:p>
            <a:r>
              <a:rPr lang="it-IT">
                <a:latin typeface="+mn-lt"/>
              </a:rPr>
              <a:t>Se il sillogismo è valido, </a:t>
            </a:r>
            <a:r>
              <a:rPr lang="it-IT" b="1">
                <a:latin typeface="+mn-lt"/>
              </a:rPr>
              <a:t>da due premesse vere deriva necessariamente una conclusione vera</a:t>
            </a:r>
            <a:r>
              <a:rPr lang="it-IT">
                <a:latin typeface="+mn-lt"/>
              </a:rPr>
              <a:t>. </a:t>
            </a:r>
          </a:p>
          <a:p>
            <a:endParaRPr lang="it-IT">
              <a:latin typeface="+mn-lt"/>
            </a:endParaRPr>
          </a:p>
          <a:p>
            <a:r>
              <a:rPr lang="it-IT">
                <a:latin typeface="+mn-lt"/>
              </a:rPr>
              <a:t>Se entrambe le premesse sono false generalmente la conclusione è falsa, ma talvolta può essere vera accidentalmente (es: tutti gli uomini sono uccelli, tutti gli uccelli sono mammiferi, quindi tutti gli uomini sono mammiferi). </a:t>
            </a:r>
          </a:p>
          <a:p>
            <a:endParaRPr lang="it-IT">
              <a:latin typeface="+mn-lt"/>
            </a:endParaRPr>
          </a:p>
          <a:p>
            <a:r>
              <a:rPr lang="it-IT" b="1">
                <a:latin typeface="+mn-lt"/>
              </a:rPr>
              <a:t>La teoria della Distribuzione dei termini </a:t>
            </a:r>
            <a:r>
              <a:rPr lang="it-IT">
                <a:latin typeface="+mn-lt"/>
              </a:rPr>
              <a:t>permette di decidere se un sillogismo è valido. </a:t>
            </a:r>
          </a:p>
          <a:p>
            <a:endParaRPr lang="it-IT">
              <a:latin typeface="+mn-lt"/>
            </a:endParaRPr>
          </a:p>
          <a:p>
            <a:r>
              <a:rPr lang="it-IT">
                <a:latin typeface="+mn-lt"/>
              </a:rPr>
              <a:t>Un termine risulta distribuito </a:t>
            </a:r>
            <a:r>
              <a:rPr lang="it-IT" b="1">
                <a:latin typeface="+mn-lt"/>
              </a:rPr>
              <a:t>se si riferisce a tutti i soggetti di cui si parla</a:t>
            </a:r>
            <a:r>
              <a:rPr lang="it-IT">
                <a:latin typeface="+mn-lt"/>
              </a:rPr>
              <a:t>, non distribuito se si riferisce solo ad alcuni. </a:t>
            </a:r>
          </a:p>
          <a:p>
            <a:r>
              <a:rPr lang="it-IT">
                <a:latin typeface="+mn-lt"/>
              </a:rPr>
              <a:t>Pertanto, le proposizioni “A” (universali affermative) distribuiscono solo il soggetto ma non il predicato; le “E” (universali negative) distribuiscono entrambi; le “I” (particolari affermative) non distribuiscono nulla; le “O” (particolari negative) solo il predicato. </a:t>
            </a:r>
          </a:p>
          <a:p>
            <a:endParaRPr lang="it-IT">
              <a:latin typeface="+mn-lt"/>
            </a:endParaRPr>
          </a:p>
          <a:p>
            <a:r>
              <a:rPr lang="it-IT">
                <a:latin typeface="+mn-lt"/>
              </a:rPr>
              <a:t>Per essere validi i sillogismi debbono distribuire il termine medio in almeno una delle premesse e debbono distribuire i termini maggiore e minore solo se risultano distribuiti nella conclusione (Copi-Cohen “Introduzione alla logica”). </a:t>
            </a:r>
          </a:p>
        </p:txBody>
      </p:sp>
    </p:spTree>
    <p:extLst>
      <p:ext uri="{BB962C8B-B14F-4D97-AF65-F5344CB8AC3E}">
        <p14:creationId xmlns:p14="http://schemas.microsoft.com/office/powerpoint/2010/main" val="27911362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9" end="9"/>
                                            </p:txEl>
                                          </p:spTgt>
                                        </p:tgtEl>
                                        <p:attrNameLst>
                                          <p:attrName>style.visibility</p:attrName>
                                        </p:attrNameLst>
                                      </p:cBhvr>
                                      <p:to>
                                        <p:strVal val="visible"/>
                                      </p:to>
                                    </p:set>
                                    <p:animEffect transition="in" filter="fade">
                                      <p:cBhvr>
                                        <p:cTn id="32" dur="500"/>
                                        <p:tgtEl>
                                          <p:spTgt spid="4">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animEffect transition="in" filter="fade">
                                      <p:cBhvr>
                                        <p:cTn id="37"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95536" y="404664"/>
            <a:ext cx="8424936" cy="5909310"/>
          </a:xfrm>
          <a:prstGeom prst="rect">
            <a:avLst/>
          </a:prstGeom>
        </p:spPr>
        <p:txBody>
          <a:bodyPr wrap="square">
            <a:spAutoFit/>
          </a:bodyPr>
          <a:lstStyle/>
          <a:p>
            <a:r>
              <a:rPr lang="it-IT" b="1">
                <a:latin typeface="+mn-lt"/>
              </a:rPr>
              <a:t>Il sillogismo è stato distinto da Aristotele in tre figure: </a:t>
            </a:r>
          </a:p>
          <a:p>
            <a:endParaRPr lang="it-IT">
              <a:latin typeface="+mn-lt"/>
            </a:endParaRPr>
          </a:p>
          <a:p>
            <a:r>
              <a:rPr lang="it-IT">
                <a:latin typeface="+mn-lt"/>
              </a:rPr>
              <a:t>1. Il termine medio funge da soggetto nella premessa maggiore e da predicato nella premessa minore: </a:t>
            </a:r>
          </a:p>
          <a:p>
            <a:pPr lvl="0"/>
            <a:endParaRPr lang="it-IT">
              <a:latin typeface="+mn-lt"/>
            </a:endParaRPr>
          </a:p>
          <a:p>
            <a:pPr lvl="0"/>
            <a:r>
              <a:rPr lang="it-IT">
                <a:latin typeface="+mn-lt"/>
              </a:rPr>
              <a:t>Tutti i mammiferi sono animali</a:t>
            </a:r>
          </a:p>
          <a:p>
            <a:pPr lvl="0"/>
            <a:r>
              <a:rPr lang="it-IT">
                <a:latin typeface="+mn-lt"/>
              </a:rPr>
              <a:t>Il gatto è un mammifero</a:t>
            </a:r>
          </a:p>
          <a:p>
            <a:pPr lvl="0"/>
            <a:r>
              <a:rPr lang="it-IT">
                <a:latin typeface="+mn-lt"/>
              </a:rPr>
              <a:t>Il gatto è un animale</a:t>
            </a:r>
          </a:p>
          <a:p>
            <a:endParaRPr lang="it-IT">
              <a:latin typeface="+mn-lt"/>
            </a:endParaRPr>
          </a:p>
          <a:p>
            <a:r>
              <a:rPr lang="it-IT">
                <a:latin typeface="+mn-lt"/>
              </a:rPr>
              <a:t>2. Il termine medio funge da predicato sia nella premessa maggiore che in quella minore: </a:t>
            </a:r>
          </a:p>
          <a:p>
            <a:pPr lvl="0"/>
            <a:endParaRPr lang="it-IT">
              <a:latin typeface="+mn-lt"/>
            </a:endParaRPr>
          </a:p>
          <a:p>
            <a:pPr lvl="0"/>
            <a:r>
              <a:rPr lang="it-IT">
                <a:latin typeface="+mn-lt"/>
              </a:rPr>
              <a:t>Nessun canarino è un felino</a:t>
            </a:r>
          </a:p>
          <a:p>
            <a:pPr lvl="0"/>
            <a:r>
              <a:rPr lang="it-IT">
                <a:latin typeface="+mn-lt"/>
              </a:rPr>
              <a:t>Tutti i gatti sono felini</a:t>
            </a:r>
          </a:p>
          <a:p>
            <a:pPr lvl="0"/>
            <a:r>
              <a:rPr lang="it-IT">
                <a:latin typeface="+mn-lt"/>
              </a:rPr>
              <a:t>Gatto Silvestro non è un canarino</a:t>
            </a:r>
          </a:p>
          <a:p>
            <a:endParaRPr lang="it-IT">
              <a:latin typeface="+mn-lt"/>
            </a:endParaRPr>
          </a:p>
          <a:p>
            <a:r>
              <a:rPr lang="it-IT">
                <a:latin typeface="+mn-lt"/>
              </a:rPr>
              <a:t>3. Il termine medio funge da soggetto sia nella premessa maggiore che in quella minore: </a:t>
            </a:r>
          </a:p>
          <a:p>
            <a:pPr lvl="0"/>
            <a:endParaRPr lang="it-IT">
              <a:latin typeface="+mn-lt"/>
            </a:endParaRPr>
          </a:p>
          <a:p>
            <a:pPr lvl="0"/>
            <a:r>
              <a:rPr lang="it-IT">
                <a:latin typeface="+mn-lt"/>
              </a:rPr>
              <a:t>Tutti i gatti sono mortali</a:t>
            </a:r>
          </a:p>
          <a:p>
            <a:pPr lvl="0"/>
            <a:r>
              <a:rPr lang="it-IT">
                <a:latin typeface="+mn-lt"/>
              </a:rPr>
              <a:t>Tutti i gatti sono animali</a:t>
            </a:r>
          </a:p>
          <a:p>
            <a:pPr lvl="0"/>
            <a:r>
              <a:rPr lang="it-IT">
                <a:latin typeface="+mn-lt"/>
              </a:rPr>
              <a:t>Alcuni animali sono mortali</a:t>
            </a:r>
          </a:p>
        </p:txBody>
      </p:sp>
    </p:spTree>
    <p:extLst>
      <p:ext uri="{BB962C8B-B14F-4D97-AF65-F5344CB8AC3E}">
        <p14:creationId xmlns:p14="http://schemas.microsoft.com/office/powerpoint/2010/main" val="2314951728"/>
      </p:ext>
    </p:extLst>
  </p:cSld>
  <p:clrMapOvr>
    <a:masterClrMapping/>
  </p:clrMapOvr>
  <p:transition spd="med"/>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descr="{\displaystyle s(A)\cap s(B)=\emptyset }"/>
          <p:cNvSpPr>
            <a:spLocks noChangeAspect="1" noChangeArrowheads="1"/>
          </p:cNvSpPr>
          <p:nvPr/>
        </p:nvSpPr>
        <p:spPr bwMode="auto">
          <a:xfrm>
            <a:off x="0" y="0"/>
            <a:ext cx="302895" cy="30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it-IT"/>
          </a:p>
        </p:txBody>
      </p:sp>
      <p:sp>
        <p:nvSpPr>
          <p:cNvPr id="10" name="Rettangolo 9" descr="{\displaystyle s(A)\cap s(B)\neq \emptyset }"/>
          <p:cNvSpPr>
            <a:spLocks noChangeAspect="1" noChangeArrowheads="1"/>
          </p:cNvSpPr>
          <p:nvPr/>
        </p:nvSpPr>
        <p:spPr bwMode="auto">
          <a:xfrm>
            <a:off x="0" y="0"/>
            <a:ext cx="302895" cy="30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it-IT"/>
          </a:p>
        </p:txBody>
      </p:sp>
      <p:sp>
        <p:nvSpPr>
          <p:cNvPr id="14" name="Rettangolo 13"/>
          <p:cNvSpPr/>
          <p:nvPr/>
        </p:nvSpPr>
        <p:spPr>
          <a:xfrm>
            <a:off x="251521" y="267027"/>
            <a:ext cx="8640960" cy="6463308"/>
          </a:xfrm>
          <a:prstGeom prst="rect">
            <a:avLst/>
          </a:prstGeom>
        </p:spPr>
        <p:txBody>
          <a:bodyPr wrap="square">
            <a:spAutoFit/>
          </a:bodyPr>
          <a:lstStyle/>
          <a:p>
            <a:r>
              <a:rPr lang="it-IT">
                <a:latin typeface="+mn-lt"/>
              </a:rPr>
              <a:t>Su internet si possono reperire facilmente dei simpatici </a:t>
            </a:r>
            <a:r>
              <a:rPr lang="it-IT" b="1">
                <a:latin typeface="+mn-lt"/>
              </a:rPr>
              <a:t>falsi sillogismi</a:t>
            </a:r>
            <a:r>
              <a:rPr lang="it-IT">
                <a:latin typeface="+mn-lt"/>
              </a:rPr>
              <a:t>, come il seguente:</a:t>
            </a:r>
          </a:p>
          <a:p>
            <a:endParaRPr lang="it-IT">
              <a:latin typeface="+mn-lt"/>
            </a:endParaRPr>
          </a:p>
          <a:p>
            <a:r>
              <a:rPr lang="it-IT" i="1">
                <a:latin typeface="+mn-lt"/>
              </a:rPr>
              <a:t>Tutti i fiumi hanno un letto</a:t>
            </a:r>
            <a:endParaRPr lang="it-IT">
              <a:latin typeface="+mn-lt"/>
            </a:endParaRPr>
          </a:p>
          <a:p>
            <a:r>
              <a:rPr lang="it-IT" i="1">
                <a:latin typeface="+mn-lt"/>
              </a:rPr>
              <a:t>Io ho un letto</a:t>
            </a:r>
            <a:endParaRPr lang="it-IT">
              <a:latin typeface="+mn-lt"/>
            </a:endParaRPr>
          </a:p>
          <a:p>
            <a:r>
              <a:rPr lang="it-IT" i="1">
                <a:latin typeface="+mn-lt"/>
              </a:rPr>
              <a:t>Dunque io sono un fiume</a:t>
            </a:r>
          </a:p>
          <a:p>
            <a:endParaRPr lang="it-IT">
              <a:latin typeface="+mn-lt"/>
            </a:endParaRPr>
          </a:p>
          <a:p>
            <a:r>
              <a:rPr lang="it-IT">
                <a:latin typeface="+mn-lt"/>
              </a:rPr>
              <a:t>Il ragionamento in apparenza potrebbe sembrare persino “attraente”, ma bastano nozioni di logica molto basilari per rendersi conto che esso è, prima di tutto, viziato nella forma.</a:t>
            </a:r>
          </a:p>
          <a:p>
            <a:endParaRPr lang="it-IT">
              <a:latin typeface="+mn-lt"/>
            </a:endParaRPr>
          </a:p>
          <a:p>
            <a:r>
              <a:rPr lang="it-IT" b="1">
                <a:latin typeface="+mn-lt"/>
              </a:rPr>
              <a:t>In realtà, l’errore è duplice:</a:t>
            </a:r>
            <a:r>
              <a:rPr lang="it-IT">
                <a:latin typeface="+mn-lt"/>
              </a:rPr>
              <a:t> </a:t>
            </a:r>
          </a:p>
          <a:p>
            <a:endParaRPr lang="it-IT">
              <a:latin typeface="+mn-lt"/>
            </a:endParaRPr>
          </a:p>
          <a:p>
            <a:pPr marL="342900" indent="-342900">
              <a:buAutoNum type="arabicPeriod"/>
            </a:pPr>
            <a:r>
              <a:rPr lang="it-IT" b="1">
                <a:solidFill>
                  <a:srgbClr val="C00000"/>
                </a:solidFill>
                <a:latin typeface="+mn-lt"/>
              </a:rPr>
              <a:t>formale</a:t>
            </a:r>
            <a:r>
              <a:rPr lang="it-IT">
                <a:latin typeface="+mn-lt"/>
              </a:rPr>
              <a:t> in primo luogo, perché non è detto che solo i fiumi abbiano un letto (cioè non è affatto scontata la mia appartenenza alla classe logica dei “fiumi”); </a:t>
            </a:r>
          </a:p>
          <a:p>
            <a:pPr marL="342900" indent="-342900">
              <a:buAutoNum type="arabicPeriod"/>
            </a:pPr>
            <a:r>
              <a:rPr lang="it-IT" b="1">
                <a:solidFill>
                  <a:srgbClr val="C00000"/>
                </a:solidFill>
                <a:latin typeface="+mn-lt"/>
              </a:rPr>
              <a:t>semantico</a:t>
            </a:r>
            <a:r>
              <a:rPr lang="it-IT">
                <a:latin typeface="+mn-lt"/>
              </a:rPr>
              <a:t>, perché la parola “letto” può avere vari significati e la conclusione del ragionamento non ne tiene conto.</a:t>
            </a:r>
          </a:p>
          <a:p>
            <a:r>
              <a:rPr lang="it-IT">
                <a:latin typeface="+mn-lt"/>
              </a:rPr>
              <a:t>Ovviamente, si possono costruire falsi sillogismi come il precedente a piacere, è sufficiente seguire </a:t>
            </a:r>
            <a:r>
              <a:rPr lang="it-IT" b="1">
                <a:latin typeface="+mn-lt"/>
              </a:rPr>
              <a:t>lo stesso schema</a:t>
            </a:r>
            <a:r>
              <a:rPr lang="it-IT">
                <a:latin typeface="+mn-lt"/>
              </a:rPr>
              <a:t>.</a:t>
            </a:r>
          </a:p>
          <a:p>
            <a:endParaRPr lang="it-IT" b="1">
              <a:latin typeface="+mn-lt"/>
            </a:endParaRPr>
          </a:p>
          <a:p>
            <a:r>
              <a:rPr lang="it-IT" b="1">
                <a:latin typeface="+mn-lt"/>
              </a:rPr>
              <a:t>Nota che sarebbe formalmente corretto dire:</a:t>
            </a:r>
          </a:p>
          <a:p>
            <a:endParaRPr lang="it-IT">
              <a:latin typeface="+mn-lt"/>
            </a:endParaRPr>
          </a:p>
          <a:p>
            <a:r>
              <a:rPr lang="it-IT" i="1">
                <a:latin typeface="+mn-lt"/>
              </a:rPr>
              <a:t>Tutti i fiumi hanno un letto</a:t>
            </a:r>
            <a:endParaRPr lang="it-IT">
              <a:latin typeface="+mn-lt"/>
            </a:endParaRPr>
          </a:p>
          <a:p>
            <a:r>
              <a:rPr lang="it-IT" i="1">
                <a:latin typeface="+mn-lt"/>
              </a:rPr>
              <a:t>Io sono un fiume</a:t>
            </a:r>
            <a:endParaRPr lang="it-IT">
              <a:latin typeface="+mn-lt"/>
            </a:endParaRPr>
          </a:p>
          <a:p>
            <a:r>
              <a:rPr lang="it-IT" i="1">
                <a:latin typeface="+mn-lt"/>
              </a:rPr>
              <a:t>Dunque io ho un letto</a:t>
            </a:r>
            <a:endParaRPr lang="it-IT">
              <a:latin typeface="+mn-lt"/>
            </a:endParaRPr>
          </a:p>
        </p:txBody>
      </p:sp>
    </p:spTree>
    <p:extLst>
      <p:ext uri="{BB962C8B-B14F-4D97-AF65-F5344CB8AC3E}">
        <p14:creationId xmlns:p14="http://schemas.microsoft.com/office/powerpoint/2010/main" val="317564728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itolo 1"/>
          <p:cNvSpPr txBox="1">
            <a:spLocks noGrp="1"/>
          </p:cNvSpPr>
          <p:nvPr>
            <p:ph type="title"/>
          </p:nvPr>
        </p:nvSpPr>
        <p:spPr>
          <a:xfrm>
            <a:off x="457200" y="274638"/>
            <a:ext cx="8229600" cy="1143001"/>
          </a:xfrm>
          <a:prstGeom prst="rect">
            <a:avLst/>
          </a:prstGeom>
        </p:spPr>
        <p:txBody>
          <a:bodyPr/>
          <a:lstStyle/>
          <a:p>
            <a:endParaRPr/>
          </a:p>
        </p:txBody>
      </p:sp>
      <p:sp>
        <p:nvSpPr>
          <p:cNvPr id="179" name="Segnaposto contenuto 2"/>
          <p:cNvSpPr txBox="1">
            <a:spLocks noGrp="1"/>
          </p:cNvSpPr>
          <p:nvPr>
            <p:ph type="body" idx="1"/>
          </p:nvPr>
        </p:nvSpPr>
        <p:spPr>
          <a:xfrm>
            <a:off x="457200" y="1600200"/>
            <a:ext cx="8229600" cy="4525963"/>
          </a:xfrm>
          <a:prstGeom prst="rect">
            <a:avLst/>
          </a:prstGeom>
        </p:spPr>
        <p:txBody>
          <a:bodyPr/>
          <a:lstStyle/>
          <a:p>
            <a:pPr marL="0" indent="0">
              <a:spcBef>
                <a:spcPts val="600"/>
              </a:spcBef>
              <a:buSzTx/>
              <a:buNone/>
              <a:defRPr sz="2900"/>
            </a:pPr>
            <a:r>
              <a:t>Nelle domande che abbiamo appena visto, c’è una risposta univoca e insindacabile. </a:t>
            </a:r>
          </a:p>
          <a:p>
            <a:pPr marL="0" indent="0">
              <a:spcBef>
                <a:spcPts val="600"/>
              </a:spcBef>
              <a:buSzTx/>
              <a:buNone/>
              <a:defRPr sz="2900"/>
            </a:pPr>
            <a:endParaRPr/>
          </a:p>
          <a:p>
            <a:pPr marL="0" indent="0">
              <a:spcBef>
                <a:spcPts val="600"/>
              </a:spcBef>
              <a:buSzTx/>
              <a:buNone/>
              <a:defRPr sz="2900"/>
            </a:pPr>
            <a:r>
              <a:t>Nel </a:t>
            </a:r>
            <a:r>
              <a:rPr b="1"/>
              <a:t>test di ammissione</a:t>
            </a:r>
            <a:r>
              <a:t> non ci saranno mai quesiti ambigui o ipotetici, tranne nei casi in cui si chiede proprio l’unica alternativa non deterministica, come è accaduto nel </a:t>
            </a:r>
            <a:r>
              <a:rPr b="1"/>
              <a:t>Test Medicina 2018</a:t>
            </a:r>
            <a:r>
              <a:t>, in merito alla domanda relativa al “ragionamento induttivo” …</a:t>
            </a:r>
          </a:p>
        </p:txBody>
      </p:sp>
    </p:spTree>
  </p:cSld>
  <p:clrMapOvr>
    <a:masterClrMapping/>
  </p:clrMapOvr>
  <p:transition spd="med"/>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95319" y="692696"/>
            <a:ext cx="7776864" cy="5262979"/>
          </a:xfrm>
          <a:prstGeom prst="rect">
            <a:avLst/>
          </a:prstGeom>
        </p:spPr>
        <p:txBody>
          <a:bodyPr wrap="square">
            <a:spAutoFit/>
          </a:bodyPr>
          <a:lstStyle/>
          <a:p>
            <a:r>
              <a:rPr lang="it-IT" sz="2400">
                <a:latin typeface="+mn-lt"/>
              </a:rPr>
              <a:t>Uno stratagemma analogo per farci capire la differenza tra u</a:t>
            </a:r>
            <a:r>
              <a:rPr lang="it-IT" sz="2400" b="1">
                <a:latin typeface="+mn-lt"/>
              </a:rPr>
              <a:t>n sillogismo valido e uno non valido</a:t>
            </a:r>
            <a:r>
              <a:rPr lang="it-IT" sz="2400">
                <a:latin typeface="+mn-lt"/>
              </a:rPr>
              <a:t>. </a:t>
            </a:r>
          </a:p>
          <a:p>
            <a:endParaRPr lang="it-IT" sz="2400">
              <a:latin typeface="+mn-lt"/>
            </a:endParaRPr>
          </a:p>
          <a:p>
            <a:r>
              <a:rPr lang="it-IT" sz="2400" i="1">
                <a:latin typeface="+mn-lt"/>
              </a:rPr>
              <a:t>Tutte le forchette hanno tre denti</a:t>
            </a:r>
            <a:endParaRPr lang="it-IT" sz="2400">
              <a:latin typeface="+mn-lt"/>
            </a:endParaRPr>
          </a:p>
          <a:p>
            <a:r>
              <a:rPr lang="it-IT" sz="2400" i="1">
                <a:latin typeface="+mn-lt"/>
              </a:rPr>
              <a:t>Mio nonno ha tre denti</a:t>
            </a:r>
            <a:endParaRPr lang="it-IT" sz="2400">
              <a:latin typeface="+mn-lt"/>
            </a:endParaRPr>
          </a:p>
          <a:p>
            <a:r>
              <a:rPr lang="it-IT" sz="2400" i="1">
                <a:latin typeface="+mn-lt"/>
              </a:rPr>
              <a:t>Dunque mio nonno è una forchetta</a:t>
            </a:r>
          </a:p>
          <a:p>
            <a:endParaRPr lang="it-IT" sz="2400">
              <a:latin typeface="+mn-lt"/>
            </a:endParaRPr>
          </a:p>
          <a:p>
            <a:r>
              <a:rPr lang="it-IT" sz="2400">
                <a:latin typeface="+mn-lt"/>
              </a:rPr>
              <a:t>…Anche in questo caso, valgono le stesse considerazioni : non è detto, infatti, che </a:t>
            </a:r>
            <a:r>
              <a:rPr lang="it-IT" sz="2400" b="1">
                <a:latin typeface="+mn-lt"/>
              </a:rPr>
              <a:t>solo</a:t>
            </a:r>
            <a:r>
              <a:rPr lang="it-IT" sz="2400">
                <a:latin typeface="+mn-lt"/>
              </a:rPr>
              <a:t> le forchette abbiano tre denti e l’appartenenza di mio nonno alla classe logica delle forchette non è stabilita dalle premesse. </a:t>
            </a:r>
          </a:p>
          <a:p>
            <a:endParaRPr lang="it-IT" sz="2400">
              <a:latin typeface="+mn-lt"/>
            </a:endParaRPr>
          </a:p>
          <a:p>
            <a:r>
              <a:rPr lang="it-IT" sz="2400">
                <a:latin typeface="+mn-lt"/>
              </a:rPr>
              <a:t>In aggiunta, il significato della parola “denti” cambia nel corso del ragionamento.</a:t>
            </a:r>
          </a:p>
        </p:txBody>
      </p:sp>
    </p:spTree>
    <p:extLst>
      <p:ext uri="{BB962C8B-B14F-4D97-AF65-F5344CB8AC3E}">
        <p14:creationId xmlns:p14="http://schemas.microsoft.com/office/powerpoint/2010/main" val="4294452191"/>
      </p:ext>
    </p:extLst>
  </p:cSld>
  <p:clrMapOvr>
    <a:masterClrMapping/>
  </p:clrMapOvr>
  <p:transition spd="med"/>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23528" y="764704"/>
            <a:ext cx="8496944" cy="5632311"/>
          </a:xfrm>
          <a:prstGeom prst="rect">
            <a:avLst/>
          </a:prstGeom>
        </p:spPr>
        <p:txBody>
          <a:bodyPr wrap="square">
            <a:spAutoFit/>
          </a:bodyPr>
          <a:lstStyle/>
          <a:p>
            <a:r>
              <a:rPr lang="it-IT" sz="2000">
                <a:latin typeface="+mn-lt"/>
              </a:rPr>
              <a:t>In analogia al caso precedente, si può osservare che da un punto di vista puramente formale sarebbe del tutto corretto ragionare come segue:</a:t>
            </a:r>
          </a:p>
          <a:p>
            <a:endParaRPr lang="it-IT" sz="2000">
              <a:latin typeface="+mn-lt"/>
            </a:endParaRPr>
          </a:p>
          <a:p>
            <a:r>
              <a:rPr lang="it-IT" sz="2000">
                <a:latin typeface="+mn-lt"/>
              </a:rPr>
              <a:t>Tutte le forchette hanno tre denti</a:t>
            </a:r>
          </a:p>
          <a:p>
            <a:r>
              <a:rPr lang="it-IT" sz="2000">
                <a:latin typeface="+mn-lt"/>
              </a:rPr>
              <a:t>Mio nonno è una forchetta</a:t>
            </a:r>
          </a:p>
          <a:p>
            <a:r>
              <a:rPr lang="it-IT" sz="2000">
                <a:latin typeface="+mn-lt"/>
              </a:rPr>
              <a:t>Mio nonno ha tre denti</a:t>
            </a:r>
          </a:p>
          <a:p>
            <a:endParaRPr lang="it-IT" sz="2000">
              <a:latin typeface="+mn-lt"/>
            </a:endParaRPr>
          </a:p>
          <a:p>
            <a:r>
              <a:rPr lang="it-IT" sz="2000">
                <a:latin typeface="+mn-lt"/>
              </a:rPr>
              <a:t>A differenza del precedente, questo è un sillogismo. </a:t>
            </a:r>
          </a:p>
          <a:p>
            <a:endParaRPr lang="it-IT" sz="2000">
              <a:latin typeface="+mn-lt"/>
            </a:endParaRPr>
          </a:p>
          <a:p>
            <a:r>
              <a:rPr lang="it-IT" sz="2000">
                <a:latin typeface="+mn-lt"/>
              </a:rPr>
              <a:t>Cosa cambia esattamente tra i due ragionamenti – il primo scorretto e il secondo formalmente corretto – in entrambi i casi che abbiamo preso in considerazione?</a:t>
            </a:r>
          </a:p>
          <a:p>
            <a:endParaRPr lang="it-IT" sz="2000">
              <a:latin typeface="+mn-lt"/>
            </a:endParaRPr>
          </a:p>
          <a:p>
            <a:r>
              <a:rPr lang="it-IT" sz="2000">
                <a:latin typeface="+mn-lt"/>
              </a:rPr>
              <a:t>È facile vedere che vengono “semplicemente” invertite la seconda e la terza proposizione. </a:t>
            </a:r>
          </a:p>
          <a:p>
            <a:endParaRPr lang="it-IT" sz="2000">
              <a:latin typeface="+mn-lt"/>
            </a:endParaRPr>
          </a:p>
          <a:p>
            <a:r>
              <a:rPr lang="it-IT" sz="2000">
                <a:latin typeface="+mn-lt"/>
              </a:rPr>
              <a:t>Ovviamente non è una differenza di poco conto: si scambia una premessa con la conclusione!</a:t>
            </a:r>
          </a:p>
        </p:txBody>
      </p:sp>
    </p:spTree>
    <p:extLst>
      <p:ext uri="{BB962C8B-B14F-4D97-AF65-F5344CB8AC3E}">
        <p14:creationId xmlns:p14="http://schemas.microsoft.com/office/powerpoint/2010/main" val="1295786125"/>
      </p:ext>
    </p:extLst>
  </p:cSld>
  <p:clrMapOvr>
    <a:masterClrMapping/>
  </p:clrMapOvr>
  <p:transition spd="med"/>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84284" y="764704"/>
            <a:ext cx="8064896" cy="5324535"/>
          </a:xfrm>
          <a:prstGeom prst="rect">
            <a:avLst/>
          </a:prstGeom>
        </p:spPr>
        <p:txBody>
          <a:bodyPr wrap="square">
            <a:spAutoFit/>
          </a:bodyPr>
          <a:lstStyle/>
          <a:p>
            <a:r>
              <a:rPr lang="it-IT" sz="2000" b="1">
                <a:latin typeface="+mn-lt"/>
              </a:rPr>
              <a:t>La forma logica generale del sillogismo più comune</a:t>
            </a:r>
            <a:r>
              <a:rPr lang="it-IT" sz="2000">
                <a:latin typeface="+mn-lt"/>
              </a:rPr>
              <a:t>, che è quello chiamato in causa dai nostri esempi, è la seguente:</a:t>
            </a:r>
          </a:p>
          <a:p>
            <a:endParaRPr lang="it-IT" sz="2000">
              <a:latin typeface="+mn-lt"/>
            </a:endParaRPr>
          </a:p>
          <a:p>
            <a:pPr lvl="0"/>
            <a:r>
              <a:rPr lang="it-IT" sz="2000">
                <a:latin typeface="+mn-lt"/>
              </a:rPr>
              <a:t>Se una data proprietà (per esempio “avere un letto” o “avere tre denti”) vale per tutti gli individui di una data classe logica (per esempio quella dei “fiumi”, o delle “forchette”);</a:t>
            </a:r>
          </a:p>
          <a:p>
            <a:pPr lvl="0"/>
            <a:endParaRPr lang="it-IT" sz="2000">
              <a:latin typeface="+mn-lt"/>
            </a:endParaRPr>
          </a:p>
          <a:p>
            <a:pPr lvl="0"/>
            <a:r>
              <a:rPr lang="it-IT" sz="2000">
                <a:latin typeface="+mn-lt"/>
              </a:rPr>
              <a:t>E se, inoltre, Tizio (oppure “io”, “mio nonno” o altro individuo) appartiene a tale classe logica;</a:t>
            </a:r>
          </a:p>
          <a:p>
            <a:pPr lvl="0"/>
            <a:endParaRPr lang="it-IT" sz="2000">
              <a:latin typeface="+mn-lt"/>
            </a:endParaRPr>
          </a:p>
          <a:p>
            <a:pPr lvl="0"/>
            <a:r>
              <a:rPr lang="it-IT" sz="2000">
                <a:latin typeface="+mn-lt"/>
              </a:rPr>
              <a:t>Allora anche per Tizio dovrà valere la proprietà specificata.</a:t>
            </a:r>
          </a:p>
          <a:p>
            <a:endParaRPr lang="it-IT" sz="2000">
              <a:latin typeface="+mn-lt"/>
            </a:endParaRPr>
          </a:p>
          <a:p>
            <a:r>
              <a:rPr lang="it-IT" sz="2000">
                <a:latin typeface="+mn-lt"/>
              </a:rPr>
              <a:t>Da un punto di vista formale, un ragionamento deduttivo come questo, che prende il nome di </a:t>
            </a:r>
            <a:r>
              <a:rPr lang="it-IT" sz="2000" u="sng">
                <a:latin typeface="+mn-lt"/>
              </a:rPr>
              <a:t>sillogismo</a:t>
            </a:r>
            <a:r>
              <a:rPr lang="it-IT" sz="2000">
                <a:latin typeface="+mn-lt"/>
              </a:rPr>
              <a:t>, è </a:t>
            </a:r>
            <a:r>
              <a:rPr lang="it-IT" sz="2000" b="1">
                <a:latin typeface="+mn-lt"/>
              </a:rPr>
              <a:t>sempre valido</a:t>
            </a:r>
            <a:r>
              <a:rPr lang="it-IT" sz="2000">
                <a:latin typeface="+mn-lt"/>
              </a:rPr>
              <a:t>. </a:t>
            </a:r>
          </a:p>
          <a:p>
            <a:endParaRPr lang="it-IT" sz="2000">
              <a:latin typeface="+mn-lt"/>
            </a:endParaRPr>
          </a:p>
          <a:p>
            <a:r>
              <a:rPr lang="it-IT" sz="2000">
                <a:latin typeface="+mn-lt"/>
              </a:rPr>
              <a:t>Solo il secondo ragionamento, dunque, applica questo schema generale, in entrambi gli esempi che abbiamo esaminato, ma non il primo.</a:t>
            </a:r>
          </a:p>
        </p:txBody>
      </p:sp>
    </p:spTree>
    <p:extLst>
      <p:ext uri="{BB962C8B-B14F-4D97-AF65-F5344CB8AC3E}">
        <p14:creationId xmlns:p14="http://schemas.microsoft.com/office/powerpoint/2010/main" val="10904398"/>
      </p:ext>
    </p:extLst>
  </p:cSld>
  <p:clrMapOvr>
    <a:masterClrMapping/>
  </p:clrMapOvr>
  <p:transition spd="med"/>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a:t>Come capire e risolvere un Sillogismo</a:t>
            </a:r>
          </a:p>
        </p:txBody>
      </p:sp>
      <p:sp>
        <p:nvSpPr>
          <p:cNvPr id="4" name="Rettangolo 3"/>
          <p:cNvSpPr/>
          <p:nvPr/>
        </p:nvSpPr>
        <p:spPr>
          <a:xfrm>
            <a:off x="467544" y="1484784"/>
            <a:ext cx="8208912" cy="5016758"/>
          </a:xfrm>
          <a:prstGeom prst="rect">
            <a:avLst/>
          </a:prstGeom>
        </p:spPr>
        <p:txBody>
          <a:bodyPr wrap="square">
            <a:spAutoFit/>
          </a:bodyPr>
          <a:lstStyle/>
          <a:p>
            <a:r>
              <a:rPr lang="it-IT" sz="2000" b="1">
                <a:latin typeface="+mn-lt"/>
              </a:rPr>
              <a:t>1. Riconosci come un sillogismo formi </a:t>
            </a:r>
            <a:r>
              <a:rPr lang="it-IT" sz="2000" b="1">
                <a:solidFill>
                  <a:srgbClr val="C00000"/>
                </a:solidFill>
                <a:latin typeface="+mn-lt"/>
              </a:rPr>
              <a:t>un'argomentazione</a:t>
            </a:r>
            <a:r>
              <a:rPr lang="it-IT" sz="2000" b="1">
                <a:latin typeface="+mn-lt"/>
              </a:rPr>
              <a:t>.</a:t>
            </a:r>
            <a:r>
              <a:rPr lang="it-IT" sz="2000">
                <a:latin typeface="+mn-lt"/>
              </a:rPr>
              <a:t> </a:t>
            </a:r>
          </a:p>
          <a:p>
            <a:endParaRPr lang="it-IT" sz="2000">
              <a:latin typeface="+mn-lt"/>
            </a:endParaRPr>
          </a:p>
          <a:p>
            <a:r>
              <a:rPr lang="it-IT" sz="2000">
                <a:latin typeface="+mn-lt"/>
              </a:rPr>
              <a:t>Per comprenderlo devi avere una certa familiarità con i termini più utilizzati nelle discussioni di logica. </a:t>
            </a:r>
          </a:p>
          <a:p>
            <a:endParaRPr lang="it-IT" sz="2000">
              <a:latin typeface="+mn-lt"/>
            </a:endParaRPr>
          </a:p>
          <a:p>
            <a:r>
              <a:rPr lang="it-IT" sz="2000">
                <a:latin typeface="+mn-lt"/>
              </a:rPr>
              <a:t>Semplificando al massimo, un sillogismo è la sequenza più semplice di premesse logiche che portano a una conclusione; </a:t>
            </a:r>
          </a:p>
          <a:p>
            <a:endParaRPr lang="it-IT" sz="2000">
              <a:latin typeface="+mn-lt"/>
            </a:endParaRPr>
          </a:p>
          <a:p>
            <a:r>
              <a:rPr lang="it-IT" sz="2000">
                <a:latin typeface="+mn-lt"/>
              </a:rPr>
              <a:t>le premesse sono delle frasi usate come prova in un'argomentazione, mentre la conclusione è il risultato dell'elaborazione logica basata sul legame fra le premesse. </a:t>
            </a:r>
          </a:p>
          <a:p>
            <a:endParaRPr lang="it-IT" sz="2000">
              <a:latin typeface="+mn-lt"/>
            </a:endParaRPr>
          </a:p>
          <a:p>
            <a:r>
              <a:rPr lang="it-IT" sz="2000">
                <a:latin typeface="+mn-lt"/>
              </a:rPr>
              <a:t>Considera la conclusione di un sillogismo come la "tesi" di un'argomentazione; </a:t>
            </a:r>
          </a:p>
          <a:p>
            <a:endParaRPr lang="it-IT" sz="2000">
              <a:latin typeface="+mn-lt"/>
            </a:endParaRPr>
          </a:p>
          <a:p>
            <a:r>
              <a:rPr lang="it-IT" sz="2000">
                <a:latin typeface="+mn-lt"/>
              </a:rPr>
              <a:t>in altre parole, la conclusione è quello che si evince dalle premesse.</a:t>
            </a:r>
          </a:p>
        </p:txBody>
      </p:sp>
    </p:spTree>
    <p:extLst>
      <p:ext uri="{BB962C8B-B14F-4D97-AF65-F5344CB8AC3E}">
        <p14:creationId xmlns:p14="http://schemas.microsoft.com/office/powerpoint/2010/main" val="4141488170"/>
      </p:ext>
    </p:extLst>
  </p:cSld>
  <p:clrMapOvr>
    <a:masterClrMapping/>
  </p:clrMapOvr>
  <p:transition spd="med"/>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39552" y="1028343"/>
            <a:ext cx="7992888" cy="5632311"/>
          </a:xfrm>
          <a:prstGeom prst="rect">
            <a:avLst/>
          </a:prstGeom>
        </p:spPr>
        <p:txBody>
          <a:bodyPr wrap="square">
            <a:spAutoFit/>
          </a:bodyPr>
          <a:lstStyle/>
          <a:p>
            <a:r>
              <a:rPr lang="it-IT" sz="2000" b="1">
                <a:latin typeface="+mn-lt"/>
              </a:rPr>
              <a:t>2 Determina le </a:t>
            </a:r>
            <a:r>
              <a:rPr lang="it-IT" sz="2000" b="1">
                <a:solidFill>
                  <a:srgbClr val="C00000"/>
                </a:solidFill>
                <a:latin typeface="+mn-lt"/>
              </a:rPr>
              <a:t>tre</a:t>
            </a:r>
            <a:r>
              <a:rPr lang="it-IT" sz="2000" b="1">
                <a:latin typeface="+mn-lt"/>
              </a:rPr>
              <a:t> </a:t>
            </a:r>
            <a:r>
              <a:rPr lang="it-IT" sz="2000" b="1">
                <a:solidFill>
                  <a:srgbClr val="C00000"/>
                </a:solidFill>
                <a:latin typeface="+mn-lt"/>
              </a:rPr>
              <a:t>parti</a:t>
            </a:r>
            <a:r>
              <a:rPr lang="it-IT" sz="2000" b="1">
                <a:latin typeface="+mn-lt"/>
              </a:rPr>
              <a:t> del sillogismo.</a:t>
            </a:r>
            <a:r>
              <a:rPr lang="it-IT" sz="2000">
                <a:latin typeface="+mn-lt"/>
              </a:rPr>
              <a:t> </a:t>
            </a:r>
          </a:p>
          <a:p>
            <a:endParaRPr lang="it-IT" sz="2000">
              <a:latin typeface="+mn-lt"/>
            </a:endParaRPr>
          </a:p>
          <a:p>
            <a:endParaRPr lang="it-IT" sz="2000">
              <a:latin typeface="+mn-lt"/>
            </a:endParaRPr>
          </a:p>
          <a:p>
            <a:endParaRPr lang="it-IT" sz="2000">
              <a:latin typeface="+mn-lt"/>
            </a:endParaRPr>
          </a:p>
          <a:p>
            <a:r>
              <a:rPr lang="it-IT" sz="2000">
                <a:latin typeface="+mn-lt"/>
              </a:rPr>
              <a:t>Ricorda che è composto da una premessa maggiore, una minore e una conclusione. </a:t>
            </a:r>
          </a:p>
          <a:p>
            <a:endParaRPr lang="it-IT" sz="2000">
              <a:latin typeface="+mn-lt"/>
            </a:endParaRPr>
          </a:p>
          <a:p>
            <a:r>
              <a:rPr lang="it-IT" sz="2000">
                <a:latin typeface="+mn-lt"/>
              </a:rPr>
              <a:t>Riprendiamo l’esempio: "tutti gli esseri umani sono mortali" può rappresentare la premessa maggiore, dato che indica un fatto universalmente accettato come vero; </a:t>
            </a:r>
          </a:p>
          <a:p>
            <a:endParaRPr lang="it-IT" sz="2000">
              <a:latin typeface="+mn-lt"/>
            </a:endParaRPr>
          </a:p>
          <a:p>
            <a:r>
              <a:rPr lang="it-IT" sz="2000">
                <a:latin typeface="+mn-lt"/>
              </a:rPr>
              <a:t>«Socrate è un umano» è invece la premessa minore. </a:t>
            </a:r>
          </a:p>
          <a:p>
            <a:endParaRPr lang="it-IT" sz="2000">
              <a:latin typeface="+mn-lt"/>
            </a:endParaRPr>
          </a:p>
          <a:p>
            <a:r>
              <a:rPr lang="it-IT" sz="2000">
                <a:latin typeface="+mn-lt"/>
              </a:rPr>
              <a:t>Nota che la premessa minore è più specifica e strettamente correlata a </a:t>
            </a:r>
            <a:r>
              <a:rPr lang="it-IT" sz="2000" err="1">
                <a:latin typeface="+mn-lt"/>
              </a:rPr>
              <a:t>a</a:t>
            </a:r>
            <a:r>
              <a:rPr lang="it-IT" sz="2000">
                <a:latin typeface="+mn-lt"/>
              </a:rPr>
              <a:t> quella principale.</a:t>
            </a:r>
          </a:p>
          <a:p>
            <a:endParaRPr lang="it-IT" sz="2000">
              <a:latin typeface="+mn-lt"/>
            </a:endParaRPr>
          </a:p>
          <a:p>
            <a:r>
              <a:rPr lang="it-IT" sz="2000">
                <a:latin typeface="+mn-lt"/>
              </a:rPr>
              <a:t>Se entrambe le proposizioni citate in precedenza sono considerate vere, la conclusione logica del ragionamento dovrebbe essere «Socrate è mortale».</a:t>
            </a:r>
          </a:p>
        </p:txBody>
      </p:sp>
      <p:pic>
        <p:nvPicPr>
          <p:cNvPr id="5" name="Picture 2" descr="Immagine titolata Understand Syllogisms Step 3"/>
          <p:cNvPicPr>
            <a:picLocks noChangeAspect="1" noChangeArrowheads="1"/>
          </p:cNvPicPr>
          <p:nvPr/>
        </p:nvPicPr>
        <p:blipFill rotWithShape="1">
          <a:blip r:embed="rId2">
            <a:extLst>
              <a:ext uri="{28A0092B-C50C-407E-A947-70E740481C1C}">
                <a14:useLocalDpi xmlns:a14="http://schemas.microsoft.com/office/drawing/2010/main" val="0"/>
              </a:ext>
            </a:extLst>
          </a:blip>
          <a:srcRect l="4536" t="2657" r="4418" b="16539"/>
          <a:stretch/>
        </p:blipFill>
        <p:spPr bwMode="auto">
          <a:xfrm>
            <a:off x="5652120" y="93681"/>
            <a:ext cx="2808312" cy="1869323"/>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7380312" y="1297944"/>
            <a:ext cx="1080120" cy="864096"/>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1800" b="0" i="0" u="none" strike="noStrike" cap="none" spc="0" normalizeH="0" baseline="0">
              <a:ln>
                <a:noFill/>
              </a:ln>
              <a:solidFill>
                <a:srgbClr val="000000"/>
              </a:solidFill>
              <a:effectLst/>
              <a:uFillTx/>
              <a:latin typeface="+mj-lt"/>
              <a:ea typeface="+mj-ea"/>
              <a:cs typeface="+mj-cs"/>
              <a:sym typeface="Helvetica"/>
            </a:endParaRPr>
          </a:p>
        </p:txBody>
      </p:sp>
    </p:spTree>
    <p:extLst>
      <p:ext uri="{BB962C8B-B14F-4D97-AF65-F5344CB8AC3E}">
        <p14:creationId xmlns:p14="http://schemas.microsoft.com/office/powerpoint/2010/main" val="2402761619"/>
      </p:ext>
    </p:extLst>
  </p:cSld>
  <p:clrMapOvr>
    <a:masterClrMapping/>
  </p:clrMapOvr>
  <p:transition spd="med"/>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28017" y="260648"/>
            <a:ext cx="8352928" cy="6247864"/>
          </a:xfrm>
          <a:prstGeom prst="rect">
            <a:avLst/>
          </a:prstGeom>
        </p:spPr>
        <p:txBody>
          <a:bodyPr wrap="square">
            <a:spAutoFit/>
          </a:bodyPr>
          <a:lstStyle/>
          <a:p>
            <a:r>
              <a:rPr lang="it-IT" sz="2000" b="1">
                <a:latin typeface="+mn-lt"/>
              </a:rPr>
              <a:t>3 Individua il </a:t>
            </a:r>
            <a:r>
              <a:rPr lang="it-IT" sz="2000" b="1">
                <a:solidFill>
                  <a:srgbClr val="C00000"/>
                </a:solidFill>
                <a:latin typeface="+mn-lt"/>
              </a:rPr>
              <a:t>termine</a:t>
            </a:r>
            <a:r>
              <a:rPr lang="it-IT" sz="2000" b="1">
                <a:latin typeface="+mn-lt"/>
              </a:rPr>
              <a:t> </a:t>
            </a:r>
            <a:r>
              <a:rPr lang="it-IT" sz="2000" b="1">
                <a:solidFill>
                  <a:srgbClr val="C00000"/>
                </a:solidFill>
                <a:latin typeface="+mn-lt"/>
              </a:rPr>
              <a:t>maggiore</a:t>
            </a:r>
            <a:r>
              <a:rPr lang="it-IT" sz="2000" b="1">
                <a:latin typeface="+mn-lt"/>
              </a:rPr>
              <a:t> e quello </a:t>
            </a:r>
            <a:r>
              <a:rPr lang="it-IT" sz="2000" b="1">
                <a:solidFill>
                  <a:srgbClr val="C00000"/>
                </a:solidFill>
                <a:latin typeface="+mn-lt"/>
              </a:rPr>
              <a:t>minore</a:t>
            </a:r>
            <a:r>
              <a:rPr lang="it-IT" sz="2000" b="1">
                <a:latin typeface="+mn-lt"/>
              </a:rPr>
              <a:t>. </a:t>
            </a:r>
          </a:p>
          <a:p>
            <a:endParaRPr lang="it-IT" sz="2000">
              <a:latin typeface="+mn-lt"/>
            </a:endParaRPr>
          </a:p>
          <a:p>
            <a:r>
              <a:rPr lang="it-IT" sz="2000">
                <a:latin typeface="+mn-lt"/>
              </a:rPr>
              <a:t>Entrambi devono avere un termine in comune con la conclusione; quello che è presente sia nella premessa maggiore sia nella conclusione è chiamato "termine maggiore" e forma il predicato nominale della conclusione (in altre parole, indica un attributo del soggetto della conclusione); </a:t>
            </a:r>
          </a:p>
          <a:p>
            <a:endParaRPr lang="it-IT" sz="2000">
              <a:latin typeface="+mn-lt"/>
            </a:endParaRPr>
          </a:p>
          <a:p>
            <a:r>
              <a:rPr lang="it-IT" sz="2000">
                <a:latin typeface="+mn-lt"/>
              </a:rPr>
              <a:t>il fattore condiviso dalla premessa minore e dalla conclusione è detto "termine minore" e sarà il soggetto di quest'ultima. </a:t>
            </a:r>
          </a:p>
          <a:p>
            <a:endParaRPr lang="it-IT" sz="2000">
              <a:latin typeface="+mn-lt"/>
            </a:endParaRPr>
          </a:p>
          <a:p>
            <a:r>
              <a:rPr lang="it-IT" sz="2000">
                <a:latin typeface="+mn-lt"/>
              </a:rPr>
              <a:t>Analizza questo esempio: "Tutti gli uccelli sono animali; i pappagalli sono uccelli. Quindi, i pappagalli sono animali."</a:t>
            </a:r>
          </a:p>
          <a:p>
            <a:r>
              <a:rPr lang="it-IT" sz="2000">
                <a:latin typeface="+mn-lt"/>
              </a:rPr>
              <a:t>In questo caso "animali" è il termine maggiore, dato che è presente sia nella premessa maggiore sia nella conclusione.</a:t>
            </a:r>
          </a:p>
          <a:p>
            <a:r>
              <a:rPr lang="it-IT" sz="2000">
                <a:latin typeface="+mn-lt"/>
              </a:rPr>
              <a:t>"Pappagalli" è il minore, essendo all'interno della premessa minore oltre che il soggetto della conclusione.</a:t>
            </a:r>
          </a:p>
          <a:p>
            <a:endParaRPr lang="it-IT" sz="2000">
              <a:latin typeface="+mn-lt"/>
            </a:endParaRPr>
          </a:p>
          <a:p>
            <a:r>
              <a:rPr lang="it-IT" sz="2000">
                <a:latin typeface="+mn-lt"/>
              </a:rPr>
              <a:t>Nota che è presente anche un ulteriore termine categorico condiviso dalle due premesse, in questo caso "uccelli"; questo viene chiamato "</a:t>
            </a:r>
            <a:r>
              <a:rPr lang="it-IT" sz="2000" b="1">
                <a:latin typeface="+mn-lt"/>
              </a:rPr>
              <a:t>termine medio</a:t>
            </a:r>
            <a:r>
              <a:rPr lang="it-IT" sz="2000">
                <a:latin typeface="+mn-lt"/>
              </a:rPr>
              <a:t>" ed è di </a:t>
            </a:r>
            <a:r>
              <a:rPr lang="it-IT" sz="2000">
                <a:solidFill>
                  <a:srgbClr val="C00000"/>
                </a:solidFill>
                <a:latin typeface="+mn-lt"/>
              </a:rPr>
              <a:t>importanza fondamentale nella determinazione del sillogismo</a:t>
            </a:r>
            <a:r>
              <a:rPr lang="it-IT" sz="2000">
                <a:latin typeface="+mn-lt"/>
              </a:rPr>
              <a:t>.</a:t>
            </a:r>
          </a:p>
        </p:txBody>
      </p:sp>
    </p:spTree>
    <p:extLst>
      <p:ext uri="{BB962C8B-B14F-4D97-AF65-F5344CB8AC3E}">
        <p14:creationId xmlns:p14="http://schemas.microsoft.com/office/powerpoint/2010/main" val="2534560199"/>
      </p:ext>
    </p:extLst>
  </p:cSld>
  <p:clrMapOvr>
    <a:masterClrMapping/>
  </p:clrMapOvr>
  <p:transition spd="med"/>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23528" y="1028343"/>
            <a:ext cx="5472608" cy="5324535"/>
          </a:xfrm>
          <a:prstGeom prst="rect">
            <a:avLst/>
          </a:prstGeom>
        </p:spPr>
        <p:txBody>
          <a:bodyPr wrap="square">
            <a:spAutoFit/>
          </a:bodyPr>
          <a:lstStyle/>
          <a:p>
            <a:r>
              <a:rPr lang="it-IT" sz="2000" b="1">
                <a:latin typeface="+mn-lt"/>
              </a:rPr>
              <a:t>4 Cerca i termini </a:t>
            </a:r>
            <a:r>
              <a:rPr lang="it-IT" sz="2000" b="1">
                <a:solidFill>
                  <a:srgbClr val="C00000"/>
                </a:solidFill>
                <a:latin typeface="+mn-lt"/>
              </a:rPr>
              <a:t>categorici</a:t>
            </a:r>
            <a:r>
              <a:rPr lang="it-IT" sz="2000" b="1">
                <a:latin typeface="+mn-lt"/>
              </a:rPr>
              <a:t>. </a:t>
            </a:r>
          </a:p>
          <a:p>
            <a:endParaRPr lang="it-IT" sz="2000">
              <a:latin typeface="+mn-lt"/>
            </a:endParaRPr>
          </a:p>
          <a:p>
            <a:r>
              <a:rPr lang="it-IT" sz="2000">
                <a:latin typeface="+mn-lt"/>
              </a:rPr>
              <a:t>Ricorda che la maggior parte dei sillogismi che incontrerai riguarderanno alcune categorie. </a:t>
            </a:r>
          </a:p>
          <a:p>
            <a:endParaRPr lang="it-IT" sz="2000">
              <a:latin typeface="+mn-lt"/>
            </a:endParaRPr>
          </a:p>
          <a:p>
            <a:r>
              <a:rPr lang="it-IT" sz="2000">
                <a:latin typeface="+mn-lt"/>
              </a:rPr>
              <a:t>Ciò significa che si baseranno su ragionamenti di questo tipo: </a:t>
            </a:r>
          </a:p>
          <a:p>
            <a:endParaRPr lang="it-IT" sz="2000">
              <a:latin typeface="+mn-lt"/>
            </a:endParaRPr>
          </a:p>
          <a:p>
            <a:r>
              <a:rPr lang="it-IT" sz="2000">
                <a:latin typeface="+mn-lt"/>
              </a:rPr>
              <a:t>"Se _____ sono/non sono [appartenenti a una categoria], allora ____ sono/non sono [membri della stessa/di un'altra categoria]". </a:t>
            </a:r>
          </a:p>
          <a:p>
            <a:endParaRPr lang="it-IT" sz="2000">
              <a:latin typeface="+mn-lt"/>
            </a:endParaRPr>
          </a:p>
          <a:p>
            <a:r>
              <a:rPr lang="it-IT" sz="2000">
                <a:latin typeface="+mn-lt"/>
              </a:rPr>
              <a:t>Un altro modo di schematizzare la sequenza logica di un sillogismo riguardante alcune categorie è il seguente: </a:t>
            </a:r>
          </a:p>
          <a:p>
            <a:endParaRPr lang="it-IT" sz="2000">
              <a:latin typeface="+mn-lt"/>
            </a:endParaRPr>
          </a:p>
          <a:p>
            <a:r>
              <a:rPr lang="it-IT" sz="2000">
                <a:latin typeface="+mn-lt"/>
              </a:rPr>
              <a:t>"Alcuni/tutti/nessuno ____ sono/non sono ____".</a:t>
            </a:r>
          </a:p>
        </p:txBody>
      </p:sp>
      <p:pic>
        <p:nvPicPr>
          <p:cNvPr id="5" name="Picture 2" descr="Immagine titolata Understand Syllogisms Step 4"/>
          <p:cNvPicPr>
            <a:picLocks noChangeAspect="1" noChangeArrowheads="1"/>
          </p:cNvPicPr>
          <p:nvPr/>
        </p:nvPicPr>
        <p:blipFill rotWithShape="1">
          <a:blip r:embed="rId2">
            <a:extLst>
              <a:ext uri="{28A0092B-C50C-407E-A947-70E740481C1C}">
                <a14:useLocalDpi xmlns:a14="http://schemas.microsoft.com/office/drawing/2010/main" val="0"/>
              </a:ext>
            </a:extLst>
          </a:blip>
          <a:srcRect l="8632" t="3327" r="51784" b="9321"/>
          <a:stretch/>
        </p:blipFill>
        <p:spPr bwMode="auto">
          <a:xfrm>
            <a:off x="6228184" y="836712"/>
            <a:ext cx="2744749" cy="4542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13366"/>
      </p:ext>
    </p:extLst>
  </p:cSld>
  <p:clrMapOvr>
    <a:masterClrMapping/>
  </p:clrMapOvr>
  <p:transition spd="med"/>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46281" y="548680"/>
            <a:ext cx="8424936" cy="5940088"/>
          </a:xfrm>
          <a:prstGeom prst="rect">
            <a:avLst/>
          </a:prstGeom>
        </p:spPr>
        <p:txBody>
          <a:bodyPr wrap="square">
            <a:spAutoFit/>
          </a:bodyPr>
          <a:lstStyle/>
          <a:p>
            <a:r>
              <a:rPr lang="it-IT" sz="2000" b="1">
                <a:latin typeface="+mn-lt"/>
              </a:rPr>
              <a:t>5 Comprendi la </a:t>
            </a:r>
            <a:r>
              <a:rPr lang="it-IT" sz="2000" b="1">
                <a:solidFill>
                  <a:srgbClr val="C00000"/>
                </a:solidFill>
                <a:latin typeface="+mn-lt"/>
              </a:rPr>
              <a:t>distribuzione</a:t>
            </a:r>
            <a:r>
              <a:rPr lang="it-IT" sz="2000" b="1">
                <a:latin typeface="+mn-lt"/>
              </a:rPr>
              <a:t> dei termini in un sillogismo. </a:t>
            </a:r>
          </a:p>
          <a:p>
            <a:endParaRPr lang="it-IT" sz="2000">
              <a:latin typeface="+mn-lt"/>
            </a:endParaRPr>
          </a:p>
          <a:p>
            <a:r>
              <a:rPr lang="it-IT" sz="2000">
                <a:latin typeface="+mn-lt"/>
              </a:rPr>
              <a:t>Ognuna delle tre proposizioni di un sillogismo può essere presentata in quattro modi diversi, in base a come "distribuisce" (o meno) i termini categorici presenti. </a:t>
            </a:r>
          </a:p>
          <a:p>
            <a:r>
              <a:rPr lang="it-IT" sz="2000">
                <a:latin typeface="+mn-lt"/>
              </a:rPr>
              <a:t>Considera uno di questi termini come "distribuito" se fa riferimento a ciascun elemento della classe a cui si riferisce; ad esempio, nella premessa "tutti gli esseri umani sono mortali", il soggetto "esseri umani" è distribuito perché la proposizione riguarda tutti i membri della categoria (in questo caso, vengono indicati come "mortali"). </a:t>
            </a:r>
          </a:p>
          <a:p>
            <a:endParaRPr lang="it-IT" sz="2000">
              <a:latin typeface="+mn-lt"/>
            </a:endParaRPr>
          </a:p>
          <a:p>
            <a:r>
              <a:rPr lang="it-IT" sz="2000">
                <a:latin typeface="+mn-lt"/>
              </a:rPr>
              <a:t>Analizza come le quattro tipologie differiscano nel modo di distribuire (o non distribuire) i termini categorici: </a:t>
            </a:r>
          </a:p>
          <a:p>
            <a:endParaRPr lang="it-IT" sz="2000">
              <a:latin typeface="+mn-lt"/>
            </a:endParaRPr>
          </a:p>
          <a:p>
            <a:pPr marL="457200" indent="-457200">
              <a:buAutoNum type="arabicPeriod"/>
            </a:pPr>
            <a:r>
              <a:rPr lang="it-IT" sz="2000">
                <a:latin typeface="+mn-lt"/>
              </a:rPr>
              <a:t>Nella frase "Tutti gli X sono Y" il soggetto (X) è distribuito.</a:t>
            </a:r>
          </a:p>
          <a:p>
            <a:pPr marL="457200" indent="-457200">
              <a:buAutoNum type="arabicPeriod"/>
            </a:pPr>
            <a:r>
              <a:rPr lang="it-IT" sz="2000">
                <a:latin typeface="+mn-lt"/>
              </a:rPr>
              <a:t>In "Nessun X è Y" sia il soggetto (X) sia il predicato (Y) sono distribuiti.</a:t>
            </a:r>
          </a:p>
          <a:p>
            <a:pPr marL="457200" indent="-457200">
              <a:buAutoNum type="arabicPeriod"/>
            </a:pPr>
            <a:r>
              <a:rPr lang="it-IT" sz="2000">
                <a:latin typeface="+mn-lt"/>
              </a:rPr>
              <a:t>Nella proposizione "Alcuni X sono Y", soggetto e predicato non sono distribuiti.</a:t>
            </a:r>
          </a:p>
          <a:p>
            <a:pPr marL="457200" indent="-457200">
              <a:buAutoNum type="arabicPeriod"/>
            </a:pPr>
            <a:r>
              <a:rPr lang="it-IT" sz="2000">
                <a:latin typeface="+mn-lt"/>
              </a:rPr>
              <a:t>In "Alcuni X non sono Y" è distribuito solo il predicato (Y).</a:t>
            </a:r>
          </a:p>
        </p:txBody>
      </p:sp>
    </p:spTree>
    <p:extLst>
      <p:ext uri="{BB962C8B-B14F-4D97-AF65-F5344CB8AC3E}">
        <p14:creationId xmlns:p14="http://schemas.microsoft.com/office/powerpoint/2010/main" val="680094579"/>
      </p:ext>
    </p:extLst>
  </p:cSld>
  <p:clrMapOvr>
    <a:masterClrMapping/>
  </p:clrMapOvr>
  <p:transition spd="med"/>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11560" y="612845"/>
            <a:ext cx="7920880" cy="5909310"/>
          </a:xfrm>
          <a:prstGeom prst="rect">
            <a:avLst/>
          </a:prstGeom>
        </p:spPr>
        <p:txBody>
          <a:bodyPr wrap="square">
            <a:spAutoFit/>
          </a:bodyPr>
          <a:lstStyle/>
          <a:p>
            <a:r>
              <a:rPr lang="it-IT" b="1">
                <a:latin typeface="+mn-lt"/>
              </a:rPr>
              <a:t>6 Identifica un </a:t>
            </a:r>
            <a:r>
              <a:rPr lang="it-IT" b="1">
                <a:solidFill>
                  <a:srgbClr val="C00000"/>
                </a:solidFill>
                <a:latin typeface="+mn-lt"/>
              </a:rPr>
              <a:t>entimema</a:t>
            </a:r>
            <a:r>
              <a:rPr lang="it-IT" b="1">
                <a:latin typeface="+mn-lt"/>
              </a:rPr>
              <a:t>.</a:t>
            </a:r>
            <a:r>
              <a:rPr lang="it-IT">
                <a:latin typeface="+mn-lt"/>
              </a:rPr>
              <a:t> dal gr. </a:t>
            </a:r>
            <a:r>
              <a:rPr lang="it-IT" err="1">
                <a:latin typeface="+mn-lt"/>
              </a:rPr>
              <a:t>ἐνϑύμημ</a:t>
            </a:r>
            <a:r>
              <a:rPr lang="it-IT">
                <a:latin typeface="+mn-lt"/>
              </a:rPr>
              <a:t>α </a:t>
            </a:r>
          </a:p>
          <a:p>
            <a:r>
              <a:rPr lang="it-IT">
                <a:latin typeface="+mn-lt"/>
              </a:rPr>
              <a:t>«riflessione» - Nome dato da Aristotele al </a:t>
            </a:r>
          </a:p>
          <a:p>
            <a:r>
              <a:rPr lang="it-IT">
                <a:latin typeface="+mn-lt"/>
              </a:rPr>
              <a:t>sillogismo retorico</a:t>
            </a:r>
          </a:p>
          <a:p>
            <a:endParaRPr lang="it-IT">
              <a:latin typeface="+mn-lt"/>
            </a:endParaRPr>
          </a:p>
          <a:p>
            <a:r>
              <a:rPr lang="it-IT">
                <a:latin typeface="+mn-lt"/>
              </a:rPr>
              <a:t>Gli entimemi (il cui nome deriva dal greco) sono semplicemente dei sillogismi "</a:t>
            </a:r>
            <a:r>
              <a:rPr lang="it-IT">
                <a:solidFill>
                  <a:srgbClr val="C00000"/>
                </a:solidFill>
                <a:latin typeface="+mn-lt"/>
              </a:rPr>
              <a:t>compressi</a:t>
            </a:r>
            <a:r>
              <a:rPr lang="it-IT">
                <a:latin typeface="+mn-lt"/>
              </a:rPr>
              <a:t>"; </a:t>
            </a:r>
          </a:p>
          <a:p>
            <a:r>
              <a:rPr lang="it-IT">
                <a:latin typeface="+mn-lt"/>
              </a:rPr>
              <a:t>Si possono anche descrivere come argomentazioni composte da una sola proposizione, cosa che può aiutarti a riconoscere i motivi per cui questi sono ottimi artifizi logici. </a:t>
            </a:r>
          </a:p>
          <a:p>
            <a:endParaRPr lang="it-IT">
              <a:latin typeface="+mn-lt"/>
            </a:endParaRPr>
          </a:p>
          <a:p>
            <a:r>
              <a:rPr lang="it-IT">
                <a:latin typeface="+mn-lt"/>
              </a:rPr>
              <a:t>In termini specifici, un entimema non ha la premessa maggiore e combina la minore con la conclusione.</a:t>
            </a:r>
          </a:p>
          <a:p>
            <a:endParaRPr lang="it-IT">
              <a:latin typeface="+mn-lt"/>
            </a:endParaRPr>
          </a:p>
          <a:p>
            <a:r>
              <a:rPr lang="it-IT">
                <a:latin typeface="+mn-lt"/>
              </a:rPr>
              <a:t>Per esempio, considera questo sillogismo: "Tutti i cani sono canidi; Lola è un cane. Lola è quindi un canide". </a:t>
            </a:r>
          </a:p>
          <a:p>
            <a:endParaRPr lang="it-IT">
              <a:latin typeface="+mn-lt"/>
            </a:endParaRPr>
          </a:p>
          <a:p>
            <a:r>
              <a:rPr lang="it-IT">
                <a:latin typeface="+mn-lt"/>
              </a:rPr>
              <a:t>L'entimema che riassume la stessa sequenza logica è invece: "Lola è un canide perché è un cane".</a:t>
            </a:r>
          </a:p>
          <a:p>
            <a:endParaRPr lang="it-IT">
              <a:latin typeface="+mn-lt"/>
            </a:endParaRPr>
          </a:p>
          <a:p>
            <a:r>
              <a:rPr lang="it-IT">
                <a:latin typeface="+mn-lt"/>
              </a:rPr>
              <a:t>Un altro esempio di entimema sarebbe: «Socrate è mortale perché è un essere umano".</a:t>
            </a:r>
          </a:p>
        </p:txBody>
      </p:sp>
      <p:pic>
        <p:nvPicPr>
          <p:cNvPr id="5" name="Picture 2" descr="Immagine titolata Understand Syllogisms Step 6"/>
          <p:cNvPicPr>
            <a:picLocks noChangeAspect="1" noChangeArrowheads="1"/>
          </p:cNvPicPr>
          <p:nvPr/>
        </p:nvPicPr>
        <p:blipFill rotWithShape="1">
          <a:blip r:embed="rId2">
            <a:extLst>
              <a:ext uri="{28A0092B-C50C-407E-A947-70E740481C1C}">
                <a14:useLocalDpi xmlns:a14="http://schemas.microsoft.com/office/drawing/2010/main" val="0"/>
              </a:ext>
            </a:extLst>
          </a:blip>
          <a:srcRect l="4397" r="3578" b="43142"/>
          <a:stretch/>
        </p:blipFill>
        <p:spPr bwMode="auto">
          <a:xfrm>
            <a:off x="5220072" y="0"/>
            <a:ext cx="3727594" cy="1727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50392"/>
      </p:ext>
    </p:extLst>
  </p:cSld>
  <p:clrMapOvr>
    <a:masterClrMapping/>
  </p:clrMapOvr>
  <p:transition spd="med"/>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95536" y="764704"/>
            <a:ext cx="4262705" cy="369332"/>
          </a:xfrm>
          <a:prstGeom prst="rect">
            <a:avLst/>
          </a:prstGeom>
        </p:spPr>
        <p:txBody>
          <a:bodyPr wrap="none">
            <a:spAutoFit/>
          </a:bodyPr>
          <a:lstStyle/>
          <a:p>
            <a:r>
              <a:rPr lang="it-IT" b="1"/>
              <a:t>Identificare un Sillogismo </a:t>
            </a:r>
            <a:r>
              <a:rPr lang="it-IT" b="1">
                <a:solidFill>
                  <a:srgbClr val="C00000"/>
                </a:solidFill>
              </a:rPr>
              <a:t>Non Valido</a:t>
            </a:r>
          </a:p>
        </p:txBody>
      </p:sp>
      <p:sp>
        <p:nvSpPr>
          <p:cNvPr id="5" name="Rettangolo 4"/>
          <p:cNvSpPr/>
          <p:nvPr/>
        </p:nvSpPr>
        <p:spPr>
          <a:xfrm>
            <a:off x="395536" y="1484784"/>
            <a:ext cx="8136904" cy="5016758"/>
          </a:xfrm>
          <a:prstGeom prst="rect">
            <a:avLst/>
          </a:prstGeom>
        </p:spPr>
        <p:txBody>
          <a:bodyPr wrap="square">
            <a:spAutoFit/>
          </a:bodyPr>
          <a:lstStyle/>
          <a:p>
            <a:r>
              <a:rPr lang="it-IT" sz="2000" b="1">
                <a:latin typeface="+mn-lt"/>
              </a:rPr>
              <a:t>1 Distingui tra "</a:t>
            </a:r>
            <a:r>
              <a:rPr lang="it-IT" sz="2000" b="1">
                <a:solidFill>
                  <a:srgbClr val="C00000"/>
                </a:solidFill>
                <a:latin typeface="+mn-lt"/>
              </a:rPr>
              <a:t>validità</a:t>
            </a:r>
            <a:r>
              <a:rPr lang="it-IT" sz="2000" b="1">
                <a:latin typeface="+mn-lt"/>
              </a:rPr>
              <a:t>" e "</a:t>
            </a:r>
            <a:r>
              <a:rPr lang="it-IT" sz="2000" b="1">
                <a:solidFill>
                  <a:srgbClr val="C00000"/>
                </a:solidFill>
                <a:latin typeface="+mn-lt"/>
              </a:rPr>
              <a:t>verità</a:t>
            </a:r>
            <a:r>
              <a:rPr lang="it-IT" sz="2000" b="1">
                <a:latin typeface="+mn-lt"/>
              </a:rPr>
              <a:t>".</a:t>
            </a:r>
            <a:r>
              <a:rPr lang="it-IT" sz="2000">
                <a:latin typeface="+mn-lt"/>
              </a:rPr>
              <a:t> </a:t>
            </a:r>
          </a:p>
          <a:p>
            <a:endParaRPr lang="it-IT" sz="2000">
              <a:latin typeface="+mn-lt"/>
            </a:endParaRPr>
          </a:p>
          <a:p>
            <a:r>
              <a:rPr lang="it-IT" sz="2000">
                <a:latin typeface="+mn-lt"/>
              </a:rPr>
              <a:t>Sebbene un sillogismo possa essere logicamente valido, non significa sempre che la conclusione a cui porta sia effettivamente vera: la validità logica discende da una scelta delle premesse tale che la conclusione possibile sia unica; ciò nonostante, se sono le stesse premesse a non essere valide, la conclusione potrebbe essere totalmente falsa. </a:t>
            </a:r>
          </a:p>
          <a:p>
            <a:endParaRPr lang="it-IT" sz="2000">
              <a:latin typeface="+mn-lt"/>
            </a:endParaRPr>
          </a:p>
          <a:p>
            <a:r>
              <a:rPr lang="it-IT" sz="2000">
                <a:latin typeface="+mn-lt"/>
              </a:rPr>
              <a:t>Se vuoi un esempio, rifletti sul seguente sillogismo: "Tutti i cani sanno volare; Fido è un cane. Fido quindi sa volare". </a:t>
            </a:r>
          </a:p>
          <a:p>
            <a:endParaRPr lang="it-IT" sz="2000">
              <a:latin typeface="+mn-lt"/>
            </a:endParaRPr>
          </a:p>
          <a:p>
            <a:r>
              <a:rPr lang="it-IT" sz="2000">
                <a:latin typeface="+mn-lt"/>
              </a:rPr>
              <a:t>La validità logica è assicurata, ma la conclusione è chiaramente infondata, dato che la premessa maggiore è falsa.</a:t>
            </a:r>
          </a:p>
          <a:p>
            <a:endParaRPr lang="it-IT" sz="2000">
              <a:latin typeface="+mn-lt"/>
            </a:endParaRPr>
          </a:p>
          <a:p>
            <a:r>
              <a:rPr lang="it-IT" sz="2000">
                <a:latin typeface="+mn-lt"/>
              </a:rPr>
              <a:t>Ciò che viene valutato nel momento della verifica della validità del sillogismo è il ragionamento logico alla base dell'argomentazione.</a:t>
            </a:r>
          </a:p>
        </p:txBody>
      </p:sp>
      <p:pic>
        <p:nvPicPr>
          <p:cNvPr id="6" name="Picture 2" descr="Immagine titolata Understand Syllogisms Step 7"/>
          <p:cNvPicPr>
            <a:picLocks noChangeAspect="1" noChangeArrowheads="1"/>
          </p:cNvPicPr>
          <p:nvPr/>
        </p:nvPicPr>
        <p:blipFill rotWithShape="1">
          <a:blip r:embed="rId2">
            <a:extLst>
              <a:ext uri="{28A0092B-C50C-407E-A947-70E740481C1C}">
                <a14:useLocalDpi xmlns:a14="http://schemas.microsoft.com/office/drawing/2010/main" val="0"/>
              </a:ext>
            </a:extLst>
          </a:blip>
          <a:srcRect l="3387" t="3295" r="16089" b="39842"/>
          <a:stretch/>
        </p:blipFill>
        <p:spPr bwMode="auto">
          <a:xfrm>
            <a:off x="5071176" y="39079"/>
            <a:ext cx="3437545" cy="1820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05993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itolo 1"/>
          <p:cNvSpPr txBox="1">
            <a:spLocks noGrp="1"/>
          </p:cNvSpPr>
          <p:nvPr>
            <p:ph type="title"/>
          </p:nvPr>
        </p:nvSpPr>
        <p:spPr>
          <a:xfrm>
            <a:off x="457200" y="274638"/>
            <a:ext cx="8229600" cy="1143001"/>
          </a:xfrm>
          <a:prstGeom prst="rect">
            <a:avLst/>
          </a:prstGeom>
        </p:spPr>
        <p:txBody>
          <a:bodyPr/>
          <a:lstStyle>
            <a:lvl1pPr defTabSz="832102">
              <a:defRPr sz="3100" b="1"/>
            </a:lvl1pPr>
          </a:lstStyle>
          <a:p>
            <a:r>
              <a:t>Quale delle seguenti argomentazioni si basa su un ragionamento induttivo? </a:t>
            </a:r>
          </a:p>
        </p:txBody>
      </p:sp>
      <p:sp>
        <p:nvSpPr>
          <p:cNvPr id="182" name="Segnaposto contenuto 2"/>
          <p:cNvSpPr txBox="1">
            <a:spLocks noGrp="1"/>
          </p:cNvSpPr>
          <p:nvPr>
            <p:ph type="body" idx="1"/>
          </p:nvPr>
        </p:nvSpPr>
        <p:spPr>
          <a:xfrm>
            <a:off x="457200" y="1600200"/>
            <a:ext cx="8229600" cy="4525963"/>
          </a:xfrm>
          <a:prstGeom prst="rect">
            <a:avLst/>
          </a:prstGeom>
        </p:spPr>
        <p:txBody>
          <a:bodyPr/>
          <a:lstStyle/>
          <a:p>
            <a:pPr marL="329184" indent="-329184" defTabSz="877822">
              <a:lnSpc>
                <a:spcPct val="80000"/>
              </a:lnSpc>
              <a:spcBef>
                <a:spcPts val="500"/>
              </a:spcBef>
              <a:defRPr sz="2100"/>
            </a:pPr>
            <a:endParaRPr/>
          </a:p>
          <a:p>
            <a:pPr marL="493773" indent="-493773" defTabSz="877822">
              <a:lnSpc>
                <a:spcPct val="80000"/>
              </a:lnSpc>
              <a:spcBef>
                <a:spcPts val="500"/>
              </a:spcBef>
              <a:buFontTx/>
              <a:buAutoNum type="alphaUcPeriod"/>
              <a:defRPr sz="2100"/>
            </a:pPr>
            <a:r>
              <a:t>Fumare aumenta le probabilità di infarto. Riccardo è un forte fumatore. Riccardo ha un’alta probabilità di avere un infarto</a:t>
            </a:r>
          </a:p>
          <a:p>
            <a:pPr marL="493773" indent="-493773" defTabSz="877822">
              <a:lnSpc>
                <a:spcPct val="80000"/>
              </a:lnSpc>
              <a:spcBef>
                <a:spcPts val="500"/>
              </a:spcBef>
              <a:buFontTx/>
              <a:buAutoNum type="alphaUcPeriod"/>
              <a:defRPr sz="2100"/>
            </a:pPr>
            <a:r>
              <a:t>Tutti i pazienti affetti da demenza senile hanno un deficit di memoria. Enrico non ha un deficit di memoria. Quindi Enrico non è affetto da demenza senile</a:t>
            </a:r>
          </a:p>
          <a:p>
            <a:pPr marL="493773" indent="-493773" defTabSz="877822">
              <a:lnSpc>
                <a:spcPct val="80000"/>
              </a:lnSpc>
              <a:spcBef>
                <a:spcPts val="500"/>
              </a:spcBef>
              <a:buFontTx/>
              <a:buAutoNum type="alphaUcPeriod"/>
              <a:defRPr sz="2100"/>
            </a:pPr>
            <a:r>
              <a:t>Tutti quelli che tradiscono sono infedeli, anche se a volte non possono evitarlo. Gianluca tradisce spesso. Quindi Gianluca è infedele</a:t>
            </a:r>
          </a:p>
          <a:p>
            <a:pPr marL="493773" indent="-493773" defTabSz="877822">
              <a:lnSpc>
                <a:spcPct val="80000"/>
              </a:lnSpc>
              <a:spcBef>
                <a:spcPts val="500"/>
              </a:spcBef>
              <a:buFontTx/>
              <a:buAutoNum type="alphaUcPeriod"/>
              <a:defRPr sz="2100"/>
            </a:pPr>
            <a:r>
              <a:t>Fare esercizio fisico regolare migliora le condizioni di salute, a parità di altri fattori. Susanna fa esercizio fisico regolare. Susanna sarà in buone condizioni di salute</a:t>
            </a:r>
          </a:p>
          <a:p>
            <a:pPr marL="493773" indent="-493773" defTabSz="877822">
              <a:lnSpc>
                <a:spcPct val="80000"/>
              </a:lnSpc>
              <a:spcBef>
                <a:spcPts val="500"/>
              </a:spcBef>
              <a:buFontTx/>
              <a:buAutoNum type="alphaUcPeriod"/>
              <a:defRPr sz="2100"/>
            </a:pPr>
            <a:r>
              <a:t>Nel mio studio sperimentale tutti i pazienti affetti da demenza senile presentavano un deficit di memoria. Quindi il deficit di memoria è necessariamente presente nella demenza senile</a:t>
            </a:r>
          </a:p>
        </p:txBody>
      </p:sp>
    </p:spTree>
  </p:cSld>
  <p:clrMapOvr>
    <a:masterClrMapping/>
  </p:clrMapOvr>
  <p:transition spd="med"/>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67544" y="160418"/>
            <a:ext cx="8280920" cy="6740307"/>
          </a:xfrm>
          <a:prstGeom prst="rect">
            <a:avLst/>
          </a:prstGeom>
        </p:spPr>
        <p:txBody>
          <a:bodyPr wrap="square">
            <a:spAutoFit/>
          </a:bodyPr>
          <a:lstStyle/>
          <a:p>
            <a:r>
              <a:rPr lang="it-IT" b="1">
                <a:latin typeface="+mn-lt"/>
              </a:rPr>
              <a:t>2 Verifica l'eventuale presenza di </a:t>
            </a:r>
            <a:r>
              <a:rPr lang="it-IT" b="1">
                <a:solidFill>
                  <a:srgbClr val="C00000"/>
                </a:solidFill>
                <a:latin typeface="+mn-lt"/>
              </a:rPr>
              <a:t>trucchi linguistici </a:t>
            </a:r>
            <a:r>
              <a:rPr lang="it-IT" b="1">
                <a:latin typeface="+mn-lt"/>
              </a:rPr>
              <a:t>che possano indicare mancanza di validità logica.</a:t>
            </a:r>
            <a:r>
              <a:rPr lang="it-IT">
                <a:latin typeface="+mn-lt"/>
              </a:rPr>
              <a:t> </a:t>
            </a:r>
          </a:p>
          <a:p>
            <a:endParaRPr lang="it-IT">
              <a:latin typeface="+mn-lt"/>
            </a:endParaRPr>
          </a:p>
          <a:p>
            <a:r>
              <a:rPr lang="it-IT">
                <a:latin typeface="+mn-lt"/>
              </a:rPr>
              <a:t>Osserva la tipologia delle premesse e della conclusione (affermative o negative) quando stai cercando di determinare la validità del sillogismo. </a:t>
            </a:r>
          </a:p>
          <a:p>
            <a:endParaRPr lang="it-IT">
              <a:latin typeface="+mn-lt"/>
            </a:endParaRPr>
          </a:p>
          <a:p>
            <a:r>
              <a:rPr lang="it-IT">
                <a:latin typeface="+mn-lt"/>
              </a:rPr>
              <a:t>1. Nota che se entrambe le premesse sono negative, allora anche la conclusione deve esserlo; </a:t>
            </a:r>
          </a:p>
          <a:p>
            <a:endParaRPr lang="it-IT">
              <a:latin typeface="+mn-lt"/>
            </a:endParaRPr>
          </a:p>
          <a:p>
            <a:r>
              <a:rPr lang="it-IT">
                <a:latin typeface="+mn-lt"/>
              </a:rPr>
              <a:t>2. se entrambe le premesse sono affermative, tale deve essere anche la conclusione; </a:t>
            </a:r>
          </a:p>
          <a:p>
            <a:endParaRPr lang="it-IT">
              <a:latin typeface="+mn-lt"/>
            </a:endParaRPr>
          </a:p>
          <a:p>
            <a:r>
              <a:rPr lang="it-IT">
                <a:latin typeface="+mn-lt"/>
              </a:rPr>
              <a:t>3. ricorda infine che almeno una delle due premesse deve essere affermativa, dato che non si può dedurre nessuna conclusione logica a partire da due premesse negative. </a:t>
            </a:r>
          </a:p>
          <a:p>
            <a:endParaRPr lang="it-IT">
              <a:latin typeface="+mn-lt"/>
            </a:endParaRPr>
          </a:p>
          <a:p>
            <a:r>
              <a:rPr lang="it-IT">
                <a:latin typeface="+mn-lt"/>
              </a:rPr>
              <a:t>Se una qualsiasi di queste tre regole non fosse stata rispettata, potrai concludere che il sillogismo non è valido. Inoltre, almeno una premessa di un sillogismo valido deve avere una formula universale; se entrambe le premesse sono particolari, non si può ottenere alcuna conclusione logicamente valida. </a:t>
            </a:r>
          </a:p>
          <a:p>
            <a:r>
              <a:rPr lang="it-IT">
                <a:latin typeface="+mn-lt"/>
              </a:rPr>
              <a:t>Per esempio, "alcuni gatti sono neri" e "alcune cose nere sono tavoli" sono proposizioni particolari, per cui non può seguire una conclusione come "alcuni gatti sono tavoli".</a:t>
            </a:r>
          </a:p>
          <a:p>
            <a:endParaRPr lang="it-IT">
              <a:latin typeface="+mn-lt"/>
            </a:endParaRPr>
          </a:p>
          <a:p>
            <a:r>
              <a:rPr lang="it-IT">
                <a:latin typeface="+mn-lt"/>
              </a:rPr>
              <a:t>Molto spesso ti accorgerai della non validità di un sillogismo che non rispetta queste regole senza neanche pensarci, dato che ti suonerà subito illogico.</a:t>
            </a:r>
          </a:p>
        </p:txBody>
      </p:sp>
    </p:spTree>
    <p:extLst>
      <p:ext uri="{BB962C8B-B14F-4D97-AF65-F5344CB8AC3E}">
        <p14:creationId xmlns:p14="http://schemas.microsoft.com/office/powerpoint/2010/main" val="1700804123"/>
      </p:ext>
    </p:extLst>
  </p:cSld>
  <p:clrMapOvr>
    <a:masterClrMapping/>
  </p:clrMapOvr>
  <p:transition spd="med"/>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11560" y="188640"/>
            <a:ext cx="7992888" cy="6555641"/>
          </a:xfrm>
          <a:prstGeom prst="rect">
            <a:avLst/>
          </a:prstGeom>
        </p:spPr>
        <p:txBody>
          <a:bodyPr wrap="square">
            <a:spAutoFit/>
          </a:bodyPr>
          <a:lstStyle/>
          <a:p>
            <a:r>
              <a:rPr lang="it-IT" sz="2000" b="1">
                <a:latin typeface="+mn-lt"/>
              </a:rPr>
              <a:t>3 Rifletti bene sui sillogismi </a:t>
            </a:r>
            <a:r>
              <a:rPr lang="it-IT" sz="2000" b="1">
                <a:solidFill>
                  <a:srgbClr val="C00000"/>
                </a:solidFill>
                <a:latin typeface="+mn-lt"/>
              </a:rPr>
              <a:t>condizionali</a:t>
            </a:r>
            <a:r>
              <a:rPr lang="it-IT" sz="2000" b="1">
                <a:latin typeface="+mn-lt"/>
              </a:rPr>
              <a:t>. </a:t>
            </a:r>
          </a:p>
          <a:p>
            <a:endParaRPr lang="it-IT" sz="2000">
              <a:latin typeface="+mn-lt"/>
            </a:endParaRPr>
          </a:p>
          <a:p>
            <a:r>
              <a:rPr lang="it-IT" sz="2000">
                <a:latin typeface="+mn-lt"/>
              </a:rPr>
              <a:t>Questi sono ragionamenti ipotetici e le loro conclusioni non sono sempre valide, dato che dipendono dalla possibilità di avverarsi di una premessa non universalmente vera. </a:t>
            </a:r>
          </a:p>
          <a:p>
            <a:endParaRPr lang="it-IT" sz="2000">
              <a:latin typeface="+mn-lt"/>
            </a:endParaRPr>
          </a:p>
          <a:p>
            <a:r>
              <a:rPr lang="it-IT" sz="2000">
                <a:latin typeface="+mn-lt"/>
              </a:rPr>
              <a:t>I sillogismi condizionali includono ragionamenti simili a "Se ____, allora ____". </a:t>
            </a:r>
          </a:p>
          <a:p>
            <a:endParaRPr lang="it-IT" sz="2000">
              <a:latin typeface="+mn-lt"/>
            </a:endParaRPr>
          </a:p>
          <a:p>
            <a:r>
              <a:rPr lang="it-IT" sz="2000">
                <a:latin typeface="+mn-lt"/>
              </a:rPr>
              <a:t>Questi ragionamenti non sono validi se includono altri fattori che possono contribuire alla conclusione. </a:t>
            </a:r>
          </a:p>
          <a:p>
            <a:endParaRPr lang="it-IT" sz="2000">
              <a:latin typeface="+mn-lt"/>
            </a:endParaRPr>
          </a:p>
          <a:p>
            <a:r>
              <a:rPr lang="it-IT" sz="2000">
                <a:latin typeface="+mn-lt"/>
              </a:rPr>
              <a:t>Per esempio: "Se continui a mangiare molti dolciumi ogni giorno, rischi di ammalarti di diabete. Stefano non mangia dolciumi ogni giorno. Pertanto, Stefano non rischia il diabete.»</a:t>
            </a:r>
          </a:p>
          <a:p>
            <a:endParaRPr lang="it-IT" sz="2000">
              <a:latin typeface="+mn-lt"/>
            </a:endParaRPr>
          </a:p>
          <a:p>
            <a:r>
              <a:rPr lang="it-IT" sz="2000">
                <a:latin typeface="+mn-lt"/>
              </a:rPr>
              <a:t>Questo sillogismo non è valido per svariate ragioni: tra queste, Stefano potrebbe mangiare una notevole quantità di dolciumi in vari giorni della settimana (ma non quotidianamente), cosa che lo farebbe comunque essere a rischio diabete; in alternativa, potrebbe mangiare una torta al giorno e rischiare allo stesso modo di ammalarsi.</a:t>
            </a:r>
          </a:p>
        </p:txBody>
      </p:sp>
    </p:spTree>
    <p:extLst>
      <p:ext uri="{BB962C8B-B14F-4D97-AF65-F5344CB8AC3E}">
        <p14:creationId xmlns:p14="http://schemas.microsoft.com/office/powerpoint/2010/main" val="1476971705"/>
      </p:ext>
    </p:extLst>
  </p:cSld>
  <p:clrMapOvr>
    <a:masterClrMapping/>
  </p:clrMapOvr>
  <p:transition spd="med"/>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67544" y="328002"/>
            <a:ext cx="8280920" cy="5221942"/>
          </a:xfrm>
          <a:prstGeom prst="rect">
            <a:avLst/>
          </a:prstGeom>
        </p:spPr>
        <p:txBody>
          <a:bodyPr wrap="square">
            <a:spAutoFit/>
          </a:bodyPr>
          <a:lstStyle/>
          <a:p>
            <a:r>
              <a:rPr lang="it-IT" sz="2000" b="1">
                <a:latin typeface="+mn-lt"/>
              </a:rPr>
              <a:t>4 Fai attenzione alle </a:t>
            </a:r>
            <a:r>
              <a:rPr lang="it-IT" sz="2000" b="1">
                <a:solidFill>
                  <a:srgbClr val="C00000"/>
                </a:solidFill>
                <a:latin typeface="+mn-lt"/>
              </a:rPr>
              <a:t>fallacie sillogistiche</a:t>
            </a:r>
            <a:r>
              <a:rPr lang="it-IT" sz="2000" b="1">
                <a:latin typeface="+mn-lt"/>
              </a:rPr>
              <a:t>. </a:t>
            </a:r>
          </a:p>
          <a:p>
            <a:endParaRPr lang="it-IT" sz="2000">
              <a:latin typeface="+mn-lt"/>
            </a:endParaRPr>
          </a:p>
          <a:p>
            <a:r>
              <a:rPr lang="it-IT" sz="2000">
                <a:latin typeface="+mn-lt"/>
              </a:rPr>
              <a:t>Un sillogismo può implicare una conclusione errata, </a:t>
            </a:r>
            <a:r>
              <a:rPr lang="it-IT" sz="2000" b="1">
                <a:latin typeface="+mn-lt"/>
              </a:rPr>
              <a:t>se parte da premesse sbagliate</a:t>
            </a:r>
            <a:r>
              <a:rPr lang="it-IT" sz="2000">
                <a:latin typeface="+mn-lt"/>
              </a:rPr>
              <a:t>. </a:t>
            </a:r>
          </a:p>
          <a:p>
            <a:endParaRPr lang="it-IT" sz="2000">
              <a:latin typeface="+mn-lt"/>
            </a:endParaRPr>
          </a:p>
          <a:p>
            <a:r>
              <a:rPr lang="it-IT" sz="2000">
                <a:latin typeface="+mn-lt"/>
              </a:rPr>
              <a:t>Analizza questo esempio: "Gesù ha camminato sulle acque; il basilisco piumato può camminare sull'acqua. Il basilisco piumato è Gesù". </a:t>
            </a:r>
          </a:p>
          <a:p>
            <a:endParaRPr lang="it-IT" sz="2000">
              <a:latin typeface="+mn-lt"/>
            </a:endParaRPr>
          </a:p>
          <a:p>
            <a:r>
              <a:rPr lang="it-IT" sz="2000">
                <a:latin typeface="+mn-lt"/>
              </a:rPr>
              <a:t>La conclusione è evidentemente falsa, dato che il termine mediano (in questo caso la capacità di camminare sul pelo dell'acqua) non è distribuito nella conclusione.</a:t>
            </a:r>
            <a:r>
              <a:rPr lang="it-IT" sz="2000" baseline="30000">
                <a:latin typeface="+mn-lt"/>
              </a:rPr>
              <a:t> </a:t>
            </a:r>
          </a:p>
          <a:p>
            <a:endParaRPr lang="it-IT" sz="2000" baseline="30000">
              <a:latin typeface="+mn-lt"/>
            </a:endParaRPr>
          </a:p>
          <a:p>
            <a:r>
              <a:rPr lang="it-IT" sz="2000">
                <a:latin typeface="+mn-lt"/>
              </a:rPr>
              <a:t>Per portare un ulteriore esempio: "Tutti i cani adorano mangiare" e "a Giovanni piace mangiare" non implicano per forza "Giovanni è un cane". </a:t>
            </a:r>
          </a:p>
          <a:p>
            <a:endParaRPr lang="it-IT" sz="2000">
              <a:latin typeface="+mn-lt"/>
            </a:endParaRPr>
          </a:p>
          <a:p>
            <a:r>
              <a:rPr lang="it-IT" sz="2000">
                <a:latin typeface="+mn-lt"/>
              </a:rPr>
              <a:t>Questo errore si chiama "fallacia del medio non distribuito", perché il termine che collega le due frasi non è mai completamente distribuito.</a:t>
            </a:r>
          </a:p>
        </p:txBody>
      </p:sp>
    </p:spTree>
    <p:extLst>
      <p:ext uri="{BB962C8B-B14F-4D97-AF65-F5344CB8AC3E}">
        <p14:creationId xmlns:p14="http://schemas.microsoft.com/office/powerpoint/2010/main" val="1596672542"/>
      </p:ext>
    </p:extLst>
  </p:cSld>
  <p:clrMapOvr>
    <a:masterClrMapping/>
  </p:clrMapOvr>
  <p:transition spd="med"/>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67544" y="889844"/>
            <a:ext cx="8208912" cy="5324535"/>
          </a:xfrm>
          <a:prstGeom prst="rect">
            <a:avLst/>
          </a:prstGeom>
        </p:spPr>
        <p:txBody>
          <a:bodyPr wrap="square">
            <a:spAutoFit/>
          </a:bodyPr>
          <a:lstStyle/>
          <a:p>
            <a:r>
              <a:rPr lang="it-IT" sz="2000">
                <a:latin typeface="+mn-lt"/>
              </a:rPr>
              <a:t>Un altro errore a cui prestare molta attenzione è la "fallacia del trattamento illecito del termine maggiore", presente in questo ragionamento: </a:t>
            </a:r>
          </a:p>
          <a:p>
            <a:endParaRPr lang="it-IT" sz="2000">
              <a:latin typeface="+mn-lt"/>
            </a:endParaRPr>
          </a:p>
          <a:p>
            <a:r>
              <a:rPr lang="it-IT" sz="2000">
                <a:latin typeface="+mn-lt"/>
              </a:rPr>
              <a:t>"Tutti i gatti sono animali; nessun cane è un gatto. Nessun cane è un animale". </a:t>
            </a:r>
          </a:p>
          <a:p>
            <a:endParaRPr lang="it-IT" sz="2000">
              <a:latin typeface="+mn-lt"/>
            </a:endParaRPr>
          </a:p>
          <a:p>
            <a:r>
              <a:rPr lang="it-IT" sz="2000">
                <a:latin typeface="+mn-lt"/>
              </a:rPr>
              <a:t>In questo caso il sillogismo non è valido perché il termine maggiore "animali" non è distribuito nella premessa maggiore: </a:t>
            </a:r>
            <a:r>
              <a:rPr lang="it-IT" sz="2000" b="1">
                <a:latin typeface="+mn-lt"/>
              </a:rPr>
              <a:t>non tutti gli animali sono gatti</a:t>
            </a:r>
            <a:r>
              <a:rPr lang="it-IT" sz="2000">
                <a:latin typeface="+mn-lt"/>
              </a:rPr>
              <a:t>, ma la conclusione si basa su questa insinuazione.</a:t>
            </a:r>
          </a:p>
          <a:p>
            <a:endParaRPr lang="it-IT" sz="2000">
              <a:latin typeface="+mn-lt"/>
            </a:endParaRPr>
          </a:p>
          <a:p>
            <a:r>
              <a:rPr lang="it-IT" sz="2000">
                <a:latin typeface="+mn-lt"/>
              </a:rPr>
              <a:t>Lo stesso vale per il trattamento illecito del termine minore, come in: </a:t>
            </a:r>
          </a:p>
          <a:p>
            <a:endParaRPr lang="it-IT" sz="2000">
              <a:latin typeface="+mn-lt"/>
            </a:endParaRPr>
          </a:p>
          <a:p>
            <a:r>
              <a:rPr lang="it-IT" sz="2000">
                <a:latin typeface="+mn-lt"/>
              </a:rPr>
              <a:t>"Tutti i gatti sono mammiferi; tutti i gatti sono animali. Tutti gli animali sono quindi mammiferi". </a:t>
            </a:r>
          </a:p>
          <a:p>
            <a:endParaRPr lang="it-IT" sz="2000">
              <a:latin typeface="+mn-lt"/>
            </a:endParaRPr>
          </a:p>
          <a:p>
            <a:r>
              <a:rPr lang="it-IT" sz="2000">
                <a:latin typeface="+mn-lt"/>
              </a:rPr>
              <a:t>La non validità sta, similmente a prima, nel fatto che non tutti gli animali sono gatti, ma la conclusione si basa su questa idea errata.</a:t>
            </a:r>
          </a:p>
        </p:txBody>
      </p:sp>
    </p:spTree>
    <p:extLst>
      <p:ext uri="{BB962C8B-B14F-4D97-AF65-F5344CB8AC3E}">
        <p14:creationId xmlns:p14="http://schemas.microsoft.com/office/powerpoint/2010/main" val="4210320020"/>
      </p:ext>
    </p:extLst>
  </p:cSld>
  <p:clrMapOvr>
    <a:masterClrMapping/>
  </p:clrMapOvr>
  <p:transition spd="med"/>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85567" y="628214"/>
            <a:ext cx="7488832" cy="400110"/>
          </a:xfrm>
          <a:prstGeom prst="rect">
            <a:avLst/>
          </a:prstGeom>
        </p:spPr>
        <p:txBody>
          <a:bodyPr wrap="square">
            <a:spAutoFit/>
          </a:bodyPr>
          <a:lstStyle/>
          <a:p>
            <a:r>
              <a:rPr lang="it-IT" sz="2000" b="1">
                <a:latin typeface="+mn-lt"/>
              </a:rPr>
              <a:t>Determinare il </a:t>
            </a:r>
            <a:r>
              <a:rPr lang="it-IT" sz="2000" b="1">
                <a:solidFill>
                  <a:srgbClr val="C00000"/>
                </a:solidFill>
                <a:latin typeface="+mn-lt"/>
              </a:rPr>
              <a:t>Modo</a:t>
            </a:r>
            <a:r>
              <a:rPr lang="it-IT" sz="2000" b="1">
                <a:latin typeface="+mn-lt"/>
              </a:rPr>
              <a:t> e la </a:t>
            </a:r>
            <a:r>
              <a:rPr lang="it-IT" sz="2000" b="1">
                <a:solidFill>
                  <a:srgbClr val="C00000"/>
                </a:solidFill>
                <a:latin typeface="+mn-lt"/>
              </a:rPr>
              <a:t>Figura</a:t>
            </a:r>
            <a:r>
              <a:rPr lang="it-IT" sz="2000" b="1">
                <a:latin typeface="+mn-lt"/>
              </a:rPr>
              <a:t> di un </a:t>
            </a:r>
            <a:r>
              <a:rPr lang="it-IT" sz="2000" b="1">
                <a:solidFill>
                  <a:schemeClr val="tx1"/>
                </a:solidFill>
                <a:latin typeface="+mn-lt"/>
              </a:rPr>
              <a:t>Sillogismo Categorico</a:t>
            </a:r>
          </a:p>
        </p:txBody>
      </p:sp>
      <p:sp>
        <p:nvSpPr>
          <p:cNvPr id="5" name="Rettangolo 4"/>
          <p:cNvSpPr/>
          <p:nvPr/>
        </p:nvSpPr>
        <p:spPr>
          <a:xfrm>
            <a:off x="484484" y="1231007"/>
            <a:ext cx="8352928" cy="2308324"/>
          </a:xfrm>
          <a:prstGeom prst="rect">
            <a:avLst/>
          </a:prstGeom>
        </p:spPr>
        <p:txBody>
          <a:bodyPr wrap="square">
            <a:spAutoFit/>
          </a:bodyPr>
          <a:lstStyle/>
          <a:p>
            <a:r>
              <a:rPr lang="it-IT" b="1">
                <a:latin typeface="+mn-lt"/>
              </a:rPr>
              <a:t>1</a:t>
            </a:r>
            <a:r>
              <a:rPr lang="it-IT">
                <a:latin typeface="+mn-lt"/>
              </a:rPr>
              <a:t> </a:t>
            </a:r>
            <a:r>
              <a:rPr lang="it-IT" b="1">
                <a:latin typeface="+mn-lt"/>
              </a:rPr>
              <a:t>Riconosci le varie </a:t>
            </a:r>
            <a:r>
              <a:rPr lang="it-IT" b="1">
                <a:solidFill>
                  <a:srgbClr val="C00000"/>
                </a:solidFill>
                <a:latin typeface="+mn-lt"/>
              </a:rPr>
              <a:t>tipologie</a:t>
            </a:r>
            <a:r>
              <a:rPr lang="it-IT" b="1">
                <a:latin typeface="+mn-lt"/>
              </a:rPr>
              <a:t> di proposizione.</a:t>
            </a:r>
            <a:r>
              <a:rPr lang="it-IT">
                <a:latin typeface="+mn-lt"/>
              </a:rPr>
              <a:t> </a:t>
            </a:r>
          </a:p>
          <a:p>
            <a:endParaRPr lang="it-IT">
              <a:latin typeface="+mn-lt"/>
            </a:endParaRPr>
          </a:p>
          <a:p>
            <a:r>
              <a:rPr lang="it-IT">
                <a:latin typeface="+mn-lt"/>
              </a:rPr>
              <a:t>Se entrambe le premesse di un sillogismo sono accettate come valide, allora anche la conclusione potrà esserlo; </a:t>
            </a:r>
          </a:p>
          <a:p>
            <a:endParaRPr lang="it-IT">
              <a:latin typeface="+mn-lt"/>
            </a:endParaRPr>
          </a:p>
          <a:p>
            <a:r>
              <a:rPr lang="it-IT">
                <a:latin typeface="+mn-lt"/>
              </a:rPr>
              <a:t>la validità logica, comunque, dipende anche dal "modo" e dalla "figura" del sillogismo, che discendono dalle proposizioni impiegate. </a:t>
            </a:r>
          </a:p>
          <a:p>
            <a:endParaRPr lang="it-IT">
              <a:latin typeface="+mn-lt"/>
            </a:endParaRPr>
          </a:p>
        </p:txBody>
      </p:sp>
    </p:spTree>
    <p:extLst>
      <p:ext uri="{BB962C8B-B14F-4D97-AF65-F5344CB8AC3E}">
        <p14:creationId xmlns:p14="http://schemas.microsoft.com/office/powerpoint/2010/main" val="2519846039"/>
      </p:ext>
    </p:extLst>
  </p:cSld>
  <p:clrMapOvr>
    <a:masterClrMapping/>
  </p:clrMapOvr>
  <p:transition spd="med"/>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23528" y="332656"/>
            <a:ext cx="8496944" cy="5632311"/>
          </a:xfrm>
          <a:prstGeom prst="rect">
            <a:avLst/>
          </a:prstGeom>
        </p:spPr>
        <p:txBody>
          <a:bodyPr wrap="square">
            <a:spAutoFit/>
          </a:bodyPr>
          <a:lstStyle/>
          <a:p>
            <a:r>
              <a:rPr lang="it-IT" sz="2000">
                <a:latin typeface="+mn-lt"/>
              </a:rPr>
              <a:t>Nei sillogismi categorici, se ne usano 4 forme diverse per comporre le premesse e la conclusione. </a:t>
            </a:r>
          </a:p>
          <a:p>
            <a:endParaRPr lang="it-IT" sz="2000">
              <a:latin typeface="+mn-lt"/>
            </a:endParaRPr>
          </a:p>
          <a:p>
            <a:r>
              <a:rPr lang="it-IT" sz="2000">
                <a:latin typeface="+mn-lt"/>
              </a:rPr>
              <a:t>1.  Le proposizioni di forma "</a:t>
            </a:r>
            <a:r>
              <a:rPr lang="it-IT" sz="2000" b="1">
                <a:solidFill>
                  <a:srgbClr val="C00000"/>
                </a:solidFill>
                <a:latin typeface="+mn-lt"/>
              </a:rPr>
              <a:t>A</a:t>
            </a:r>
            <a:r>
              <a:rPr lang="it-IT" sz="2000">
                <a:latin typeface="+mn-lt"/>
              </a:rPr>
              <a:t>" sono le </a:t>
            </a:r>
            <a:r>
              <a:rPr lang="it-IT" sz="2000" b="1">
                <a:latin typeface="+mn-lt"/>
              </a:rPr>
              <a:t>universali affermative</a:t>
            </a:r>
            <a:r>
              <a:rPr lang="it-IT" sz="2000">
                <a:latin typeface="+mn-lt"/>
              </a:rPr>
              <a:t>, ovvero "tutti [categoria o termine caratteristico] sono [una diversa categoria o caratteristica]"; ad esempio, "tutti i gatti sono felini".</a:t>
            </a:r>
          </a:p>
          <a:p>
            <a:endParaRPr lang="it-IT" sz="2000">
              <a:latin typeface="+mn-lt"/>
            </a:endParaRPr>
          </a:p>
          <a:p>
            <a:r>
              <a:rPr lang="it-IT" sz="2000">
                <a:latin typeface="+mn-lt"/>
              </a:rPr>
              <a:t>2. Le proposizioni "</a:t>
            </a:r>
            <a:r>
              <a:rPr lang="it-IT" sz="2000" b="1">
                <a:solidFill>
                  <a:srgbClr val="C00000"/>
                </a:solidFill>
                <a:latin typeface="+mn-lt"/>
              </a:rPr>
              <a:t>E</a:t>
            </a:r>
            <a:r>
              <a:rPr lang="it-IT" sz="2000">
                <a:latin typeface="+mn-lt"/>
              </a:rPr>
              <a:t>" sono esattamente l'opposto, ovvero delle </a:t>
            </a:r>
            <a:r>
              <a:rPr lang="it-IT" sz="2000" b="1">
                <a:latin typeface="+mn-lt"/>
              </a:rPr>
              <a:t>universali negative</a:t>
            </a:r>
            <a:r>
              <a:rPr lang="it-IT" sz="2000">
                <a:latin typeface="+mn-lt"/>
              </a:rPr>
              <a:t>. Ad esempio, "nessun [categoria o caratteristica] è [diversa categoria o qualità]", come in "nessun cane è un felino".</a:t>
            </a:r>
          </a:p>
          <a:p>
            <a:endParaRPr lang="it-IT" sz="2000">
              <a:latin typeface="+mn-lt"/>
            </a:endParaRPr>
          </a:p>
          <a:p>
            <a:r>
              <a:rPr lang="it-IT" sz="2000">
                <a:latin typeface="+mn-lt"/>
              </a:rPr>
              <a:t>3. Le forme "</a:t>
            </a:r>
            <a:r>
              <a:rPr lang="it-IT" sz="2000" b="1">
                <a:solidFill>
                  <a:srgbClr val="C00000"/>
                </a:solidFill>
                <a:latin typeface="+mn-lt"/>
              </a:rPr>
              <a:t>I</a:t>
            </a:r>
            <a:r>
              <a:rPr lang="it-IT" sz="2000">
                <a:latin typeface="+mn-lt"/>
              </a:rPr>
              <a:t>" sono le </a:t>
            </a:r>
            <a:r>
              <a:rPr lang="it-IT" sz="2000" b="1">
                <a:latin typeface="+mn-lt"/>
              </a:rPr>
              <a:t>particolari affermative</a:t>
            </a:r>
            <a:r>
              <a:rPr lang="it-IT" sz="2000">
                <a:latin typeface="+mn-lt"/>
              </a:rPr>
              <a:t>, in cui alcuni elementi del primo gruppo hanno una certa caratteristica o appartengono a un altro gruppo: per esemplificare, "alcuni gatti sono neri".</a:t>
            </a:r>
          </a:p>
          <a:p>
            <a:endParaRPr lang="it-IT" sz="2000">
              <a:latin typeface="+mn-lt"/>
            </a:endParaRPr>
          </a:p>
          <a:p>
            <a:r>
              <a:rPr lang="it-IT" sz="2000">
                <a:latin typeface="+mn-lt"/>
              </a:rPr>
              <a:t>4. Le forme "</a:t>
            </a:r>
            <a:r>
              <a:rPr lang="it-IT" sz="2000" b="1">
                <a:solidFill>
                  <a:srgbClr val="C00000"/>
                </a:solidFill>
                <a:latin typeface="+mn-lt"/>
              </a:rPr>
              <a:t>O</a:t>
            </a:r>
            <a:r>
              <a:rPr lang="it-IT" sz="2000">
                <a:latin typeface="+mn-lt"/>
              </a:rPr>
              <a:t>" sono invece le </a:t>
            </a:r>
            <a:r>
              <a:rPr lang="it-IT" sz="2000" b="1">
                <a:latin typeface="+mn-lt"/>
              </a:rPr>
              <a:t>particolari negative</a:t>
            </a:r>
            <a:r>
              <a:rPr lang="it-IT" sz="2000">
                <a:latin typeface="+mn-lt"/>
              </a:rPr>
              <a:t>, nelle quali si afferma che alcuni elementi non hanno una particolare caratteristica o appartenenza: "alcuni gatti non sono neri".</a:t>
            </a:r>
          </a:p>
        </p:txBody>
      </p:sp>
    </p:spTree>
    <p:extLst>
      <p:ext uri="{BB962C8B-B14F-4D97-AF65-F5344CB8AC3E}">
        <p14:creationId xmlns:p14="http://schemas.microsoft.com/office/powerpoint/2010/main" val="777498233"/>
      </p:ext>
    </p:extLst>
  </p:cSld>
  <p:clrMapOvr>
    <a:masterClrMapping/>
  </p:clrMapOvr>
  <p:transition spd="med"/>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23528" y="476672"/>
            <a:ext cx="8352928" cy="5529719"/>
          </a:xfrm>
          <a:prstGeom prst="rect">
            <a:avLst/>
          </a:prstGeom>
        </p:spPr>
        <p:txBody>
          <a:bodyPr wrap="square">
            <a:spAutoFit/>
          </a:bodyPr>
          <a:lstStyle/>
          <a:p>
            <a:r>
              <a:rPr lang="it-IT" sz="2000" b="1">
                <a:latin typeface="+mn-lt"/>
              </a:rPr>
              <a:t>2 Identifica il "</a:t>
            </a:r>
            <a:r>
              <a:rPr lang="it-IT" sz="2000" b="1">
                <a:solidFill>
                  <a:srgbClr val="C00000"/>
                </a:solidFill>
                <a:latin typeface="+mn-lt"/>
              </a:rPr>
              <a:t>modo</a:t>
            </a:r>
            <a:r>
              <a:rPr lang="it-IT" sz="2000" b="1">
                <a:latin typeface="+mn-lt"/>
              </a:rPr>
              <a:t>" del sillogismo analizzando le proposizioni.</a:t>
            </a:r>
            <a:r>
              <a:rPr lang="it-IT" sz="2000">
                <a:latin typeface="+mn-lt"/>
              </a:rPr>
              <a:t> </a:t>
            </a:r>
          </a:p>
          <a:p>
            <a:endParaRPr lang="it-IT" sz="2000">
              <a:latin typeface="+mn-lt"/>
            </a:endParaRPr>
          </a:p>
          <a:p>
            <a:r>
              <a:rPr lang="it-IT" sz="2000">
                <a:latin typeface="+mn-lt"/>
              </a:rPr>
              <a:t>Verificando a quale delle quattro forme appartenga ogni proposizione si può ridurre il sillogismo in una successione di tre lettere, in modo da controllare facilmente se sia una forma valida per la figura di appartenenza (le varie figure verranno descritte nel passaggio successivo). </a:t>
            </a:r>
          </a:p>
          <a:p>
            <a:endParaRPr lang="it-IT" sz="2000">
              <a:latin typeface="+mn-lt"/>
            </a:endParaRPr>
          </a:p>
          <a:p>
            <a:r>
              <a:rPr lang="it-IT" sz="2000">
                <a:latin typeface="+mn-lt"/>
              </a:rPr>
              <a:t>Per ora concentrati sulla possibilità di "etichettare" ogni frase di un sillogismo (sia le premesse che la conclusione) in base al tipo di proposizione che viene utilizzata, riuscendo così a identificare il modo del ragionamento.</a:t>
            </a:r>
            <a:endParaRPr lang="it-IT" sz="2000" baseline="30000">
              <a:latin typeface="+mn-lt"/>
            </a:endParaRPr>
          </a:p>
          <a:p>
            <a:endParaRPr lang="it-IT" sz="2000" baseline="30000">
              <a:latin typeface="+mn-lt"/>
            </a:endParaRPr>
          </a:p>
          <a:p>
            <a:r>
              <a:rPr lang="it-IT" sz="2000">
                <a:latin typeface="+mn-lt"/>
              </a:rPr>
              <a:t>Per fare un esempio, questo è un sillogismo categorico del modo AAA*: "Tutti gli X sono Y; tutti gli Y sono Z. Pertanto, tutti gli X sono Z".</a:t>
            </a:r>
          </a:p>
          <a:p>
            <a:endParaRPr lang="it-IT" sz="2000">
              <a:latin typeface="+mn-lt"/>
            </a:endParaRPr>
          </a:p>
          <a:p>
            <a:r>
              <a:rPr lang="it-IT" sz="2000">
                <a:latin typeface="+mn-lt"/>
              </a:rPr>
              <a:t>Il modo si riferisce soltanto alle forme di proposizioni che vengono utilizzati in un sillogismo "comune" (premessa maggiore – premessa minore – conclusione) e può essere lo stesso anche per due ragionamenti appartenenti a figure diverse.</a:t>
            </a:r>
          </a:p>
        </p:txBody>
      </p:sp>
      <p:sp>
        <p:nvSpPr>
          <p:cNvPr id="5" name="CasellaDiTesto 4"/>
          <p:cNvSpPr txBox="1"/>
          <p:nvPr/>
        </p:nvSpPr>
        <p:spPr>
          <a:xfrm>
            <a:off x="467544" y="6381328"/>
            <a:ext cx="2413477"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kumimoji="0" lang="it-IT" sz="1800" b="0" i="0" u="none" strike="noStrike" cap="none" spc="0" normalizeH="0" baseline="0">
                <a:ln>
                  <a:noFill/>
                </a:ln>
                <a:solidFill>
                  <a:srgbClr val="000000"/>
                </a:solidFill>
                <a:effectLst/>
                <a:uFillTx/>
                <a:latin typeface="+mn-lt"/>
                <a:sym typeface="Helvetica"/>
              </a:rPr>
              <a:t>*</a:t>
            </a:r>
            <a:r>
              <a:rPr lang="it-IT" b="1">
                <a:latin typeface="+mn-lt"/>
              </a:rPr>
              <a:t> universali affermative</a:t>
            </a:r>
            <a:r>
              <a:rPr kumimoji="0" lang="it-IT" sz="1800" b="0" i="0" u="none" strike="noStrike" cap="none" spc="0" normalizeH="0" baseline="0">
                <a:ln>
                  <a:noFill/>
                </a:ln>
                <a:solidFill>
                  <a:srgbClr val="000000"/>
                </a:solidFill>
                <a:effectLst/>
                <a:uFillTx/>
                <a:latin typeface="+mn-lt"/>
                <a:sym typeface="Helvetica"/>
              </a:rPr>
              <a:t> </a:t>
            </a:r>
          </a:p>
        </p:txBody>
      </p:sp>
    </p:spTree>
    <p:extLst>
      <p:ext uri="{BB962C8B-B14F-4D97-AF65-F5344CB8AC3E}">
        <p14:creationId xmlns:p14="http://schemas.microsoft.com/office/powerpoint/2010/main" val="2973997764"/>
      </p:ext>
    </p:extLst>
  </p:cSld>
  <p:clrMapOvr>
    <a:masterClrMapping/>
  </p:clrMapOvr>
  <p:transition spd="med"/>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67544" y="188640"/>
            <a:ext cx="8280920" cy="6647974"/>
          </a:xfrm>
          <a:prstGeom prst="rect">
            <a:avLst/>
          </a:prstGeom>
        </p:spPr>
        <p:txBody>
          <a:bodyPr wrap="square">
            <a:spAutoFit/>
          </a:bodyPr>
          <a:lstStyle/>
          <a:p>
            <a:r>
              <a:rPr lang="it-IT" b="1">
                <a:latin typeface="+mn-lt"/>
              </a:rPr>
              <a:t>3 Riconosci la "</a:t>
            </a:r>
            <a:r>
              <a:rPr lang="it-IT" b="1">
                <a:solidFill>
                  <a:srgbClr val="C00000"/>
                </a:solidFill>
                <a:latin typeface="+mn-lt"/>
              </a:rPr>
              <a:t>figura</a:t>
            </a:r>
            <a:r>
              <a:rPr lang="it-IT" b="1">
                <a:latin typeface="+mn-lt"/>
              </a:rPr>
              <a:t>" del sillogismo.</a:t>
            </a:r>
            <a:r>
              <a:rPr lang="it-IT">
                <a:latin typeface="+mn-lt"/>
              </a:rPr>
              <a:t> </a:t>
            </a:r>
          </a:p>
          <a:p>
            <a:endParaRPr lang="it-IT">
              <a:latin typeface="+mn-lt"/>
            </a:endParaRPr>
          </a:p>
          <a:p>
            <a:r>
              <a:rPr lang="it-IT">
                <a:latin typeface="+mn-lt"/>
              </a:rPr>
              <a:t>Questa si può individuare in base al </a:t>
            </a:r>
            <a:r>
              <a:rPr lang="it-IT" b="1">
                <a:latin typeface="+mn-lt"/>
              </a:rPr>
              <a:t>ruolo del termine medio</a:t>
            </a:r>
            <a:r>
              <a:rPr lang="it-IT">
                <a:latin typeface="+mn-lt"/>
              </a:rPr>
              <a:t>, ovvero se questo sia soggetto o predicato nelle premesse. </a:t>
            </a:r>
          </a:p>
          <a:p>
            <a:endParaRPr lang="it-IT">
              <a:latin typeface="+mn-lt"/>
            </a:endParaRPr>
          </a:p>
          <a:p>
            <a:r>
              <a:rPr lang="it-IT">
                <a:latin typeface="+mn-lt"/>
              </a:rPr>
              <a:t>Ricorda che il soggetto è il "</a:t>
            </a:r>
            <a:r>
              <a:rPr lang="it-IT" b="1">
                <a:latin typeface="+mn-lt"/>
              </a:rPr>
              <a:t>protagonista</a:t>
            </a:r>
            <a:r>
              <a:rPr lang="it-IT">
                <a:latin typeface="+mn-lt"/>
              </a:rPr>
              <a:t>" della proposizione, mentre il predicato è una qualità o una caratteristica (o un gruppo di appartenenza) che si attribuisce al soggetto della frase.</a:t>
            </a:r>
            <a:r>
              <a:rPr lang="it-IT" baseline="30000">
                <a:latin typeface="+mn-lt"/>
              </a:rPr>
              <a:t> </a:t>
            </a:r>
          </a:p>
          <a:p>
            <a:endParaRPr lang="it-IT" baseline="30000">
              <a:latin typeface="+mn-lt"/>
            </a:endParaRPr>
          </a:p>
          <a:p>
            <a:r>
              <a:rPr lang="it-IT">
                <a:latin typeface="+mn-lt"/>
              </a:rPr>
              <a:t>1. In un sillogismo della prima figura, il termine medio è soggetto nella premessa maggiore e predicato in quella minore: "Tutti gli uccelli sono animali; tutti i pappagalli sono uccelli. Tutti i pappagalli sono animali".</a:t>
            </a:r>
          </a:p>
          <a:p>
            <a:endParaRPr lang="it-IT">
              <a:latin typeface="+mn-lt"/>
            </a:endParaRPr>
          </a:p>
          <a:p>
            <a:r>
              <a:rPr lang="it-IT">
                <a:latin typeface="+mn-lt"/>
              </a:rPr>
              <a:t>2. Nella seconda figura, il termine medio è predicato in entrambe le premesse, maggiore e minore: "Nessuna volpe è un uccello; tutti i pappagalli sono uccelli. Nessun pappagallo è una volpe".</a:t>
            </a:r>
          </a:p>
          <a:p>
            <a:endParaRPr lang="it-IT">
              <a:latin typeface="+mn-lt"/>
            </a:endParaRPr>
          </a:p>
          <a:p>
            <a:r>
              <a:rPr lang="it-IT">
                <a:latin typeface="+mn-lt"/>
              </a:rPr>
              <a:t>3. Nei sillogismi della terza figura il termine medio è soggetto in entrambe le premesse: "Tutti gli uccelli sono animali; tutti gli uccelli sono mortali. Alcuni mortali sono animali".</a:t>
            </a:r>
          </a:p>
          <a:p>
            <a:endParaRPr lang="it-IT">
              <a:latin typeface="+mn-lt"/>
            </a:endParaRPr>
          </a:p>
          <a:p>
            <a:r>
              <a:rPr lang="it-IT">
                <a:latin typeface="+mn-lt"/>
              </a:rPr>
              <a:t>4. Nel caso della quarta figura, il termine medio è predicato nella premessa maggiore e soggetto della minore: "Nessun uccello è una mucca; tutte le mucche sono animali. Alcuni animali non sono uccelli".</a:t>
            </a:r>
          </a:p>
        </p:txBody>
      </p:sp>
    </p:spTree>
    <p:extLst>
      <p:ext uri="{BB962C8B-B14F-4D97-AF65-F5344CB8AC3E}">
        <p14:creationId xmlns:p14="http://schemas.microsoft.com/office/powerpoint/2010/main" val="2114565678"/>
      </p:ext>
    </p:extLst>
  </p:cSld>
  <p:clrMapOvr>
    <a:masterClrMapping/>
  </p:clrMapOvr>
  <p:transition spd="med"/>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55576" y="1305342"/>
            <a:ext cx="7560840" cy="4708981"/>
          </a:xfrm>
          <a:prstGeom prst="rect">
            <a:avLst/>
          </a:prstGeom>
        </p:spPr>
        <p:txBody>
          <a:bodyPr wrap="square">
            <a:spAutoFit/>
          </a:bodyPr>
          <a:lstStyle/>
          <a:p>
            <a:r>
              <a:rPr lang="it-IT" sz="2000" b="1">
                <a:latin typeface="+mn-lt"/>
              </a:rPr>
              <a:t>4 Individua i </a:t>
            </a:r>
            <a:r>
              <a:rPr lang="it-IT" sz="2000" b="1">
                <a:solidFill>
                  <a:srgbClr val="C00000"/>
                </a:solidFill>
                <a:latin typeface="+mn-lt"/>
              </a:rPr>
              <a:t>modi</a:t>
            </a:r>
            <a:r>
              <a:rPr lang="it-IT" sz="2000" b="1">
                <a:latin typeface="+mn-lt"/>
              </a:rPr>
              <a:t> sillogistici </a:t>
            </a:r>
            <a:r>
              <a:rPr lang="it-IT" sz="2000" b="1">
                <a:solidFill>
                  <a:srgbClr val="C00000"/>
                </a:solidFill>
                <a:latin typeface="+mn-lt"/>
              </a:rPr>
              <a:t>validi</a:t>
            </a:r>
            <a:r>
              <a:rPr lang="it-IT" sz="2000" b="1">
                <a:latin typeface="+mn-lt"/>
              </a:rPr>
              <a:t>.</a:t>
            </a:r>
            <a:r>
              <a:rPr lang="it-IT" sz="2000">
                <a:latin typeface="+mn-lt"/>
              </a:rPr>
              <a:t> </a:t>
            </a:r>
          </a:p>
          <a:p>
            <a:endParaRPr lang="it-IT" sz="2000">
              <a:latin typeface="+mn-lt"/>
            </a:endParaRPr>
          </a:p>
          <a:p>
            <a:r>
              <a:rPr lang="it-IT" sz="2000">
                <a:latin typeface="+mn-lt"/>
              </a:rPr>
              <a:t>Anche se ci sono 256 forme possibili di sillogismo (dato che esistono 4 forme possibili per ogni proposizione e 4 figure diverse di sillogismo) solo 19 modi sono logicamente validi. </a:t>
            </a:r>
          </a:p>
          <a:p>
            <a:endParaRPr lang="it-IT" sz="2000">
              <a:latin typeface="+mn-lt"/>
            </a:endParaRPr>
          </a:p>
          <a:p>
            <a:r>
              <a:rPr lang="it-IT" sz="2000">
                <a:latin typeface="+mn-lt"/>
              </a:rPr>
              <a:t>Per i sillogismi della prima figura, questi sono AAA, EAE, AII e EIO.</a:t>
            </a:r>
          </a:p>
          <a:p>
            <a:endParaRPr lang="it-IT" sz="2000">
              <a:latin typeface="+mn-lt"/>
            </a:endParaRPr>
          </a:p>
          <a:p>
            <a:r>
              <a:rPr lang="it-IT" sz="2000">
                <a:latin typeface="+mn-lt"/>
              </a:rPr>
              <a:t>Per la seconda figura valgono solo EAE, AEE, EIO e AOO.</a:t>
            </a:r>
          </a:p>
          <a:p>
            <a:endParaRPr lang="it-IT" sz="2000">
              <a:latin typeface="+mn-lt"/>
            </a:endParaRPr>
          </a:p>
          <a:p>
            <a:r>
              <a:rPr lang="it-IT" sz="2000">
                <a:latin typeface="+mn-lt"/>
              </a:rPr>
              <a:t>Nel caso della terza figura vanno considerati solo i modi AAI, IAI, AII, EAO, OAO e EIO.</a:t>
            </a:r>
          </a:p>
          <a:p>
            <a:endParaRPr lang="it-IT" sz="2000">
              <a:latin typeface="+mn-lt"/>
            </a:endParaRPr>
          </a:p>
          <a:p>
            <a:r>
              <a:rPr lang="it-IT" sz="2000">
                <a:latin typeface="+mn-lt"/>
              </a:rPr>
              <a:t>Per i sillogismi della quarta figura sono validi i modi AAI, AEE, IAI, EAO e EIO.</a:t>
            </a:r>
          </a:p>
        </p:txBody>
      </p:sp>
    </p:spTree>
    <p:extLst>
      <p:ext uri="{BB962C8B-B14F-4D97-AF65-F5344CB8AC3E}">
        <p14:creationId xmlns:p14="http://schemas.microsoft.com/office/powerpoint/2010/main" val="3820945718"/>
      </p:ext>
    </p:extLst>
  </p:cSld>
  <p:clrMapOvr>
    <a:masterClrMapping/>
  </p:clrMapOvr>
  <p:transition spd="med"/>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6" name="Picture 2" descr="Picture 2"/>
          <p:cNvPicPr>
            <a:picLocks noChangeAspect="1"/>
          </p:cNvPicPr>
          <p:nvPr/>
        </p:nvPicPr>
        <p:blipFill>
          <a:blip r:embed="rId2"/>
          <a:stretch>
            <a:fillRect/>
          </a:stretch>
        </p:blipFill>
        <p:spPr>
          <a:xfrm>
            <a:off x="466725" y="404664"/>
            <a:ext cx="8210550" cy="2343151"/>
          </a:xfrm>
          <a:prstGeom prst="rect">
            <a:avLst/>
          </a:prstGeom>
          <a:ln w="12700">
            <a:miter lim="400000"/>
          </a:ln>
        </p:spPr>
      </p:pic>
      <p:pic>
        <p:nvPicPr>
          <p:cNvPr id="797" name="Picture 3" descr="Picture 3"/>
          <p:cNvPicPr>
            <a:picLocks noChangeAspect="1"/>
          </p:cNvPicPr>
          <p:nvPr/>
        </p:nvPicPr>
        <p:blipFill>
          <a:blip r:embed="rId3"/>
          <a:stretch>
            <a:fillRect/>
          </a:stretch>
        </p:blipFill>
        <p:spPr>
          <a:xfrm>
            <a:off x="404811" y="2924943"/>
            <a:ext cx="8334376" cy="2619376"/>
          </a:xfrm>
          <a:prstGeom prst="rect">
            <a:avLst/>
          </a:prstGeom>
          <a:ln w="12700">
            <a:miter lim="400000"/>
          </a:ln>
        </p:spPr>
      </p:pic>
      <p:pic>
        <p:nvPicPr>
          <p:cNvPr id="798" name="Picture 4" descr="Picture 4"/>
          <p:cNvPicPr>
            <a:picLocks noChangeAspect="1"/>
          </p:cNvPicPr>
          <p:nvPr/>
        </p:nvPicPr>
        <p:blipFill>
          <a:blip r:embed="rId4"/>
          <a:stretch>
            <a:fillRect/>
          </a:stretch>
        </p:blipFill>
        <p:spPr>
          <a:xfrm>
            <a:off x="282978" y="5616326"/>
            <a:ext cx="8496301" cy="1162051"/>
          </a:xfrm>
          <a:prstGeom prst="rect">
            <a:avLst/>
          </a:prstGeom>
          <a:ln w="12700">
            <a:miter lim="400000"/>
          </a:ln>
        </p:spPr>
      </p:pic>
    </p:spTree>
    <p:extLst>
      <p:ext uri="{BB962C8B-B14F-4D97-AF65-F5344CB8AC3E}">
        <p14:creationId xmlns:p14="http://schemas.microsoft.com/office/powerpoint/2010/main" val="301930877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97"/>
                                        </p:tgtEl>
                                        <p:attrNameLst>
                                          <p:attrName>style.visibility</p:attrName>
                                        </p:attrNameLst>
                                      </p:cBhvr>
                                      <p:to>
                                        <p:strVal val="visible"/>
                                      </p:to>
                                    </p:set>
                                    <p:animEffect transition="in" filter="dissolve">
                                      <p:cBhvr>
                                        <p:cTn id="7" dur="500"/>
                                        <p:tgtEl>
                                          <p:spTgt spid="79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798"/>
                                        </p:tgtEl>
                                        <p:attrNameLst>
                                          <p:attrName>style.visibility</p:attrName>
                                        </p:attrNameLst>
                                      </p:cBhvr>
                                      <p:to>
                                        <p:strVal val="visible"/>
                                      </p:to>
                                    </p:set>
                                    <p:animEffect transition="in" filter="dissolve">
                                      <p:cBhvr>
                                        <p:cTn id="12" dur="500"/>
                                        <p:tgtEl>
                                          <p:spTgt spid="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 grpId="0" animBg="1" advAuto="0"/>
      <p:bldP spid="798"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egnaposto contenuto 2"/>
          <p:cNvSpPr txBox="1">
            <a:spLocks noGrp="1"/>
          </p:cNvSpPr>
          <p:nvPr>
            <p:ph type="body" sz="half" idx="1"/>
          </p:nvPr>
        </p:nvSpPr>
        <p:spPr>
          <a:xfrm>
            <a:off x="457199" y="3881749"/>
            <a:ext cx="8229601" cy="2860379"/>
          </a:xfrm>
          <a:prstGeom prst="rect">
            <a:avLst/>
          </a:prstGeom>
        </p:spPr>
        <p:txBody>
          <a:bodyPr/>
          <a:lstStyle/>
          <a:p>
            <a:pPr marL="0" indent="0">
              <a:lnSpc>
                <a:spcPct val="80000"/>
              </a:lnSpc>
              <a:spcBef>
                <a:spcPts val="500"/>
              </a:spcBef>
              <a:buSzTx/>
              <a:buNone/>
              <a:defRPr sz="2400"/>
            </a:pPr>
            <a:r>
              <a:t>“Nel mio studio sperimentale </a:t>
            </a:r>
            <a:r>
              <a:rPr b="1"/>
              <a:t>tutti</a:t>
            </a:r>
            <a:r>
              <a:t> i pazienti affetti da demenza senile presentavano un deficit di memoria. Quindi il deficit di memoria è necessariamente presente nella demenza senile”</a:t>
            </a:r>
          </a:p>
          <a:p>
            <a:pPr marL="0" indent="0">
              <a:lnSpc>
                <a:spcPct val="80000"/>
              </a:lnSpc>
              <a:spcBef>
                <a:spcPts val="500"/>
              </a:spcBef>
              <a:buSzTx/>
              <a:buNone/>
              <a:defRPr sz="2400"/>
            </a:pPr>
            <a:endParaRPr/>
          </a:p>
          <a:p>
            <a:pPr marL="0" indent="0">
              <a:lnSpc>
                <a:spcPct val="80000"/>
              </a:lnSpc>
              <a:spcBef>
                <a:spcPts val="500"/>
              </a:spcBef>
              <a:buSzTx/>
              <a:buNone/>
              <a:defRPr sz="2400"/>
            </a:pPr>
            <a:r>
              <a:t>Questo perché è a partire dallo studio su determinati pazienti con demenza senile che viene tratta una conclusione generale sulla patologia.</a:t>
            </a:r>
          </a:p>
        </p:txBody>
      </p:sp>
      <p:sp>
        <p:nvSpPr>
          <p:cNvPr id="185" name="Il ragionamento induttivo procede dal particolare all’universale, per cui si parte da informazioni e casi particolari attraverso i quali si arriva a formulare un’ipotesi che abbia un valore generale, che sia cioè applicabile sempre e utilizzabile."/>
          <p:cNvSpPr txBox="1"/>
          <p:nvPr/>
        </p:nvSpPr>
        <p:spPr>
          <a:xfrm>
            <a:off x="457199" y="602397"/>
            <a:ext cx="8229601" cy="1584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80000"/>
              </a:lnSpc>
              <a:spcBef>
                <a:spcPts val="500"/>
              </a:spcBef>
              <a:defRPr sz="2400">
                <a:latin typeface="+mn-lt"/>
                <a:ea typeface="+mn-ea"/>
                <a:cs typeface="+mn-cs"/>
                <a:sym typeface="Calibri"/>
              </a:defRPr>
            </a:pPr>
            <a:r>
              <a:t>Il </a:t>
            </a:r>
            <a:r>
              <a:rPr b="1"/>
              <a:t>ragionamento induttivo</a:t>
            </a:r>
            <a:r>
              <a:t> procede dal particolare all’universale, per cui si parte da informazioni e casi particolari attraverso i quali si arriva a formulare un’ipotesi che abbia un valore generale, che sia cioè applicabile sempre e utilizzabile.</a:t>
            </a:r>
          </a:p>
        </p:txBody>
      </p:sp>
      <p:sp>
        <p:nvSpPr>
          <p:cNvPr id="186" name="Tra le alternative del quesito l’unica a presentare tale struttura è"/>
          <p:cNvSpPr txBox="1"/>
          <p:nvPr/>
        </p:nvSpPr>
        <p:spPr>
          <a:xfrm>
            <a:off x="439049" y="2774486"/>
            <a:ext cx="8265901" cy="731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80000"/>
              </a:lnSpc>
              <a:spcBef>
                <a:spcPts val="500"/>
              </a:spcBef>
              <a:defRPr sz="2400">
                <a:latin typeface="+mn-lt"/>
                <a:ea typeface="+mn-ea"/>
                <a:cs typeface="+mn-cs"/>
                <a:sym typeface="Calibri"/>
              </a:defRPr>
            </a:lvl1pPr>
          </a:lstStyle>
          <a:p>
            <a:r>
              <a:t>Tra le alternative del quesito l’unica a presentare tale struttura è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86"/>
                                        </p:tgtEl>
                                        <p:attrNameLst>
                                          <p:attrName>style.visibility</p:attrName>
                                        </p:attrNameLst>
                                      </p:cBhvr>
                                      <p:to>
                                        <p:strVal val="visible"/>
                                      </p:to>
                                    </p:set>
                                    <p:anim calcmode="lin" valueType="num">
                                      <p:cBhvr>
                                        <p:cTn id="7" dur="2500" fill="hold"/>
                                        <p:tgtEl>
                                          <p:spTgt spid="186"/>
                                        </p:tgtEl>
                                        <p:attrNameLst>
                                          <p:attrName>ppt_w</p:attrName>
                                        </p:attrNameLst>
                                      </p:cBhvr>
                                      <p:tavLst>
                                        <p:tav tm="0">
                                          <p:val>
                                            <p:fltVal val="0"/>
                                          </p:val>
                                        </p:tav>
                                        <p:tav tm="100000">
                                          <p:val>
                                            <p:strVal val="#ppt_w"/>
                                          </p:val>
                                        </p:tav>
                                      </p:tavLst>
                                    </p:anim>
                                    <p:anim calcmode="lin" valueType="num">
                                      <p:cBhvr>
                                        <p:cTn id="8" dur="2500" fill="hold"/>
                                        <p:tgtEl>
                                          <p:spTgt spid="18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p:tmAbs val="0"/>
                                  </p:iterate>
                                  <p:childTnLst>
                                    <p:set>
                                      <p:cBhvr>
                                        <p:cTn id="12" fill="hold"/>
                                        <p:tgtEl>
                                          <p:spTgt spid="184"/>
                                        </p:tgtEl>
                                        <p:attrNameLst>
                                          <p:attrName>style.visibility</p:attrName>
                                        </p:attrNameLst>
                                      </p:cBhvr>
                                      <p:to>
                                        <p:strVal val="visible"/>
                                      </p:to>
                                    </p:set>
                                    <p:anim calcmode="lin" valueType="num">
                                      <p:cBhvr>
                                        <p:cTn id="13" dur="2500" fill="hold"/>
                                        <p:tgtEl>
                                          <p:spTgt spid="184"/>
                                        </p:tgtEl>
                                        <p:attrNameLst>
                                          <p:attrName>ppt_w</p:attrName>
                                        </p:attrNameLst>
                                      </p:cBhvr>
                                      <p:tavLst>
                                        <p:tav tm="0">
                                          <p:val>
                                            <p:fltVal val="0"/>
                                          </p:val>
                                        </p:tav>
                                        <p:tav tm="100000">
                                          <p:val>
                                            <p:strVal val="#ppt_w"/>
                                          </p:val>
                                        </p:tav>
                                      </p:tavLst>
                                    </p:anim>
                                    <p:anim calcmode="lin" valueType="num">
                                      <p:cBhvr>
                                        <p:cTn id="14" dur="2500" fill="hold"/>
                                        <p:tgtEl>
                                          <p:spTgt spid="1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nimBg="1" advAuto="0"/>
      <p:bldP spid="186" grpId="0" animBg="1" advAuto="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e/e4/Venn_diagram_gr_la_ru.svg/800px-Venn_diagram_gr_la_ru.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108" y="908720"/>
            <a:ext cx="5934075"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734281" y="323364"/>
            <a:ext cx="7560840" cy="369332"/>
          </a:xfrm>
          <a:prstGeom prst="rect">
            <a:avLst/>
          </a:prstGeom>
        </p:spPr>
        <p:txBody>
          <a:bodyPr wrap="square">
            <a:spAutoFit/>
          </a:bodyPr>
          <a:lstStyle/>
          <a:p>
            <a:pPr algn="ctr"/>
            <a:r>
              <a:rPr lang="it-IT" b="1">
                <a:latin typeface="+mn-lt"/>
              </a:rPr>
              <a:t>Diagramma di </a:t>
            </a:r>
            <a:r>
              <a:rPr lang="it-IT" b="1" err="1">
                <a:latin typeface="+mn-lt"/>
              </a:rPr>
              <a:t>Venn</a:t>
            </a:r>
            <a:r>
              <a:rPr lang="it-IT">
                <a:latin typeface="+mn-lt"/>
              </a:rPr>
              <a:t> (detto anche </a:t>
            </a:r>
            <a:r>
              <a:rPr lang="it-IT" b="1">
                <a:latin typeface="+mn-lt"/>
              </a:rPr>
              <a:t>diagramma di Eulero-</a:t>
            </a:r>
            <a:r>
              <a:rPr lang="it-IT" b="1" err="1">
                <a:latin typeface="+mn-lt"/>
              </a:rPr>
              <a:t>Venn</a:t>
            </a:r>
            <a:r>
              <a:rPr lang="it-IT">
                <a:latin typeface="+mn-lt"/>
              </a:rPr>
              <a:t>)</a:t>
            </a:r>
          </a:p>
        </p:txBody>
      </p:sp>
    </p:spTree>
    <p:extLst>
      <p:ext uri="{BB962C8B-B14F-4D97-AF65-F5344CB8AC3E}">
        <p14:creationId xmlns:p14="http://schemas.microsoft.com/office/powerpoint/2010/main" val="283257908"/>
      </p:ext>
    </p:extLst>
  </p:cSld>
  <p:clrMapOvr>
    <a:masterClrMapping/>
  </p:clrMapOvr>
  <p:transition spd="med"/>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13684" y="862846"/>
            <a:ext cx="8424936" cy="3785652"/>
          </a:xfrm>
          <a:prstGeom prst="rect">
            <a:avLst/>
          </a:prstGeom>
        </p:spPr>
        <p:txBody>
          <a:bodyPr wrap="square">
            <a:spAutoFit/>
          </a:bodyPr>
          <a:lstStyle/>
          <a:p>
            <a:r>
              <a:rPr lang="it-IT" sz="2400">
                <a:latin typeface="+mn-lt"/>
              </a:rPr>
              <a:t>"</a:t>
            </a:r>
            <a:r>
              <a:rPr lang="it-IT" sz="2400" b="1">
                <a:latin typeface="+mn-lt"/>
              </a:rPr>
              <a:t>Tutti gli architetti sono simpatici. Claudio ama sciare. Tutte le persone che amano sciare sono simpatiche". In base alle precedenti informazioni, quale delle seguenti affermazioni è necessariamente vera? </a:t>
            </a:r>
          </a:p>
          <a:p>
            <a:endParaRPr lang="it-IT" sz="2400">
              <a:latin typeface="+mn-lt"/>
            </a:endParaRPr>
          </a:p>
          <a:p>
            <a:pPr marL="457200" indent="-457200">
              <a:buAutoNum type="alphaLcParenR"/>
            </a:pPr>
            <a:r>
              <a:rPr lang="it-IT" sz="2400">
                <a:latin typeface="+mn-lt"/>
              </a:rPr>
              <a:t>tutti gli architetti amano sciare; </a:t>
            </a:r>
          </a:p>
          <a:p>
            <a:pPr marL="457200" indent="-457200">
              <a:buAutoNum type="alphaLcParenR"/>
            </a:pPr>
            <a:r>
              <a:rPr lang="it-IT" sz="2400">
                <a:latin typeface="+mn-lt"/>
              </a:rPr>
              <a:t>tutte le persone simpatiche sono architetti; </a:t>
            </a:r>
          </a:p>
          <a:p>
            <a:pPr marL="457200" indent="-457200">
              <a:buAutoNum type="alphaLcParenR"/>
            </a:pPr>
            <a:r>
              <a:rPr lang="it-IT" sz="2400">
                <a:latin typeface="+mn-lt"/>
              </a:rPr>
              <a:t>Claudio è un architetto; </a:t>
            </a:r>
          </a:p>
          <a:p>
            <a:pPr marL="457200" indent="-457200">
              <a:buAutoNum type="alphaLcParenR"/>
            </a:pPr>
            <a:r>
              <a:rPr lang="it-IT" sz="2400">
                <a:latin typeface="+mn-lt"/>
              </a:rPr>
              <a:t>Claudio è simpatico;</a:t>
            </a:r>
          </a:p>
          <a:p>
            <a:pPr marL="457200" indent="-457200">
              <a:buAutoNum type="alphaLcParenR"/>
            </a:pPr>
            <a:r>
              <a:rPr lang="it-IT" sz="2400">
                <a:latin typeface="+mn-lt"/>
              </a:rPr>
              <a:t>Claudio avrebbe desiderato fare l'architetto </a:t>
            </a:r>
          </a:p>
        </p:txBody>
      </p:sp>
    </p:spTree>
    <p:extLst>
      <p:ext uri="{BB962C8B-B14F-4D97-AF65-F5344CB8AC3E}">
        <p14:creationId xmlns:p14="http://schemas.microsoft.com/office/powerpoint/2010/main" val="2540879975"/>
      </p:ext>
    </p:extLst>
  </p:cSld>
  <p:clrMapOvr>
    <a:masterClrMapping/>
  </p:clrMapOvr>
  <p:transition spd="med"/>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07013" y="332656"/>
            <a:ext cx="8352928" cy="3970318"/>
          </a:xfrm>
          <a:prstGeom prst="rect">
            <a:avLst/>
          </a:prstGeom>
        </p:spPr>
        <p:txBody>
          <a:bodyPr wrap="square">
            <a:spAutoFit/>
          </a:bodyPr>
          <a:lstStyle/>
          <a:p>
            <a:r>
              <a:rPr lang="it-IT"/>
              <a:t>La </a:t>
            </a:r>
            <a:r>
              <a:rPr lang="it-IT" b="1"/>
              <a:t>risposta a)</a:t>
            </a:r>
            <a:r>
              <a:rPr lang="it-IT"/>
              <a:t> è errata </a:t>
            </a:r>
            <a:r>
              <a:rPr lang="it-IT" err="1"/>
              <a:t>perchè</a:t>
            </a:r>
            <a:r>
              <a:rPr lang="it-IT"/>
              <a:t> è noto solo che tutti gli architetti sono simpatici; il fatto che tutte le persone che amano sciare siano simpatiche non consente di dedurre che tutti gli architetti amino lo sci. </a:t>
            </a:r>
          </a:p>
          <a:p>
            <a:br>
              <a:rPr lang="it-IT"/>
            </a:br>
            <a:r>
              <a:rPr lang="it-IT"/>
              <a:t>La </a:t>
            </a:r>
            <a:r>
              <a:rPr lang="it-IT" b="1"/>
              <a:t>risposta b)</a:t>
            </a:r>
            <a:r>
              <a:rPr lang="it-IT"/>
              <a:t> è errata </a:t>
            </a:r>
            <a:r>
              <a:rPr lang="it-IT" err="1"/>
              <a:t>perchè</a:t>
            </a:r>
            <a:r>
              <a:rPr lang="it-IT"/>
              <a:t> da nessuna premessa si deduce che solo gli architetti sono simpatici, quindi anche persone che esercitano altre professioni possono esserlo. </a:t>
            </a:r>
          </a:p>
          <a:p>
            <a:br>
              <a:rPr lang="it-IT"/>
            </a:br>
            <a:r>
              <a:rPr lang="it-IT"/>
              <a:t>La </a:t>
            </a:r>
            <a:r>
              <a:rPr lang="it-IT" b="1"/>
              <a:t>risposta c)</a:t>
            </a:r>
            <a:r>
              <a:rPr lang="it-IT"/>
              <a:t> non è corretta </a:t>
            </a:r>
            <a:r>
              <a:rPr lang="it-IT" err="1"/>
              <a:t>perchè</a:t>
            </a:r>
            <a:r>
              <a:rPr lang="it-IT"/>
              <a:t> il mestiere di Claudio non è deducibile dalle premesse presenti nella traccia; è noto solo che egli ama sciare e, conseguentemente, che è simpatico. </a:t>
            </a:r>
          </a:p>
          <a:p>
            <a:br>
              <a:rPr lang="it-IT"/>
            </a:br>
            <a:r>
              <a:rPr lang="it-IT"/>
              <a:t>La </a:t>
            </a:r>
            <a:r>
              <a:rPr lang="it-IT" b="1"/>
              <a:t>risposta e)</a:t>
            </a:r>
            <a:r>
              <a:rPr lang="it-IT"/>
              <a:t> è palesemente errata </a:t>
            </a:r>
            <a:r>
              <a:rPr lang="it-IT" err="1"/>
              <a:t>perchè</a:t>
            </a:r>
            <a:r>
              <a:rPr lang="it-IT"/>
              <a:t> dalle premesse non si può dedurre nulla sulle aspirazioni lavorative di Claudio.</a:t>
            </a:r>
          </a:p>
        </p:txBody>
      </p:sp>
      <p:sp>
        <p:nvSpPr>
          <p:cNvPr id="3" name="Rettangolo 2"/>
          <p:cNvSpPr/>
          <p:nvPr/>
        </p:nvSpPr>
        <p:spPr>
          <a:xfrm>
            <a:off x="477271" y="4521900"/>
            <a:ext cx="8293946" cy="1754326"/>
          </a:xfrm>
          <a:prstGeom prst="rect">
            <a:avLst/>
          </a:prstGeom>
        </p:spPr>
        <p:txBody>
          <a:bodyPr wrap="square">
            <a:spAutoFit/>
          </a:bodyPr>
          <a:lstStyle/>
          <a:p>
            <a:r>
              <a:rPr lang="it-IT" b="1">
                <a:solidFill>
                  <a:srgbClr val="C00000"/>
                </a:solidFill>
              </a:rPr>
              <a:t>La risposta corretta è la d), </a:t>
            </a:r>
            <a:r>
              <a:rPr lang="it-IT"/>
              <a:t>infatti, per la proprietà transitiva, </a:t>
            </a:r>
            <a:r>
              <a:rPr lang="it-IT" err="1"/>
              <a:t>poichè</a:t>
            </a:r>
            <a:r>
              <a:rPr lang="it-IT"/>
              <a:t> Claudio ama sciare (II premessa) e tutte le persone che amano sciare sono simpatiche (III premessa), </a:t>
            </a:r>
            <a:r>
              <a:rPr lang="it-IT" b="1"/>
              <a:t>Claudio risulta essere una persona simpatica</a:t>
            </a:r>
            <a:r>
              <a:rPr lang="it-IT"/>
              <a:t> (le due premesse considerate sono concatenate grazie al termine intermedio "amore per lo sci" che permette di giungere ad una nuova conclusione non esplicitata nella traccia del quiz). </a:t>
            </a:r>
          </a:p>
        </p:txBody>
      </p:sp>
    </p:spTree>
    <p:extLst>
      <p:ext uri="{BB962C8B-B14F-4D97-AF65-F5344CB8AC3E}">
        <p14:creationId xmlns:p14="http://schemas.microsoft.com/office/powerpoint/2010/main" val="4116470685"/>
      </p:ext>
    </p:extLst>
  </p:cSld>
  <p:clrMapOvr>
    <a:masterClrMapping/>
  </p:clrMapOvr>
  <p:transition spd="med"/>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2136339"/>
            <a:ext cx="7848872" cy="3785652"/>
          </a:xfrm>
          <a:prstGeom prst="rect">
            <a:avLst/>
          </a:prstGeom>
        </p:spPr>
        <p:txBody>
          <a:bodyPr wrap="square">
            <a:spAutoFit/>
          </a:bodyPr>
          <a:lstStyle/>
          <a:p>
            <a:r>
              <a:rPr lang="it-IT" sz="2400" b="1" i="1">
                <a:latin typeface="+mn-lt"/>
              </a:rPr>
              <a:t>"Tutti i calciatori sono ricchi. Nessun ricco è una persona sensibile. Dunque_____________  è calciatore". </a:t>
            </a:r>
          </a:p>
          <a:p>
            <a:r>
              <a:rPr lang="it-IT" sz="2400" b="1" i="1">
                <a:latin typeface="+mn-lt"/>
              </a:rPr>
              <a:t>Individuare il corretto completamento del sillogismo.</a:t>
            </a:r>
            <a:r>
              <a:rPr lang="it-IT" sz="2400" i="1">
                <a:latin typeface="+mn-lt"/>
              </a:rPr>
              <a:t> </a:t>
            </a:r>
          </a:p>
          <a:p>
            <a:endParaRPr lang="it-IT" sz="2400" i="1">
              <a:latin typeface="+mn-lt"/>
            </a:endParaRPr>
          </a:p>
          <a:p>
            <a:pPr marL="342900" indent="-342900">
              <a:buAutoNum type="alphaLcParenR"/>
            </a:pPr>
            <a:r>
              <a:rPr lang="it-IT" sz="2400" i="1">
                <a:latin typeface="+mn-lt"/>
              </a:rPr>
              <a:t>qualche persona sensibile; </a:t>
            </a:r>
          </a:p>
          <a:p>
            <a:pPr marL="342900" indent="-342900">
              <a:buAutoNum type="alphaLcParenR"/>
            </a:pPr>
            <a:r>
              <a:rPr lang="it-IT" sz="2400" i="1">
                <a:latin typeface="+mn-lt"/>
              </a:rPr>
              <a:t>nessun ricco; </a:t>
            </a:r>
          </a:p>
          <a:p>
            <a:pPr marL="342900" indent="-342900">
              <a:buAutoNum type="alphaLcParenR"/>
            </a:pPr>
            <a:r>
              <a:rPr lang="it-IT" sz="2400" i="1">
                <a:latin typeface="+mn-lt"/>
              </a:rPr>
              <a:t>nessuna persona sensibile; </a:t>
            </a:r>
          </a:p>
          <a:p>
            <a:pPr marL="342900" indent="-342900">
              <a:buAutoNum type="alphaLcParenR"/>
            </a:pPr>
            <a:r>
              <a:rPr lang="it-IT" sz="2400" i="1">
                <a:latin typeface="+mn-lt"/>
              </a:rPr>
              <a:t>qualche calciatore; </a:t>
            </a:r>
          </a:p>
          <a:p>
            <a:pPr marL="342900" indent="-342900">
              <a:buAutoNum type="alphaLcParenR"/>
            </a:pPr>
            <a:r>
              <a:rPr lang="it-IT" sz="2400" i="1">
                <a:latin typeface="+mn-lt"/>
              </a:rPr>
              <a:t>ogni persona sensibile</a:t>
            </a:r>
            <a:br>
              <a:rPr lang="it-IT" sz="2400">
                <a:latin typeface="+mn-lt"/>
              </a:rPr>
            </a:br>
            <a:endParaRPr lang="it-IT" sz="2400">
              <a:latin typeface="+mn-lt"/>
            </a:endParaRPr>
          </a:p>
        </p:txBody>
      </p:sp>
    </p:spTree>
    <p:extLst>
      <p:ext uri="{BB962C8B-B14F-4D97-AF65-F5344CB8AC3E}">
        <p14:creationId xmlns:p14="http://schemas.microsoft.com/office/powerpoint/2010/main" val="1100224272"/>
      </p:ext>
    </p:extLst>
  </p:cSld>
  <p:clrMapOvr>
    <a:masterClrMapping/>
  </p:clrMapOvr>
  <p:transition spd="med"/>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00508" y="260648"/>
            <a:ext cx="8352928" cy="5909310"/>
          </a:xfrm>
          <a:prstGeom prst="rect">
            <a:avLst/>
          </a:prstGeom>
        </p:spPr>
        <p:txBody>
          <a:bodyPr wrap="square">
            <a:spAutoFit/>
          </a:bodyPr>
          <a:lstStyle/>
          <a:p>
            <a:r>
              <a:rPr lang="it-IT">
                <a:latin typeface="+mn-lt"/>
              </a:rPr>
              <a:t>Il sillogismo proposto può essere risolto aiutandosi con l'</a:t>
            </a:r>
            <a:r>
              <a:rPr lang="it-IT" b="1">
                <a:latin typeface="+mn-lt"/>
              </a:rPr>
              <a:t>insiemistica</a:t>
            </a:r>
            <a:r>
              <a:rPr lang="it-IT">
                <a:latin typeface="+mn-lt"/>
              </a:rPr>
              <a:t> ed in particolare con i diagrammi di Eulero-</a:t>
            </a:r>
            <a:r>
              <a:rPr lang="it-IT" err="1">
                <a:latin typeface="+mn-lt"/>
              </a:rPr>
              <a:t>Venn</a:t>
            </a:r>
            <a:r>
              <a:rPr lang="it-IT">
                <a:latin typeface="+mn-lt"/>
              </a:rPr>
              <a:t>. </a:t>
            </a:r>
            <a:br>
              <a:rPr lang="it-IT">
                <a:latin typeface="+mn-lt"/>
              </a:rPr>
            </a:br>
            <a:endParaRPr lang="it-IT">
              <a:latin typeface="+mn-lt"/>
            </a:endParaRPr>
          </a:p>
          <a:p>
            <a:r>
              <a:rPr lang="it-IT">
                <a:latin typeface="+mn-lt"/>
              </a:rPr>
              <a:t>La premessa </a:t>
            </a:r>
            <a:r>
              <a:rPr lang="it-IT" b="1">
                <a:latin typeface="+mn-lt"/>
              </a:rPr>
              <a:t>"tutti i calciatori sono ricchi"</a:t>
            </a:r>
            <a:r>
              <a:rPr lang="it-IT">
                <a:latin typeface="+mn-lt"/>
              </a:rPr>
              <a:t> (universale affermativa) permette di dedurre che </a:t>
            </a:r>
            <a:r>
              <a:rPr lang="it-IT" b="1">
                <a:latin typeface="+mn-lt"/>
              </a:rPr>
              <a:t>l'insieme "calciatori" è un sottoinsieme dell'insieme "persone ricche"</a:t>
            </a:r>
            <a:r>
              <a:rPr lang="it-IT">
                <a:latin typeface="+mn-lt"/>
              </a:rPr>
              <a:t>, ossia è incluso in esso. </a:t>
            </a:r>
            <a:br>
              <a:rPr lang="it-IT">
                <a:latin typeface="+mn-lt"/>
              </a:rPr>
            </a:br>
            <a:endParaRPr lang="it-IT">
              <a:latin typeface="+mn-lt"/>
            </a:endParaRPr>
          </a:p>
          <a:p>
            <a:r>
              <a:rPr lang="it-IT">
                <a:latin typeface="+mn-lt"/>
              </a:rPr>
              <a:t>La seconda premessa </a:t>
            </a:r>
            <a:r>
              <a:rPr lang="it-IT" b="1">
                <a:latin typeface="+mn-lt"/>
              </a:rPr>
              <a:t>"Nessun ricco è una persona sensibile"</a:t>
            </a:r>
            <a:r>
              <a:rPr lang="it-IT">
                <a:latin typeface="+mn-lt"/>
              </a:rPr>
              <a:t> (universale negativa) fa comprendere che </a:t>
            </a:r>
            <a:r>
              <a:rPr lang="it-IT" b="1">
                <a:latin typeface="+mn-lt"/>
              </a:rPr>
              <a:t>l'insieme "persone ricche" e l'insieme "persone sensibili"</a:t>
            </a:r>
            <a:r>
              <a:rPr lang="it-IT">
                <a:latin typeface="+mn-lt"/>
              </a:rPr>
              <a:t> </a:t>
            </a:r>
            <a:r>
              <a:rPr lang="it-IT" b="1">
                <a:latin typeface="+mn-lt"/>
              </a:rPr>
              <a:t>sono disgiunti</a:t>
            </a:r>
            <a:r>
              <a:rPr lang="it-IT">
                <a:latin typeface="+mn-lt"/>
              </a:rPr>
              <a:t>, ossia non hanno alcun elemento in comune (hanno intersezione nulla). </a:t>
            </a:r>
            <a:br>
              <a:rPr lang="it-IT">
                <a:latin typeface="+mn-lt"/>
              </a:rPr>
            </a:br>
            <a:endParaRPr lang="it-IT">
              <a:latin typeface="+mn-lt"/>
            </a:endParaRPr>
          </a:p>
          <a:p>
            <a:r>
              <a:rPr lang="it-IT">
                <a:latin typeface="+mn-lt"/>
              </a:rPr>
              <a:t>Dai due ragionamenti sopra esposti si può logicamente dedurre che anche l'insieme "calciatori" e l'insieme "persone sensibili" sono disgiunti. </a:t>
            </a:r>
            <a:br>
              <a:rPr lang="it-IT">
                <a:latin typeface="+mn-lt"/>
              </a:rPr>
            </a:br>
            <a:endParaRPr lang="it-IT">
              <a:latin typeface="+mn-lt"/>
            </a:endParaRPr>
          </a:p>
          <a:p>
            <a:r>
              <a:rPr lang="it-IT">
                <a:latin typeface="+mn-lt"/>
              </a:rPr>
              <a:t>Quindi </a:t>
            </a:r>
            <a:r>
              <a:rPr lang="it-IT" b="1">
                <a:solidFill>
                  <a:srgbClr val="C00000"/>
                </a:solidFill>
                <a:latin typeface="+mn-lt"/>
              </a:rPr>
              <a:t>la risposta corretta è la c)</a:t>
            </a:r>
            <a:r>
              <a:rPr lang="it-IT">
                <a:latin typeface="+mn-lt"/>
              </a:rPr>
              <a:t>, ossia "</a:t>
            </a:r>
            <a:r>
              <a:rPr lang="it-IT" b="1">
                <a:latin typeface="+mn-lt"/>
              </a:rPr>
              <a:t>Nessuna persona sensibile è calciatore</a:t>
            </a:r>
            <a:r>
              <a:rPr lang="it-IT">
                <a:latin typeface="+mn-lt"/>
              </a:rPr>
              <a:t>". </a:t>
            </a:r>
          </a:p>
          <a:p>
            <a:br>
              <a:rPr lang="it-IT" i="1">
                <a:latin typeface="+mn-lt"/>
              </a:rPr>
            </a:br>
            <a:r>
              <a:rPr lang="it-IT" i="1">
                <a:latin typeface="+mn-lt"/>
              </a:rPr>
              <a:t>Le</a:t>
            </a:r>
            <a:r>
              <a:rPr lang="it-IT" b="1" i="1">
                <a:latin typeface="+mn-lt"/>
              </a:rPr>
              <a:t> risposte a) ed e)</a:t>
            </a:r>
            <a:r>
              <a:rPr lang="it-IT" i="1">
                <a:latin typeface="+mn-lt"/>
              </a:rPr>
              <a:t> sono errate </a:t>
            </a:r>
            <a:r>
              <a:rPr lang="it-IT" i="1" err="1">
                <a:latin typeface="+mn-lt"/>
              </a:rPr>
              <a:t>perchè</a:t>
            </a:r>
            <a:r>
              <a:rPr lang="it-IT" i="1">
                <a:latin typeface="+mn-lt"/>
              </a:rPr>
              <a:t> l'insieme "persone sensibili</a:t>
            </a:r>
            <a:r>
              <a:rPr lang="it-IT">
                <a:latin typeface="+mn-lt"/>
              </a:rPr>
              <a:t>"</a:t>
            </a:r>
            <a:r>
              <a:rPr lang="it-IT" i="1">
                <a:latin typeface="+mn-lt"/>
              </a:rPr>
              <a:t> e l'</a:t>
            </a:r>
            <a:r>
              <a:rPr lang="it-IT" i="1" err="1">
                <a:latin typeface="+mn-lt"/>
              </a:rPr>
              <a:t>nsieme</a:t>
            </a:r>
            <a:r>
              <a:rPr lang="it-IT" i="1">
                <a:latin typeface="+mn-lt"/>
              </a:rPr>
              <a:t> "calciatori" sono disgiunti, quindi non possono avere elementi in comune. </a:t>
            </a:r>
            <a:br>
              <a:rPr lang="it-IT" i="1">
                <a:latin typeface="+mn-lt"/>
              </a:rPr>
            </a:br>
            <a:r>
              <a:rPr lang="it-IT" i="1">
                <a:latin typeface="+mn-lt"/>
              </a:rPr>
              <a:t>La</a:t>
            </a:r>
            <a:r>
              <a:rPr lang="it-IT" b="1" i="1">
                <a:latin typeface="+mn-lt"/>
              </a:rPr>
              <a:t> risposta b) </a:t>
            </a:r>
            <a:r>
              <a:rPr lang="it-IT" i="1">
                <a:latin typeface="+mn-lt"/>
              </a:rPr>
              <a:t>non è corretta </a:t>
            </a:r>
            <a:r>
              <a:rPr lang="it-IT" i="1" err="1">
                <a:latin typeface="+mn-lt"/>
              </a:rPr>
              <a:t>perchè</a:t>
            </a:r>
            <a:r>
              <a:rPr lang="it-IT" i="1">
                <a:latin typeface="+mn-lt"/>
              </a:rPr>
              <a:t> esprime il concetto completamente opposto a quello espresso dalla prima premessa. </a:t>
            </a:r>
            <a:br>
              <a:rPr lang="it-IT" i="1">
                <a:latin typeface="+mn-lt"/>
              </a:rPr>
            </a:br>
            <a:r>
              <a:rPr lang="it-IT" i="1">
                <a:latin typeface="+mn-lt"/>
              </a:rPr>
              <a:t>La </a:t>
            </a:r>
            <a:r>
              <a:rPr lang="it-IT" b="1" i="1">
                <a:latin typeface="+mn-lt"/>
              </a:rPr>
              <a:t>risposta d)</a:t>
            </a:r>
            <a:r>
              <a:rPr lang="it-IT" i="1">
                <a:latin typeface="+mn-lt"/>
              </a:rPr>
              <a:t> è palesemente falsa e non necessita di alcun commento.</a:t>
            </a:r>
            <a:endParaRPr lang="it-IT">
              <a:latin typeface="+mn-lt"/>
            </a:endParaRPr>
          </a:p>
        </p:txBody>
      </p:sp>
    </p:spTree>
    <p:extLst>
      <p:ext uri="{BB962C8B-B14F-4D97-AF65-F5344CB8AC3E}">
        <p14:creationId xmlns:p14="http://schemas.microsoft.com/office/powerpoint/2010/main" val="3075923236"/>
      </p:ext>
    </p:extLst>
  </p:cSld>
  <p:clrMapOvr>
    <a:masterClrMapping/>
  </p:clrMapOvr>
  <p:transition spd="med"/>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2136339"/>
            <a:ext cx="8136904" cy="2862322"/>
          </a:xfrm>
          <a:prstGeom prst="rect">
            <a:avLst/>
          </a:prstGeom>
        </p:spPr>
        <p:txBody>
          <a:bodyPr wrap="square">
            <a:spAutoFit/>
          </a:bodyPr>
          <a:lstStyle/>
          <a:p>
            <a:r>
              <a:rPr lang="it-IT" b="1" i="1"/>
              <a:t>«Tutti i maggiorenni sono maturi. Alcuni giovani sono maggiorenni. Dunque ......... è maturo". Individuare il corretto completamento del sillogismo.</a:t>
            </a:r>
            <a:r>
              <a:rPr lang="it-IT" i="1"/>
              <a:t> </a:t>
            </a:r>
          </a:p>
          <a:p>
            <a:endParaRPr lang="it-IT" i="1"/>
          </a:p>
          <a:p>
            <a:pPr marL="342900" indent="-342900">
              <a:buAutoNum type="alphaLcParenR"/>
            </a:pPr>
            <a:r>
              <a:rPr lang="it-IT" i="1"/>
              <a:t>ogni giovane; </a:t>
            </a:r>
          </a:p>
          <a:p>
            <a:pPr marL="342900" indent="-342900">
              <a:buAutoNum type="alphaLcParenR"/>
            </a:pPr>
            <a:r>
              <a:rPr lang="it-IT" i="1"/>
              <a:t>qualche maggiorenne; </a:t>
            </a:r>
          </a:p>
          <a:p>
            <a:pPr marL="342900" indent="-342900">
              <a:buAutoNum type="alphaLcParenR"/>
            </a:pPr>
            <a:r>
              <a:rPr lang="it-IT" i="1"/>
              <a:t>qualche giovane; </a:t>
            </a:r>
          </a:p>
          <a:p>
            <a:pPr marL="342900" indent="-342900">
              <a:buAutoNum type="alphaLcParenR"/>
            </a:pPr>
            <a:r>
              <a:rPr lang="it-IT" i="1"/>
              <a:t>ogni persona matura; </a:t>
            </a:r>
          </a:p>
          <a:p>
            <a:pPr marL="342900" indent="-342900">
              <a:buAutoNum type="alphaLcParenR"/>
            </a:pPr>
            <a:r>
              <a:rPr lang="it-IT" i="1"/>
              <a:t>ogni maggiorenne</a:t>
            </a:r>
            <a:br>
              <a:rPr lang="it-IT"/>
            </a:br>
            <a:endParaRPr lang="it-IT"/>
          </a:p>
        </p:txBody>
      </p:sp>
    </p:spTree>
    <p:extLst>
      <p:ext uri="{BB962C8B-B14F-4D97-AF65-F5344CB8AC3E}">
        <p14:creationId xmlns:p14="http://schemas.microsoft.com/office/powerpoint/2010/main" val="3075923236"/>
      </p:ext>
    </p:extLst>
  </p:cSld>
  <p:clrMapOvr>
    <a:masterClrMapping/>
  </p:clrMapOvr>
  <p:transition spd="med"/>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894" y="394692"/>
            <a:ext cx="8208912" cy="5909310"/>
          </a:xfrm>
          <a:prstGeom prst="rect">
            <a:avLst/>
          </a:prstGeom>
        </p:spPr>
        <p:txBody>
          <a:bodyPr wrap="square">
            <a:spAutoFit/>
          </a:bodyPr>
          <a:lstStyle/>
          <a:p>
            <a:r>
              <a:rPr lang="it-IT">
                <a:latin typeface="+mn-lt"/>
              </a:rPr>
              <a:t>Quando viene richiesto il completamento di un sillogismo, il termine comune alle due premesse (nel caso in esame "maggiorenni") scompare; </a:t>
            </a:r>
          </a:p>
          <a:p>
            <a:r>
              <a:rPr lang="it-IT">
                <a:latin typeface="+mn-lt"/>
              </a:rPr>
              <a:t>da ciò si deduce che</a:t>
            </a:r>
            <a:r>
              <a:rPr lang="it-IT" b="1">
                <a:latin typeface="+mn-lt"/>
              </a:rPr>
              <a:t> risposte b) </a:t>
            </a:r>
            <a:r>
              <a:rPr lang="it-IT">
                <a:latin typeface="+mn-lt"/>
              </a:rPr>
              <a:t>ed</a:t>
            </a:r>
            <a:r>
              <a:rPr lang="it-IT" b="1">
                <a:latin typeface="+mn-lt"/>
              </a:rPr>
              <a:t> e)</a:t>
            </a:r>
            <a:r>
              <a:rPr lang="it-IT">
                <a:latin typeface="+mn-lt"/>
              </a:rPr>
              <a:t> non sono corrette. </a:t>
            </a:r>
            <a:br>
              <a:rPr lang="it-IT">
                <a:latin typeface="+mn-lt"/>
              </a:rPr>
            </a:br>
            <a:endParaRPr lang="it-IT">
              <a:latin typeface="+mn-lt"/>
            </a:endParaRPr>
          </a:p>
          <a:p>
            <a:r>
              <a:rPr lang="it-IT">
                <a:latin typeface="+mn-lt"/>
              </a:rPr>
              <a:t>La </a:t>
            </a:r>
            <a:r>
              <a:rPr lang="it-IT" b="1">
                <a:latin typeface="+mn-lt"/>
              </a:rPr>
              <a:t>risposta d) </a:t>
            </a:r>
            <a:r>
              <a:rPr lang="it-IT">
                <a:latin typeface="+mn-lt"/>
              </a:rPr>
              <a:t>è falsa, infatti affermare che "ogni persona matura è matura" è sicuramente corretto, ma non deducibile dalle premesse proposte nella traccia del quesito (scopo ultimo del sillogismo). </a:t>
            </a:r>
            <a:br>
              <a:rPr lang="it-IT">
                <a:latin typeface="+mn-lt"/>
              </a:rPr>
            </a:br>
            <a:endParaRPr lang="it-IT">
              <a:latin typeface="+mn-lt"/>
            </a:endParaRPr>
          </a:p>
          <a:p>
            <a:r>
              <a:rPr lang="it-IT">
                <a:latin typeface="+mn-lt"/>
              </a:rPr>
              <a:t>Per scoprire tra le alternative a) e c) quale sia quella corretta si ricorre nuovamente agli insiemi e quindi ai diagrammi di Eulero-</a:t>
            </a:r>
            <a:r>
              <a:rPr lang="it-IT" err="1">
                <a:latin typeface="+mn-lt"/>
              </a:rPr>
              <a:t>Venn</a:t>
            </a:r>
            <a:r>
              <a:rPr lang="it-IT">
                <a:latin typeface="+mn-lt"/>
              </a:rPr>
              <a:t>. </a:t>
            </a:r>
            <a:br>
              <a:rPr lang="it-IT">
                <a:latin typeface="+mn-lt"/>
              </a:rPr>
            </a:br>
            <a:endParaRPr lang="it-IT">
              <a:latin typeface="+mn-lt"/>
            </a:endParaRPr>
          </a:p>
          <a:p>
            <a:r>
              <a:rPr lang="it-IT">
                <a:latin typeface="+mn-lt"/>
              </a:rPr>
              <a:t>La premessa</a:t>
            </a:r>
            <a:r>
              <a:rPr lang="it-IT" b="1">
                <a:latin typeface="+mn-lt"/>
              </a:rPr>
              <a:t> "Tutti i maggiorenni sono maturi" </a:t>
            </a:r>
            <a:r>
              <a:rPr lang="it-IT">
                <a:latin typeface="+mn-lt"/>
              </a:rPr>
              <a:t>(universale affermativa) indica che </a:t>
            </a:r>
            <a:r>
              <a:rPr lang="it-IT" b="1">
                <a:latin typeface="+mn-lt"/>
              </a:rPr>
              <a:t>l'insieme "maggiorenni" è incluso nell'insieme "persone mature"</a:t>
            </a:r>
            <a:r>
              <a:rPr lang="it-IT">
                <a:latin typeface="+mn-lt"/>
              </a:rPr>
              <a:t>. </a:t>
            </a:r>
            <a:br>
              <a:rPr lang="it-IT">
                <a:latin typeface="+mn-lt"/>
              </a:rPr>
            </a:br>
            <a:endParaRPr lang="it-IT">
              <a:latin typeface="+mn-lt"/>
            </a:endParaRPr>
          </a:p>
          <a:p>
            <a:r>
              <a:rPr lang="it-IT">
                <a:latin typeface="+mn-lt"/>
              </a:rPr>
              <a:t>La premessa </a:t>
            </a:r>
            <a:r>
              <a:rPr lang="it-IT" b="1">
                <a:latin typeface="+mn-lt"/>
              </a:rPr>
              <a:t>"Alcuni giovani sono maggiorenni" </a:t>
            </a:r>
            <a:r>
              <a:rPr lang="it-IT">
                <a:latin typeface="+mn-lt"/>
              </a:rPr>
              <a:t>(particolare affermativa) indica che </a:t>
            </a:r>
            <a:r>
              <a:rPr lang="it-IT" b="1">
                <a:latin typeface="+mn-lt"/>
              </a:rPr>
              <a:t>l'insieme "giovani" e l'insieme "maggiorenni" sono intersecati</a:t>
            </a:r>
            <a:r>
              <a:rPr lang="it-IT">
                <a:latin typeface="+mn-lt"/>
              </a:rPr>
              <a:t>, ossia hanno alcuni elementi in comune. </a:t>
            </a:r>
            <a:br>
              <a:rPr lang="it-IT">
                <a:latin typeface="+mn-lt"/>
              </a:rPr>
            </a:br>
            <a:endParaRPr lang="it-IT">
              <a:latin typeface="+mn-lt"/>
            </a:endParaRPr>
          </a:p>
          <a:p>
            <a:r>
              <a:rPr lang="it-IT">
                <a:latin typeface="+mn-lt"/>
              </a:rPr>
              <a:t>Dai ragionamenti appena esposti si deduce che "</a:t>
            </a:r>
            <a:r>
              <a:rPr lang="it-IT" b="1">
                <a:latin typeface="+mn-lt"/>
              </a:rPr>
              <a:t>alcuni giovani sono maturi</a:t>
            </a:r>
            <a:r>
              <a:rPr lang="it-IT">
                <a:latin typeface="+mn-lt"/>
              </a:rPr>
              <a:t>" ovvero gli insiemi "giovani" e "persone mature" hanno intersezione non nulla e quindi hanno qualche elemento in comune.</a:t>
            </a:r>
          </a:p>
        </p:txBody>
      </p:sp>
      <p:sp>
        <p:nvSpPr>
          <p:cNvPr id="3" name="Rettangolo 2"/>
          <p:cNvSpPr/>
          <p:nvPr/>
        </p:nvSpPr>
        <p:spPr>
          <a:xfrm>
            <a:off x="2627784" y="6276808"/>
            <a:ext cx="5494164" cy="461665"/>
          </a:xfrm>
          <a:prstGeom prst="rect">
            <a:avLst/>
          </a:prstGeom>
        </p:spPr>
        <p:txBody>
          <a:bodyPr wrap="square">
            <a:spAutoFit/>
          </a:bodyPr>
          <a:lstStyle/>
          <a:p>
            <a:pPr lvl="0" algn="r"/>
            <a:r>
              <a:rPr lang="it-IT" sz="2400" b="1">
                <a:solidFill>
                  <a:srgbClr val="C00000"/>
                </a:solidFill>
                <a:latin typeface="Calibri"/>
              </a:rPr>
              <a:t>La risposta corretta è la C </a:t>
            </a:r>
            <a:endParaRPr lang="it-IT">
              <a:latin typeface="Calibri"/>
            </a:endParaRPr>
          </a:p>
        </p:txBody>
      </p:sp>
    </p:spTree>
    <p:extLst>
      <p:ext uri="{BB962C8B-B14F-4D97-AF65-F5344CB8AC3E}">
        <p14:creationId xmlns:p14="http://schemas.microsoft.com/office/powerpoint/2010/main" val="30759232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3528" y="612845"/>
            <a:ext cx="8352928" cy="4093428"/>
          </a:xfrm>
          <a:prstGeom prst="rect">
            <a:avLst/>
          </a:prstGeom>
        </p:spPr>
        <p:txBody>
          <a:bodyPr wrap="square">
            <a:spAutoFit/>
          </a:bodyPr>
          <a:lstStyle/>
          <a:p>
            <a:pPr marL="342900" lvl="0" indent="-342900">
              <a:buFont typeface="Arial" panose="020B0604020202020204" pitchFamily="34" charset="0"/>
              <a:buChar char="•"/>
            </a:pPr>
            <a:r>
              <a:rPr lang="it-IT" sz="2000">
                <a:latin typeface="+mn-lt"/>
              </a:rPr>
              <a:t>Tutti gli L sono M</a:t>
            </a:r>
          </a:p>
          <a:p>
            <a:pPr marL="342900" lvl="0" indent="-342900">
              <a:buFont typeface="Arial" panose="020B0604020202020204" pitchFamily="34" charset="0"/>
              <a:buChar char="•"/>
            </a:pPr>
            <a:r>
              <a:rPr lang="it-IT" sz="2000">
                <a:latin typeface="+mn-lt"/>
              </a:rPr>
              <a:t>Qualche M è N</a:t>
            </a:r>
          </a:p>
          <a:p>
            <a:pPr marL="342900" lvl="0" indent="-342900">
              <a:buFont typeface="Arial" panose="020B0604020202020204" pitchFamily="34" charset="0"/>
              <a:buChar char="•"/>
            </a:pPr>
            <a:r>
              <a:rPr lang="it-IT" sz="2000">
                <a:latin typeface="+mn-lt"/>
              </a:rPr>
              <a:t>Dunque, qualche L è N</a:t>
            </a:r>
          </a:p>
          <a:p>
            <a:pPr lvl="0"/>
            <a:endParaRPr lang="it-IT" sz="2000">
              <a:latin typeface="+mn-lt"/>
            </a:endParaRPr>
          </a:p>
          <a:p>
            <a:r>
              <a:rPr lang="it-IT" sz="2000">
                <a:latin typeface="+mn-lt"/>
              </a:rPr>
              <a:t>Scegliere fra le seguenti opzioni quella corretta:</a:t>
            </a:r>
          </a:p>
          <a:p>
            <a:endParaRPr lang="it-IT" sz="2000">
              <a:latin typeface="+mn-lt"/>
            </a:endParaRPr>
          </a:p>
          <a:p>
            <a:pPr marL="457200" lvl="0" indent="-457200">
              <a:buFont typeface="+mj-lt"/>
              <a:buAutoNum type="alphaUcPeriod"/>
            </a:pPr>
            <a:r>
              <a:rPr lang="it-IT" sz="2000">
                <a:latin typeface="+mn-lt"/>
              </a:rPr>
              <a:t>Il sillogismo è valido.</a:t>
            </a:r>
          </a:p>
          <a:p>
            <a:pPr marL="457200" lvl="0" indent="-457200">
              <a:buFont typeface="+mj-lt"/>
              <a:buAutoNum type="alphaUcPeriod"/>
            </a:pPr>
            <a:r>
              <a:rPr lang="it-IT" sz="2000">
                <a:latin typeface="+mn-lt"/>
              </a:rPr>
              <a:t>Il sillogismo non è valido.</a:t>
            </a:r>
          </a:p>
          <a:p>
            <a:pPr marL="457200" lvl="0" indent="-457200">
              <a:buFont typeface="+mj-lt"/>
              <a:buAutoNum type="alphaUcPeriod"/>
            </a:pPr>
            <a:r>
              <a:rPr lang="it-IT" sz="2000">
                <a:latin typeface="+mn-lt"/>
              </a:rPr>
              <a:t>Il sillogismo è valido ma la conclusione può essere falsa.</a:t>
            </a:r>
          </a:p>
          <a:p>
            <a:pPr marL="457200" lvl="0" indent="-457200">
              <a:buFont typeface="+mj-lt"/>
              <a:buAutoNum type="alphaUcPeriod"/>
            </a:pPr>
            <a:r>
              <a:rPr lang="it-IT" sz="2000">
                <a:latin typeface="+mn-lt"/>
              </a:rPr>
              <a:t>Se la premessa maggiore è vera, allora deve esserlo anche la conclusione.</a:t>
            </a:r>
          </a:p>
          <a:p>
            <a:pPr marL="457200" lvl="0" indent="-457200">
              <a:buFont typeface="+mj-lt"/>
              <a:buAutoNum type="alphaUcPeriod"/>
            </a:pPr>
            <a:r>
              <a:rPr lang="it-IT" sz="2000">
                <a:latin typeface="+mn-lt"/>
              </a:rPr>
              <a:t>Se la premessa minore è vera, allora anche la conclusione deve essere vera.</a:t>
            </a:r>
          </a:p>
          <a:p>
            <a:endParaRPr lang="it-IT" sz="2000">
              <a:latin typeface="+mn-lt"/>
            </a:endParaRPr>
          </a:p>
        </p:txBody>
      </p:sp>
      <p:sp>
        <p:nvSpPr>
          <p:cNvPr id="3" name="Rettangolo 2"/>
          <p:cNvSpPr/>
          <p:nvPr/>
        </p:nvSpPr>
        <p:spPr>
          <a:xfrm>
            <a:off x="319963" y="5157192"/>
            <a:ext cx="8352928" cy="1323439"/>
          </a:xfrm>
          <a:prstGeom prst="rect">
            <a:avLst/>
          </a:prstGeom>
        </p:spPr>
        <p:txBody>
          <a:bodyPr wrap="square">
            <a:spAutoFit/>
          </a:bodyPr>
          <a:lstStyle/>
          <a:p>
            <a:pPr lvl="0"/>
            <a:r>
              <a:rPr lang="it-IT" sz="2000" b="1">
                <a:solidFill>
                  <a:srgbClr val="C00000"/>
                </a:solidFill>
                <a:latin typeface="Calibri"/>
              </a:rPr>
              <a:t>La risposta corretta è la B:</a:t>
            </a:r>
            <a:r>
              <a:rPr lang="it-IT" sz="2000">
                <a:latin typeface="Calibri"/>
              </a:rPr>
              <a:t> basta sostituire L con “adolescenti”, M con “bipedi” e N con “anziano” per esserne certi. Pur essendo entrambe le premesse vere, la conclusione è chiaramente falsa; quando ciò accade può significare una sola cosa: il sillogismo non è valido.</a:t>
            </a:r>
          </a:p>
        </p:txBody>
      </p:sp>
    </p:spTree>
    <p:extLst>
      <p:ext uri="{BB962C8B-B14F-4D97-AF65-F5344CB8AC3E}">
        <p14:creationId xmlns:p14="http://schemas.microsoft.com/office/powerpoint/2010/main" val="30759232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544026"/>
            <a:ext cx="8784976" cy="5632311"/>
          </a:xfrm>
          <a:prstGeom prst="rect">
            <a:avLst/>
          </a:prstGeom>
        </p:spPr>
        <p:txBody>
          <a:bodyPr wrap="square">
            <a:spAutoFit/>
          </a:bodyPr>
          <a:lstStyle/>
          <a:p>
            <a:r>
              <a:rPr lang="it-IT" b="1">
                <a:latin typeface="+mn-lt"/>
              </a:rPr>
              <a:t>I sillogismi composti o polisillogismi</a:t>
            </a:r>
          </a:p>
          <a:p>
            <a:endParaRPr lang="it-IT">
              <a:latin typeface="+mn-lt"/>
            </a:endParaRPr>
          </a:p>
          <a:p>
            <a:r>
              <a:rPr lang="it-IT">
                <a:latin typeface="+mn-lt"/>
              </a:rPr>
              <a:t>Oltre al sillogismo semplice visto nell’esercizio precedente, esiste anche quello composto, ovvero pensato come composto da (e quindi riducibile a) sillogismi semplici.</a:t>
            </a:r>
          </a:p>
          <a:p>
            <a:endParaRPr lang="it-IT">
              <a:latin typeface="+mn-lt"/>
            </a:endParaRPr>
          </a:p>
          <a:p>
            <a:pPr marL="285750" lvl="0" indent="-285750">
              <a:buFont typeface="Arial" panose="020B0604020202020204" pitchFamily="34" charset="0"/>
              <a:buChar char="•"/>
            </a:pPr>
            <a:r>
              <a:rPr lang="it-IT">
                <a:latin typeface="+mn-lt"/>
              </a:rPr>
              <a:t>Qualche adolescente è vitale.</a:t>
            </a:r>
          </a:p>
          <a:p>
            <a:pPr marL="285750" lvl="0" indent="-285750">
              <a:buFont typeface="Arial" panose="020B0604020202020204" pitchFamily="34" charset="0"/>
              <a:buChar char="•"/>
            </a:pPr>
            <a:r>
              <a:rPr lang="it-IT">
                <a:latin typeface="+mn-lt"/>
              </a:rPr>
              <a:t>Nessuna persona vitale è depressa.</a:t>
            </a:r>
          </a:p>
          <a:p>
            <a:pPr marL="285750" lvl="0" indent="-285750">
              <a:buFont typeface="Arial" panose="020B0604020202020204" pitchFamily="34" charset="0"/>
              <a:buChar char="•"/>
            </a:pPr>
            <a:r>
              <a:rPr lang="it-IT">
                <a:latin typeface="+mn-lt"/>
              </a:rPr>
              <a:t>Non tutti gli adolescenti sono depressi.</a:t>
            </a:r>
          </a:p>
          <a:p>
            <a:pPr marL="285750" lvl="0" indent="-285750">
              <a:buFont typeface="Arial" panose="020B0604020202020204" pitchFamily="34" charset="0"/>
              <a:buChar char="•"/>
            </a:pPr>
            <a:r>
              <a:rPr lang="it-IT">
                <a:latin typeface="+mn-lt"/>
              </a:rPr>
              <a:t>Tutti gli adolescenti sono giovani.</a:t>
            </a:r>
          </a:p>
          <a:p>
            <a:pPr marL="285750" lvl="0" indent="-285750">
              <a:buFont typeface="Arial" panose="020B0604020202020204" pitchFamily="34" charset="0"/>
              <a:buChar char="•"/>
            </a:pPr>
            <a:r>
              <a:rPr lang="it-IT">
                <a:latin typeface="+mn-lt"/>
              </a:rPr>
              <a:t>Non tutti i giovani sono depressi.</a:t>
            </a:r>
          </a:p>
          <a:p>
            <a:endParaRPr lang="it-IT">
              <a:latin typeface="+mn-lt"/>
            </a:endParaRPr>
          </a:p>
          <a:p>
            <a:r>
              <a:rPr lang="it-IT">
                <a:latin typeface="+mn-lt"/>
              </a:rPr>
              <a:t>Quale tra le seguenti affermazioni in merito al polisillogismo presentato è corretta?</a:t>
            </a:r>
          </a:p>
          <a:p>
            <a:endParaRPr lang="it-IT">
              <a:latin typeface="+mn-lt"/>
            </a:endParaRPr>
          </a:p>
          <a:p>
            <a:pPr marL="342900" lvl="0" indent="-342900">
              <a:buFont typeface="+mj-lt"/>
              <a:buAutoNum type="alphaUcPeriod"/>
            </a:pPr>
            <a:r>
              <a:rPr lang="it-IT">
                <a:latin typeface="+mn-lt"/>
              </a:rPr>
              <a:t>Il terzo enunciato vale come conclusione delle premesse che lo precedono e come premessa del sillogismo che lo segue.</a:t>
            </a:r>
          </a:p>
          <a:p>
            <a:pPr marL="342900" lvl="0" indent="-342900">
              <a:buFont typeface="+mj-lt"/>
              <a:buAutoNum type="alphaUcPeriod"/>
            </a:pPr>
            <a:r>
              <a:rPr lang="it-IT">
                <a:latin typeface="+mn-lt"/>
              </a:rPr>
              <a:t>I primi quattro enunciati sono semplici premesse reciprocamente sconnesse.</a:t>
            </a:r>
          </a:p>
          <a:p>
            <a:pPr marL="342900" lvl="0" indent="-342900">
              <a:buFont typeface="+mj-lt"/>
              <a:buAutoNum type="alphaUcPeriod"/>
            </a:pPr>
            <a:r>
              <a:rPr lang="it-IT">
                <a:latin typeface="+mn-lt"/>
              </a:rPr>
              <a:t>L’ultimo enunciato della deduzione è l’unica conclusione che compare nel polisillogismo.</a:t>
            </a:r>
          </a:p>
          <a:p>
            <a:pPr marL="342900" lvl="0" indent="-342900">
              <a:buFont typeface="+mj-lt"/>
              <a:buAutoNum type="alphaUcPeriod"/>
            </a:pPr>
            <a:r>
              <a:rPr lang="it-IT">
                <a:latin typeface="+mn-lt"/>
              </a:rPr>
              <a:t>Le alternative proposte sono sadicamente pensate per instillare dubbi; in realtà nessuna di esse risponde correttamente al quesito.</a:t>
            </a:r>
          </a:p>
          <a:p>
            <a:pPr marL="342900" lvl="0" indent="-342900">
              <a:buFont typeface="+mj-lt"/>
              <a:buAutoNum type="alphaUcPeriod"/>
            </a:pPr>
            <a:r>
              <a:rPr lang="it-IT">
                <a:latin typeface="+mn-lt"/>
              </a:rPr>
              <a:t>Non si tratta di una deduzione.</a:t>
            </a:r>
          </a:p>
        </p:txBody>
      </p:sp>
    </p:spTree>
    <p:extLst>
      <p:ext uri="{BB962C8B-B14F-4D97-AF65-F5344CB8AC3E}">
        <p14:creationId xmlns:p14="http://schemas.microsoft.com/office/powerpoint/2010/main" val="3075923236"/>
      </p:ext>
    </p:extLst>
  </p:cSld>
  <p:clrMapOvr>
    <a:masterClrMapping/>
  </p:clrMapOvr>
  <p:transition spd="med"/>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1859340"/>
            <a:ext cx="8064896" cy="2400657"/>
          </a:xfrm>
          <a:prstGeom prst="rect">
            <a:avLst/>
          </a:prstGeom>
        </p:spPr>
        <p:txBody>
          <a:bodyPr wrap="square">
            <a:spAutoFit/>
          </a:bodyPr>
          <a:lstStyle/>
          <a:p>
            <a:r>
              <a:rPr lang="it-IT">
                <a:latin typeface="+mn-lt"/>
              </a:rPr>
              <a:t>Per rispondere al quesito, bisogna innanzitutto dividere il polisillogismo nei due sillogismi che lo compongono, ovvero: </a:t>
            </a:r>
          </a:p>
          <a:p>
            <a:endParaRPr lang="it-IT">
              <a:latin typeface="+mn-lt"/>
            </a:endParaRPr>
          </a:p>
          <a:p>
            <a:r>
              <a:rPr lang="it-IT">
                <a:latin typeface="+mn-lt"/>
              </a:rPr>
              <a:t>«Qualche adolescente è vitale – Nessuna persona vitale è depressa – Non tutti gli adolescenti sono depressi» e «Non tutti gli adolescenti sono depressi – Tutti gli adolescenti sono giovani – Non tutti i giovani sono depressi». </a:t>
            </a:r>
          </a:p>
          <a:p>
            <a:endParaRPr lang="it-IT">
              <a:latin typeface="+mn-lt"/>
            </a:endParaRPr>
          </a:p>
          <a:p>
            <a:r>
              <a:rPr lang="it-IT">
                <a:latin typeface="+mn-lt"/>
              </a:rPr>
              <a:t>A questo punto risulta evidente che </a:t>
            </a:r>
            <a:r>
              <a:rPr lang="it-IT" sz="2400" b="1">
                <a:solidFill>
                  <a:srgbClr val="C00000"/>
                </a:solidFill>
                <a:latin typeface="+mn-lt"/>
              </a:rPr>
              <a:t>la risposta corretta è la A</a:t>
            </a:r>
          </a:p>
        </p:txBody>
      </p:sp>
    </p:spTree>
    <p:extLst>
      <p:ext uri="{BB962C8B-B14F-4D97-AF65-F5344CB8AC3E}">
        <p14:creationId xmlns:p14="http://schemas.microsoft.com/office/powerpoint/2010/main" val="8795782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itolo 1"/>
          <p:cNvSpPr txBox="1">
            <a:spLocks noGrp="1"/>
          </p:cNvSpPr>
          <p:nvPr>
            <p:ph type="title"/>
          </p:nvPr>
        </p:nvSpPr>
        <p:spPr>
          <a:xfrm>
            <a:off x="457200" y="274638"/>
            <a:ext cx="8229600" cy="1143001"/>
          </a:xfrm>
          <a:prstGeom prst="rect">
            <a:avLst/>
          </a:prstGeom>
        </p:spPr>
        <p:txBody>
          <a:bodyPr/>
          <a:lstStyle>
            <a:lvl1pPr defTabSz="832102">
              <a:defRPr sz="3100" b="1"/>
            </a:lvl1pPr>
          </a:lstStyle>
          <a:p>
            <a:r>
              <a:t>Quale delle seguenti argomentazioni si basa su un ragionamento induttivo? </a:t>
            </a:r>
          </a:p>
        </p:txBody>
      </p:sp>
      <p:sp>
        <p:nvSpPr>
          <p:cNvPr id="189" name="Segnaposto contenuto 2"/>
          <p:cNvSpPr txBox="1">
            <a:spLocks noGrp="1"/>
          </p:cNvSpPr>
          <p:nvPr>
            <p:ph type="body" idx="1"/>
          </p:nvPr>
        </p:nvSpPr>
        <p:spPr>
          <a:xfrm>
            <a:off x="457200" y="1600200"/>
            <a:ext cx="8229600" cy="4525963"/>
          </a:xfrm>
          <a:prstGeom prst="rect">
            <a:avLst/>
          </a:prstGeom>
        </p:spPr>
        <p:txBody>
          <a:bodyPr/>
          <a:lstStyle/>
          <a:p>
            <a:pPr marL="329184" indent="-329184" defTabSz="877822">
              <a:lnSpc>
                <a:spcPct val="80000"/>
              </a:lnSpc>
              <a:spcBef>
                <a:spcPts val="500"/>
              </a:spcBef>
              <a:defRPr sz="2100"/>
            </a:pPr>
            <a:endParaRPr/>
          </a:p>
          <a:p>
            <a:pPr marL="493773" indent="-493773" defTabSz="877822">
              <a:lnSpc>
                <a:spcPct val="80000"/>
              </a:lnSpc>
              <a:spcBef>
                <a:spcPts val="500"/>
              </a:spcBef>
              <a:buFontTx/>
              <a:buAutoNum type="alphaUcPeriod"/>
              <a:defRPr sz="2100"/>
            </a:pPr>
            <a:r>
              <a:t>Fumare aumenta le probabilità di infarto. Riccardo è un forte fumatore. Riccardo ha un’alta probabilità di avere un infarto</a:t>
            </a:r>
          </a:p>
          <a:p>
            <a:pPr marL="493773" indent="-493773" defTabSz="877822">
              <a:lnSpc>
                <a:spcPct val="80000"/>
              </a:lnSpc>
              <a:spcBef>
                <a:spcPts val="500"/>
              </a:spcBef>
              <a:buFontTx/>
              <a:buAutoNum type="alphaUcPeriod"/>
              <a:defRPr sz="2100"/>
            </a:pPr>
            <a:r>
              <a:t>Tutti i pazienti affetti da demenza senile hanno un deficit di memoria. Enrico non ha un deficit di memoria. Quindi Enrico non è affetto da demenza senile</a:t>
            </a:r>
          </a:p>
          <a:p>
            <a:pPr marL="493773" indent="-493773" defTabSz="877822">
              <a:lnSpc>
                <a:spcPct val="80000"/>
              </a:lnSpc>
              <a:spcBef>
                <a:spcPts val="500"/>
              </a:spcBef>
              <a:buFontTx/>
              <a:buAutoNum type="alphaUcPeriod"/>
              <a:defRPr sz="2100"/>
            </a:pPr>
            <a:r>
              <a:t>Tutti quelli che tradiscono sono infedeli, anche se a volte non possono evitarlo. Gianluca tradisce spesso. Quindi Gianluca è infedele</a:t>
            </a:r>
          </a:p>
          <a:p>
            <a:pPr marL="493773" indent="-493773" defTabSz="877822">
              <a:lnSpc>
                <a:spcPct val="80000"/>
              </a:lnSpc>
              <a:spcBef>
                <a:spcPts val="500"/>
              </a:spcBef>
              <a:buFontTx/>
              <a:buAutoNum type="alphaUcPeriod"/>
              <a:defRPr sz="2100"/>
            </a:pPr>
            <a:r>
              <a:t>Fare esercizio fisico regolare migliora le condizioni di salute, a parità di altri fattori. Susanna fa esercizio fisico regolare. Susanna sarà in buone condizioni di salute</a:t>
            </a:r>
          </a:p>
          <a:p>
            <a:pPr marL="493773" indent="-493773" defTabSz="877822">
              <a:lnSpc>
                <a:spcPct val="80000"/>
              </a:lnSpc>
              <a:spcBef>
                <a:spcPts val="500"/>
              </a:spcBef>
              <a:buFontTx/>
              <a:buAutoNum type="alphaUcPeriod"/>
              <a:defRPr sz="2100"/>
            </a:pPr>
            <a:r>
              <a:t>Nel mio studio sperimentale tutti i pazienti affetti da demenza senile presentavano un deficit di memoria. Quindi il deficit di memoria è necessariamente presente nella demenza senile</a:t>
            </a:r>
          </a:p>
        </p:txBody>
      </p:sp>
      <p:sp>
        <p:nvSpPr>
          <p:cNvPr id="190" name="Rettangolo 3"/>
          <p:cNvSpPr txBox="1"/>
          <p:nvPr/>
        </p:nvSpPr>
        <p:spPr>
          <a:xfrm>
            <a:off x="2195735" y="6237311"/>
            <a:ext cx="5358811" cy="447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400" b="1">
                <a:solidFill>
                  <a:srgbClr val="C00000"/>
                </a:solidFill>
                <a:latin typeface="+mn-lt"/>
                <a:ea typeface="+mn-ea"/>
                <a:cs typeface="+mn-cs"/>
                <a:sym typeface="Calibri"/>
              </a:defRPr>
            </a:lvl1pPr>
          </a:lstStyle>
          <a:p>
            <a:r>
              <a:t>LA RISPOSTA ESATTA, QUINDI, È LA 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90"/>
                                        </p:tgtEl>
                                        <p:attrNameLst>
                                          <p:attrName>style.visibility</p:attrName>
                                        </p:attrNameLst>
                                      </p:cBhvr>
                                      <p:to>
                                        <p:strVal val="visible"/>
                                      </p:to>
                                    </p:set>
                                    <p:animEffect transition="in" filter="dissolve">
                                      <p:cBhvr>
                                        <p:cTn id="7"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animBg="1" advAuto="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Immagine 1" descr="http://media.grammatichedelpensiero.bedita.net/0f/d2/vol1b_9027c65bfea67fead2e4b4854b6239fa/vol1b_uni5_giochilogici_3-1_413x_52170a0dde34880f219ff4ef000a951b.png">
            <a:hlinkClick r:id="rId2" tooltip="&quot;open &quo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933056"/>
            <a:ext cx="7305004" cy="17281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387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altLang="it-IT" sz="1800" b="0" i="0" u="none" strike="noStrike" cap="none" normalizeH="0" baseline="0">
              <a:ln>
                <a:noFill/>
              </a:ln>
              <a:solidFill>
                <a:schemeClr val="tx1"/>
              </a:solidFill>
              <a:effectLst/>
              <a:latin typeface="Arial" pitchFamily="34" charset="0"/>
              <a:cs typeface="Arial" pitchFamily="34" charset="0"/>
            </a:endParaRPr>
          </a:p>
        </p:txBody>
      </p:sp>
      <p:sp>
        <p:nvSpPr>
          <p:cNvPr id="4" name="Rettangolo 3"/>
          <p:cNvSpPr/>
          <p:nvPr/>
        </p:nvSpPr>
        <p:spPr>
          <a:xfrm>
            <a:off x="395536" y="705178"/>
            <a:ext cx="8208912" cy="2862322"/>
          </a:xfrm>
          <a:prstGeom prst="rect">
            <a:avLst/>
          </a:prstGeom>
        </p:spPr>
        <p:txBody>
          <a:bodyPr wrap="square">
            <a:spAutoFit/>
          </a:bodyPr>
          <a:lstStyle/>
          <a:p>
            <a:r>
              <a:rPr lang="it-IT" sz="2000" b="1">
                <a:latin typeface="+mn-lt"/>
              </a:rPr>
              <a:t>La rappresentazione grafica di un sillogismo</a:t>
            </a:r>
          </a:p>
          <a:p>
            <a:endParaRPr lang="it-IT" sz="2000">
              <a:latin typeface="+mn-lt"/>
            </a:endParaRPr>
          </a:p>
          <a:p>
            <a:pPr marL="342900" lvl="0" indent="-342900">
              <a:buFont typeface="Arial" panose="020B0604020202020204" pitchFamily="34" charset="0"/>
              <a:buChar char="•"/>
            </a:pPr>
            <a:r>
              <a:rPr lang="it-IT" sz="2000">
                <a:latin typeface="+mn-lt"/>
              </a:rPr>
              <a:t>Tutti gli esseri umani sono animali.</a:t>
            </a:r>
          </a:p>
          <a:p>
            <a:pPr marL="342900" lvl="0" indent="-342900">
              <a:buFont typeface="Arial" panose="020B0604020202020204" pitchFamily="34" charset="0"/>
              <a:buChar char="•"/>
            </a:pPr>
            <a:r>
              <a:rPr lang="it-IT" sz="2000">
                <a:latin typeface="+mn-lt"/>
              </a:rPr>
              <a:t>Alcuni esseri umani sono pigri.</a:t>
            </a:r>
          </a:p>
          <a:p>
            <a:pPr marL="342900" lvl="0" indent="-342900">
              <a:buFont typeface="Arial" panose="020B0604020202020204" pitchFamily="34" charset="0"/>
              <a:buChar char="•"/>
            </a:pPr>
            <a:r>
              <a:rPr lang="it-IT" sz="2000">
                <a:latin typeface="+mn-lt"/>
              </a:rPr>
              <a:t>Dunque, alcune cose pigre sono animali.</a:t>
            </a:r>
          </a:p>
          <a:p>
            <a:endParaRPr lang="it-IT" sz="2000">
              <a:latin typeface="+mn-lt"/>
            </a:endParaRPr>
          </a:p>
          <a:p>
            <a:r>
              <a:rPr lang="it-IT" sz="2000">
                <a:latin typeface="+mn-lt"/>
              </a:rPr>
              <a:t>Posto che L siano gli esseri umani, M i pigri e N gli animali, quale tra i seguenti diagrammi rappresenta correttamente le relazioni espresse dal sillogismo?</a:t>
            </a:r>
            <a:r>
              <a:rPr lang="it-IT" sz="2000" u="sng">
                <a:latin typeface="+mn-lt"/>
                <a:hlinkClick r:id="rId2"/>
              </a:rPr>
              <a:t> </a:t>
            </a:r>
            <a:endParaRPr lang="it-IT" sz="2000">
              <a:latin typeface="+mn-lt"/>
            </a:endParaRPr>
          </a:p>
        </p:txBody>
      </p:sp>
    </p:spTree>
    <p:extLst>
      <p:ext uri="{BB962C8B-B14F-4D97-AF65-F5344CB8AC3E}">
        <p14:creationId xmlns:p14="http://schemas.microsoft.com/office/powerpoint/2010/main" val="87957826"/>
      </p:ext>
    </p:extLst>
  </p:cSld>
  <p:clrMapOvr>
    <a:masterClrMapping/>
  </p:clrMapOvr>
  <p:transition spd="med"/>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4165" y="2708920"/>
            <a:ext cx="8712968" cy="3170099"/>
          </a:xfrm>
          <a:prstGeom prst="rect">
            <a:avLst/>
          </a:prstGeom>
        </p:spPr>
        <p:txBody>
          <a:bodyPr wrap="square">
            <a:spAutoFit/>
          </a:bodyPr>
          <a:lstStyle/>
          <a:p>
            <a:r>
              <a:rPr lang="it-IT" sz="2000">
                <a:latin typeface="+mn-lt"/>
              </a:rPr>
              <a:t>Per ottenere il diagramma che rappresenta il sillogismo completo, immaginiamo la rappresentazione di ogni singola proposizione. La prima premessa è rappresentata dall’insieme L inscritto nell’insieme N, perché tutto l’insieme degli esseri umani è contenuto nell’insieme più grande degli animali. Poiché non tutti gli esseri umani sono pigri, la seconda premessa si rappresenta intersecando l’insieme L con l’insieme M: gli individui che sono al tempo stesso esseri umani e pigri, stanno nell’intersezione tra i rispettivi insiemi. La conclusione ci dice che l’insieme M si interseca anche con l’insieme N: questo è evidente perché, se l’insieme N contiene tutti gli elementi di L, allora contiene anche quella porzione di L che si interseca con M. </a:t>
            </a:r>
          </a:p>
        </p:txBody>
      </p:sp>
      <p:pic>
        <p:nvPicPr>
          <p:cNvPr id="3" name="Immagine 1" descr="http://media.grammatichedelpensiero.bedita.net/0f/d2/vol1b_9027c65bfea67fead2e4b4854b6239fa/vol1b_uni5_giochilogici_3-1_413x_52170a0dde34880f219ff4ef000a951b.png">
            <a:hlinkClick r:id="rId2" tooltip="&quot;open &quo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548680"/>
            <a:ext cx="7305004" cy="1728192"/>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2843808" y="6105595"/>
            <a:ext cx="4372967" cy="461665"/>
          </a:xfrm>
          <a:prstGeom prst="rect">
            <a:avLst/>
          </a:prstGeom>
        </p:spPr>
        <p:txBody>
          <a:bodyPr wrap="square">
            <a:spAutoFit/>
          </a:bodyPr>
          <a:lstStyle/>
          <a:p>
            <a:pPr lvl="0"/>
            <a:r>
              <a:rPr lang="it-IT" sz="2400" b="1">
                <a:solidFill>
                  <a:srgbClr val="C00000"/>
                </a:solidFill>
                <a:latin typeface="Calibri"/>
              </a:rPr>
              <a:t>La risposta corretta è la A</a:t>
            </a:r>
          </a:p>
        </p:txBody>
      </p:sp>
    </p:spTree>
    <p:extLst>
      <p:ext uri="{BB962C8B-B14F-4D97-AF65-F5344CB8AC3E}">
        <p14:creationId xmlns:p14="http://schemas.microsoft.com/office/powerpoint/2010/main" val="4166677010"/>
      </p:ext>
    </p:extLst>
  </p:cSld>
  <p:clrMapOvr>
    <a:masterClrMapping/>
  </p:clrMapOvr>
  <p:transition spd="med"/>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95536" y="1844824"/>
            <a:ext cx="8424936" cy="4093428"/>
          </a:xfrm>
          <a:prstGeom prst="rect">
            <a:avLst/>
          </a:prstGeom>
        </p:spPr>
        <p:txBody>
          <a:bodyPr wrap="square">
            <a:spAutoFit/>
          </a:bodyPr>
          <a:lstStyle/>
          <a:p>
            <a:r>
              <a:rPr lang="it-IT" sz="2000" b="1">
                <a:latin typeface="+mn-lt"/>
              </a:rPr>
              <a:t>REGOLE DEL SILLOGISMO:</a:t>
            </a:r>
          </a:p>
          <a:p>
            <a:endParaRPr lang="it-IT" sz="2000">
              <a:latin typeface="+mn-lt"/>
            </a:endParaRPr>
          </a:p>
          <a:p>
            <a:pPr marL="285750" indent="-285750">
              <a:buFontTx/>
              <a:buChar char="-"/>
            </a:pPr>
            <a:r>
              <a:rPr lang="it-IT" sz="2000">
                <a:latin typeface="+mn-lt"/>
              </a:rPr>
              <a:t>Se almeno una premessa è NEGATIVA la conclusione sarà NEGATIVA.</a:t>
            </a:r>
          </a:p>
          <a:p>
            <a:pPr marL="285750" indent="-285750">
              <a:buFontTx/>
              <a:buChar char="-"/>
            </a:pPr>
            <a:endParaRPr lang="it-IT" sz="2000">
              <a:latin typeface="+mn-lt"/>
            </a:endParaRPr>
          </a:p>
          <a:p>
            <a:pPr marL="285750" indent="-285750">
              <a:buFontTx/>
              <a:buChar char="-"/>
            </a:pPr>
            <a:r>
              <a:rPr lang="it-IT" sz="2000">
                <a:latin typeface="+mn-lt"/>
              </a:rPr>
              <a:t>Se le premesse sono AFFERMATIVE la conclusione  sarà AFFERMATIVA.</a:t>
            </a:r>
          </a:p>
          <a:p>
            <a:pPr marL="285750" indent="-285750">
              <a:buFontTx/>
              <a:buChar char="-"/>
            </a:pPr>
            <a:endParaRPr lang="it-IT" sz="2000">
              <a:latin typeface="+mn-lt"/>
            </a:endParaRPr>
          </a:p>
          <a:p>
            <a:pPr marL="285750" indent="-285750">
              <a:buFontTx/>
              <a:buChar char="-"/>
            </a:pPr>
            <a:r>
              <a:rPr lang="it-IT" sz="2000">
                <a:latin typeface="+mn-lt"/>
              </a:rPr>
              <a:t>Se le premesse contengono una informazione  PARTICOLARE (alcuni, Valeria...) la conclusione sarà  PARTICOLARE.</a:t>
            </a:r>
          </a:p>
          <a:p>
            <a:pPr marL="285750" indent="-285750">
              <a:buFontTx/>
              <a:buChar char="-"/>
            </a:pPr>
            <a:endParaRPr lang="it-IT" sz="2000">
              <a:latin typeface="+mn-lt"/>
            </a:endParaRPr>
          </a:p>
          <a:p>
            <a:pPr marL="285750" indent="-285750">
              <a:buFontTx/>
              <a:buChar char="-"/>
            </a:pPr>
            <a:r>
              <a:rPr lang="it-IT" sz="2000">
                <a:latin typeface="+mn-lt"/>
              </a:rPr>
              <a:t>Se la premessa è IPOTETICA la conclusione sarà IPOTETICA.</a:t>
            </a:r>
          </a:p>
          <a:p>
            <a:pPr marL="285750" indent="-285750">
              <a:buFontTx/>
              <a:buChar char="-"/>
            </a:pPr>
            <a:endParaRPr lang="it-IT" sz="2000">
              <a:latin typeface="+mn-lt"/>
            </a:endParaRPr>
          </a:p>
          <a:p>
            <a:r>
              <a:rPr lang="it-IT" sz="2000">
                <a:latin typeface="+mn-lt"/>
              </a:rPr>
              <a:t>- Il TERMINE MEDIO compare in entrambe le  premesse, ma NON NELLA CONCLUSIONE.</a:t>
            </a:r>
          </a:p>
        </p:txBody>
      </p:sp>
      <p:sp>
        <p:nvSpPr>
          <p:cNvPr id="4" name="CasellaDiTesto 3"/>
          <p:cNvSpPr txBox="1"/>
          <p:nvPr/>
        </p:nvSpPr>
        <p:spPr>
          <a:xfrm>
            <a:off x="3370006" y="476672"/>
            <a:ext cx="2475995"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it-IT" sz="2800" b="1" i="0" u="none" strike="noStrike" cap="none" spc="0" normalizeH="0" baseline="0">
                <a:ln>
                  <a:noFill/>
                </a:ln>
                <a:solidFill>
                  <a:srgbClr val="C00000"/>
                </a:solidFill>
                <a:effectLst/>
                <a:uFillTx/>
                <a:latin typeface="+mn-lt"/>
                <a:ea typeface="+mj-ea"/>
                <a:cs typeface="+mj-cs"/>
                <a:sym typeface="Helvetica"/>
              </a:rPr>
              <a:t>RIASSUMENDO:</a:t>
            </a:r>
          </a:p>
        </p:txBody>
      </p:sp>
    </p:spTree>
    <p:extLst>
      <p:ext uri="{BB962C8B-B14F-4D97-AF65-F5344CB8AC3E}">
        <p14:creationId xmlns:p14="http://schemas.microsoft.com/office/powerpoint/2010/main" val="3828316229"/>
      </p:ext>
    </p:extLst>
  </p:cSld>
  <p:clrMapOvr>
    <a:masterClrMapping/>
  </p:clrMapOvr>
  <p:transition spd="med"/>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27584" y="1268760"/>
            <a:ext cx="7416824" cy="4524315"/>
          </a:xfrm>
          <a:prstGeom prst="rect">
            <a:avLst/>
          </a:prstGeom>
        </p:spPr>
        <p:txBody>
          <a:bodyPr wrap="square">
            <a:spAutoFit/>
          </a:bodyPr>
          <a:lstStyle/>
          <a:p>
            <a:r>
              <a:rPr lang="it-IT" sz="3200">
                <a:latin typeface="+mn-lt"/>
              </a:rPr>
              <a:t>Tutti quelli che hanno ascoltato si sono divertiti,</a:t>
            </a:r>
          </a:p>
          <a:p>
            <a:endParaRPr lang="it-IT" sz="3200">
              <a:latin typeface="+mn-lt"/>
            </a:endParaRPr>
          </a:p>
          <a:p>
            <a:r>
              <a:rPr lang="it-IT" sz="3200">
                <a:latin typeface="+mn-lt"/>
              </a:rPr>
              <a:t>Tutti quelli che si sono divertiti passeranno il test,</a:t>
            </a:r>
          </a:p>
          <a:p>
            <a:endParaRPr lang="it-IT" sz="3200">
              <a:latin typeface="+mn-lt"/>
            </a:endParaRPr>
          </a:p>
          <a:p>
            <a:r>
              <a:rPr lang="it-IT" sz="3200">
                <a:latin typeface="+mn-lt"/>
              </a:rPr>
              <a:t>Quindi...</a:t>
            </a:r>
          </a:p>
          <a:p>
            <a:endParaRPr lang="it-IT" sz="3200">
              <a:latin typeface="+mn-lt"/>
            </a:endParaRPr>
          </a:p>
          <a:p>
            <a:pPr algn="r"/>
            <a:r>
              <a:rPr lang="it-IT" sz="3200">
                <a:latin typeface="+mn-lt"/>
              </a:rPr>
              <a:t>concludete voi il sillogismo!</a:t>
            </a:r>
          </a:p>
        </p:txBody>
      </p:sp>
    </p:spTree>
    <p:extLst>
      <p:ext uri="{BB962C8B-B14F-4D97-AF65-F5344CB8AC3E}">
        <p14:creationId xmlns:p14="http://schemas.microsoft.com/office/powerpoint/2010/main" val="159979715"/>
      </p:ext>
    </p:extLst>
  </p:cSld>
  <p:clrMapOvr>
    <a:masterClrMapping/>
  </p:clrMapOvr>
  <p:transition spd="med"/>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 name="Picture 2" descr="Picture 2"/>
          <p:cNvPicPr>
            <a:picLocks noChangeAspect="1"/>
          </p:cNvPicPr>
          <p:nvPr/>
        </p:nvPicPr>
        <p:blipFill>
          <a:blip r:embed="rId2"/>
          <a:stretch>
            <a:fillRect/>
          </a:stretch>
        </p:blipFill>
        <p:spPr>
          <a:xfrm>
            <a:off x="144825" y="2889942"/>
            <a:ext cx="8997692" cy="1430984"/>
          </a:xfrm>
          <a:prstGeom prst="rect">
            <a:avLst/>
          </a:prstGeom>
          <a:ln w="12700">
            <a:miter lim="400000"/>
          </a:ln>
        </p:spPr>
      </p:pic>
      <p:sp>
        <p:nvSpPr>
          <p:cNvPr id="803" name="Serie di figure, figure speculari:"/>
          <p:cNvSpPr txBox="1"/>
          <p:nvPr/>
        </p:nvSpPr>
        <p:spPr>
          <a:xfrm>
            <a:off x="690595" y="717658"/>
            <a:ext cx="7593466" cy="1158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3600" b="1">
                <a:latin typeface="+mn-lt"/>
                <a:ea typeface="+mn-ea"/>
                <a:cs typeface="+mn-cs"/>
                <a:sym typeface="Calibri"/>
              </a:defRPr>
            </a:lvl1pPr>
          </a:lstStyle>
          <a:p>
            <a:r>
              <a:t>Problemi di memoria-attenzione e percezione</a:t>
            </a:r>
          </a:p>
        </p:txBody>
      </p:sp>
    </p:spTree>
  </p:cSld>
  <p:clrMapOvr>
    <a:masterClrMapping/>
  </p:clrMapOvr>
  <p:transition spd="med"/>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5" name="Picture 2" descr="Picture 2"/>
          <p:cNvPicPr>
            <a:picLocks noChangeAspect="1"/>
          </p:cNvPicPr>
          <p:nvPr/>
        </p:nvPicPr>
        <p:blipFill>
          <a:blip r:embed="rId2"/>
          <a:stretch>
            <a:fillRect/>
          </a:stretch>
        </p:blipFill>
        <p:spPr>
          <a:xfrm>
            <a:off x="395534" y="188639"/>
            <a:ext cx="8513714" cy="4536506"/>
          </a:xfrm>
          <a:prstGeom prst="rect">
            <a:avLst/>
          </a:prstGeom>
          <a:ln w="12700">
            <a:miter lim="400000"/>
          </a:ln>
        </p:spPr>
      </p:pic>
      <p:pic>
        <p:nvPicPr>
          <p:cNvPr id="806" name="Picture 3" descr="Picture 3"/>
          <p:cNvPicPr>
            <a:picLocks noChangeAspect="1"/>
          </p:cNvPicPr>
          <p:nvPr/>
        </p:nvPicPr>
        <p:blipFill>
          <a:blip r:embed="rId3"/>
          <a:stretch>
            <a:fillRect/>
          </a:stretch>
        </p:blipFill>
        <p:spPr>
          <a:xfrm>
            <a:off x="375379" y="5445223"/>
            <a:ext cx="8505826" cy="55245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806"/>
                                        </p:tgtEl>
                                        <p:attrNameLst>
                                          <p:attrName>style.visibility</p:attrName>
                                        </p:attrNameLst>
                                      </p:cBhvr>
                                      <p:to>
                                        <p:strVal val="visible"/>
                                      </p:to>
                                    </p:set>
                                    <p:animEffect transition="in" filter="dissolve">
                                      <p:cBhvr>
                                        <p:cTn id="7" dur="500"/>
                                        <p:tgtEl>
                                          <p:spTgt spid="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 grpId="0" animBg="1" advAuto="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 name="Picture 4" descr="Picture 4"/>
          <p:cNvPicPr>
            <a:picLocks noChangeAspect="1"/>
          </p:cNvPicPr>
          <p:nvPr/>
        </p:nvPicPr>
        <p:blipFill>
          <a:blip r:embed="rId2"/>
          <a:stretch>
            <a:fillRect/>
          </a:stretch>
        </p:blipFill>
        <p:spPr>
          <a:xfrm>
            <a:off x="514095" y="692695"/>
            <a:ext cx="6787107" cy="4752530"/>
          </a:xfrm>
          <a:prstGeom prst="rect">
            <a:avLst/>
          </a:prstGeom>
          <a:ln w="12700">
            <a:miter lim="400000"/>
          </a:ln>
        </p:spPr>
      </p:pic>
      <p:pic>
        <p:nvPicPr>
          <p:cNvPr id="809" name="Picture 5" descr="Picture 5"/>
          <p:cNvPicPr>
            <a:picLocks noChangeAspect="1"/>
          </p:cNvPicPr>
          <p:nvPr/>
        </p:nvPicPr>
        <p:blipFill>
          <a:blip r:embed="rId3"/>
          <a:stretch>
            <a:fillRect/>
          </a:stretch>
        </p:blipFill>
        <p:spPr>
          <a:xfrm>
            <a:off x="251519" y="5834245"/>
            <a:ext cx="8458201" cy="80962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809"/>
                                        </p:tgtEl>
                                        <p:attrNameLst>
                                          <p:attrName>style.visibility</p:attrName>
                                        </p:attrNameLst>
                                      </p:cBhvr>
                                      <p:to>
                                        <p:strVal val="visible"/>
                                      </p:to>
                                    </p:set>
                                    <p:animEffect transition="in" filter="dissolve">
                                      <p:cBhvr>
                                        <p:cTn id="7" dur="500"/>
                                        <p:tgtEl>
                                          <p:spTgt spid="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 grpId="0" animBg="1" advAuto="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 name="Picture 2" descr="Picture 2"/>
          <p:cNvPicPr>
            <a:picLocks noChangeAspect="1"/>
          </p:cNvPicPr>
          <p:nvPr/>
        </p:nvPicPr>
        <p:blipFill>
          <a:blip r:embed="rId2"/>
          <a:stretch>
            <a:fillRect/>
          </a:stretch>
        </p:blipFill>
        <p:spPr>
          <a:xfrm>
            <a:off x="1115616" y="692694"/>
            <a:ext cx="4752529" cy="5124062"/>
          </a:xfrm>
          <a:prstGeom prst="rect">
            <a:avLst/>
          </a:prstGeom>
          <a:ln w="12700">
            <a:miter lim="400000"/>
          </a:ln>
        </p:spPr>
      </p:pic>
      <p:pic>
        <p:nvPicPr>
          <p:cNvPr id="812" name="Picture 3" descr="Picture 3"/>
          <p:cNvPicPr>
            <a:picLocks noChangeAspect="1"/>
          </p:cNvPicPr>
          <p:nvPr/>
        </p:nvPicPr>
        <p:blipFill>
          <a:blip r:embed="rId3"/>
          <a:stretch>
            <a:fillRect/>
          </a:stretch>
        </p:blipFill>
        <p:spPr>
          <a:xfrm>
            <a:off x="539551" y="5877271"/>
            <a:ext cx="7336665" cy="72008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812"/>
                                        </p:tgtEl>
                                        <p:attrNameLst>
                                          <p:attrName>style.visibility</p:attrName>
                                        </p:attrNameLst>
                                      </p:cBhvr>
                                      <p:to>
                                        <p:strVal val="visible"/>
                                      </p:to>
                                    </p:set>
                                    <p:animEffect transition="in" filter="dissolve">
                                      <p:cBhvr>
                                        <p:cTn id="7" dur="500"/>
                                        <p:tgtEl>
                                          <p:spTgt spid="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2" grpId="0" animBg="1" advAuto="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 name="Picture 2" descr="Picture 2"/>
          <p:cNvPicPr>
            <a:picLocks noChangeAspect="1"/>
          </p:cNvPicPr>
          <p:nvPr/>
        </p:nvPicPr>
        <p:blipFill>
          <a:blip r:embed="rId2"/>
          <a:stretch>
            <a:fillRect/>
          </a:stretch>
        </p:blipFill>
        <p:spPr>
          <a:xfrm>
            <a:off x="313415" y="404664"/>
            <a:ext cx="8562976" cy="714376"/>
          </a:xfrm>
          <a:prstGeom prst="rect">
            <a:avLst/>
          </a:prstGeom>
          <a:ln w="12700">
            <a:miter lim="400000"/>
          </a:ln>
        </p:spPr>
      </p:pic>
      <p:pic>
        <p:nvPicPr>
          <p:cNvPr id="815" name="Picture 3" descr="Picture 3"/>
          <p:cNvPicPr>
            <a:picLocks noChangeAspect="1"/>
          </p:cNvPicPr>
          <p:nvPr/>
        </p:nvPicPr>
        <p:blipFill>
          <a:blip r:embed="rId3"/>
          <a:stretch>
            <a:fillRect/>
          </a:stretch>
        </p:blipFill>
        <p:spPr>
          <a:xfrm>
            <a:off x="340117" y="1484783"/>
            <a:ext cx="5163642" cy="3066996"/>
          </a:xfrm>
          <a:prstGeom prst="rect">
            <a:avLst/>
          </a:prstGeom>
          <a:ln w="12700">
            <a:miter lim="400000"/>
          </a:ln>
        </p:spPr>
      </p:pic>
      <p:pic>
        <p:nvPicPr>
          <p:cNvPr id="816" name="Picture 4" descr="Picture 4"/>
          <p:cNvPicPr>
            <a:picLocks noChangeAspect="1"/>
          </p:cNvPicPr>
          <p:nvPr/>
        </p:nvPicPr>
        <p:blipFill>
          <a:blip r:embed="rId4"/>
          <a:stretch>
            <a:fillRect/>
          </a:stretch>
        </p:blipFill>
        <p:spPr>
          <a:xfrm>
            <a:off x="340117" y="4941168"/>
            <a:ext cx="7996112" cy="108012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816"/>
                                        </p:tgtEl>
                                        <p:attrNameLst>
                                          <p:attrName>style.visibility</p:attrName>
                                        </p:attrNameLst>
                                      </p:cBhvr>
                                      <p:to>
                                        <p:strVal val="visible"/>
                                      </p:to>
                                    </p:set>
                                    <p:animEffect transition="in" filter="dissolve">
                                      <p:cBhvr>
                                        <p:cTn id="7" dur="500"/>
                                        <p:tgtEl>
                                          <p:spTgt spid="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6" grpId="0" animBg="1" advAuto="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8" name="Picture 2" descr="Picture 2"/>
          <p:cNvPicPr>
            <a:picLocks noChangeAspect="1"/>
          </p:cNvPicPr>
          <p:nvPr/>
        </p:nvPicPr>
        <p:blipFill>
          <a:blip r:embed="rId2"/>
          <a:stretch>
            <a:fillRect/>
          </a:stretch>
        </p:blipFill>
        <p:spPr>
          <a:xfrm>
            <a:off x="539551" y="1556791"/>
            <a:ext cx="4980294" cy="3024337"/>
          </a:xfrm>
          <a:prstGeom prst="rect">
            <a:avLst/>
          </a:prstGeom>
          <a:ln w="12700">
            <a:miter lim="400000"/>
          </a:ln>
        </p:spPr>
      </p:pic>
      <p:pic>
        <p:nvPicPr>
          <p:cNvPr id="819" name="Picture 2" descr="Picture 2"/>
          <p:cNvPicPr>
            <a:picLocks noChangeAspect="1"/>
          </p:cNvPicPr>
          <p:nvPr/>
        </p:nvPicPr>
        <p:blipFill>
          <a:blip r:embed="rId3"/>
          <a:stretch>
            <a:fillRect/>
          </a:stretch>
        </p:blipFill>
        <p:spPr>
          <a:xfrm>
            <a:off x="313415" y="404664"/>
            <a:ext cx="8562976" cy="714376"/>
          </a:xfrm>
          <a:prstGeom prst="rect">
            <a:avLst/>
          </a:prstGeom>
          <a:ln w="12700">
            <a:miter lim="400000"/>
          </a:ln>
        </p:spPr>
      </p:pic>
      <p:pic>
        <p:nvPicPr>
          <p:cNvPr id="820" name="Picture 3" descr="Picture 3"/>
          <p:cNvPicPr>
            <a:picLocks noChangeAspect="1"/>
          </p:cNvPicPr>
          <p:nvPr/>
        </p:nvPicPr>
        <p:blipFill>
          <a:blip r:embed="rId4"/>
          <a:stretch>
            <a:fillRect/>
          </a:stretch>
        </p:blipFill>
        <p:spPr>
          <a:xfrm>
            <a:off x="179511" y="5373215"/>
            <a:ext cx="8413568" cy="72008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820"/>
                                        </p:tgtEl>
                                        <p:attrNameLst>
                                          <p:attrName>style.visibility</p:attrName>
                                        </p:attrNameLst>
                                      </p:cBhvr>
                                      <p:to>
                                        <p:strVal val="visible"/>
                                      </p:to>
                                    </p:set>
                                    <p:animEffect transition="in" filter="dissolve">
                                      <p:cBhvr>
                                        <p:cTn id="7" dur="500"/>
                                        <p:tgtEl>
                                          <p:spTgt spid="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egnaposto contenuto 2"/>
          <p:cNvSpPr txBox="1">
            <a:spLocks noGrp="1"/>
          </p:cNvSpPr>
          <p:nvPr>
            <p:ph type="body" idx="1"/>
          </p:nvPr>
        </p:nvSpPr>
        <p:spPr>
          <a:xfrm>
            <a:off x="457200" y="1600200"/>
            <a:ext cx="8229600" cy="4525963"/>
          </a:xfrm>
          <a:prstGeom prst="rect">
            <a:avLst/>
          </a:prstGeom>
        </p:spPr>
        <p:txBody>
          <a:bodyPr/>
          <a:lstStyle/>
          <a:p>
            <a:pPr marL="0" indent="0" defTabSz="868680">
              <a:lnSpc>
                <a:spcPct val="80000"/>
              </a:lnSpc>
              <a:spcBef>
                <a:spcPts val="600"/>
              </a:spcBef>
              <a:buSzTx/>
              <a:buNone/>
              <a:defRPr sz="2700" b="1"/>
            </a:pPr>
            <a:r>
              <a:t>I quesiti interpretativi</a:t>
            </a:r>
          </a:p>
          <a:p>
            <a:pPr marL="0" indent="0" defTabSz="868680">
              <a:lnSpc>
                <a:spcPct val="80000"/>
              </a:lnSpc>
              <a:spcBef>
                <a:spcPts val="600"/>
              </a:spcBef>
              <a:buSzTx/>
              <a:buNone/>
              <a:defRPr sz="2700"/>
            </a:pPr>
            <a:endParaRPr/>
          </a:p>
          <a:p>
            <a:pPr marL="0" indent="0" defTabSz="868680">
              <a:lnSpc>
                <a:spcPct val="80000"/>
              </a:lnSpc>
              <a:spcBef>
                <a:spcPts val="600"/>
              </a:spcBef>
              <a:buSzTx/>
              <a:buNone/>
              <a:defRPr sz="2700"/>
            </a:pPr>
            <a:r>
              <a:t>Per </a:t>
            </a:r>
            <a:r>
              <a:rPr b="1"/>
              <a:t>quesito di tipo interpretativo </a:t>
            </a:r>
            <a:r>
              <a:t>si intende una domanda in cui l’aspetto di comprensione del testo e delle sue sfumature risulta parimenti significativo insieme a quello deterministico del quesito. Ciò significa che leggendo la domanda è necessario comprendere l’aspetto argomentativo e ragionare sul testo per poter rispondere in maniera corretta.</a:t>
            </a:r>
          </a:p>
          <a:p>
            <a:pPr marL="0" indent="0" defTabSz="868680">
              <a:lnSpc>
                <a:spcPct val="80000"/>
              </a:lnSpc>
              <a:spcBef>
                <a:spcPts val="600"/>
              </a:spcBef>
              <a:buSzTx/>
              <a:buNone/>
              <a:defRPr sz="2700"/>
            </a:pPr>
            <a:endParaRPr/>
          </a:p>
          <a:p>
            <a:pPr marL="0" indent="0" defTabSz="868680">
              <a:lnSpc>
                <a:spcPct val="80000"/>
              </a:lnSpc>
              <a:spcBef>
                <a:spcPts val="600"/>
              </a:spcBef>
              <a:buSzTx/>
              <a:buNone/>
              <a:defRPr sz="2700"/>
            </a:pPr>
            <a:r>
              <a:t>I tipici quesiti di questo tipo sono i cosiddetti</a:t>
            </a:r>
            <a:r>
              <a:rPr b="1"/>
              <a:t> brani…</a:t>
            </a:r>
          </a:p>
        </p:txBody>
      </p:sp>
      <p:sp>
        <p:nvSpPr>
          <p:cNvPr id="193" name="Titolo 1"/>
          <p:cNvSpPr txBox="1">
            <a:spLocks noGrp="1"/>
          </p:cNvSpPr>
          <p:nvPr>
            <p:ph type="title"/>
          </p:nvPr>
        </p:nvSpPr>
        <p:spPr>
          <a:xfrm>
            <a:off x="457200" y="274638"/>
            <a:ext cx="8229600" cy="1143001"/>
          </a:xfrm>
          <a:prstGeom prst="rect">
            <a:avLst/>
          </a:prstGeom>
        </p:spPr>
        <p:txBody>
          <a:bodyPr/>
          <a:lstStyle/>
          <a:p>
            <a:pPr defTabSz="832102">
              <a:defRPr sz="3100" b="1"/>
            </a:pPr>
            <a:r>
              <a:t>Domande di tipo </a:t>
            </a:r>
            <a:r>
              <a:rPr>
                <a:solidFill>
                  <a:srgbClr val="C00000"/>
                </a:solidFill>
              </a:rPr>
              <a:t>deduttivo</a:t>
            </a:r>
            <a:r>
              <a:rPr b="0"/>
              <a:t> </a:t>
            </a:r>
            <a:r>
              <a:t>e</a:t>
            </a:r>
            <a:r>
              <a:rPr b="0"/>
              <a:t> </a:t>
            </a:r>
            <a:r>
              <a:t>di tipo </a:t>
            </a:r>
            <a:r>
              <a:rPr>
                <a:solidFill>
                  <a:srgbClr val="C00000"/>
                </a:solidFill>
              </a:rPr>
              <a:t>interpretativo</a:t>
            </a:r>
            <a:r>
              <a:t>:</a:t>
            </a:r>
          </a:p>
        </p:txBody>
      </p:sp>
    </p:spTree>
  </p:cSld>
  <p:clrMapOvr>
    <a:masterClrMapping/>
  </p:clrMapOvr>
  <p:transition spd="med"/>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 name="Picture 2" descr="Picture 2"/>
          <p:cNvPicPr>
            <a:picLocks noChangeAspect="1"/>
          </p:cNvPicPr>
          <p:nvPr/>
        </p:nvPicPr>
        <p:blipFill>
          <a:blip r:embed="rId2"/>
          <a:stretch>
            <a:fillRect/>
          </a:stretch>
        </p:blipFill>
        <p:spPr>
          <a:xfrm>
            <a:off x="179511" y="764704"/>
            <a:ext cx="8640962" cy="3996155"/>
          </a:xfrm>
          <a:prstGeom prst="rect">
            <a:avLst/>
          </a:prstGeom>
          <a:ln w="12700">
            <a:miter lim="400000"/>
          </a:ln>
        </p:spPr>
      </p:pic>
      <p:pic>
        <p:nvPicPr>
          <p:cNvPr id="823" name="Picture 3" descr="Picture 3"/>
          <p:cNvPicPr>
            <a:picLocks noChangeAspect="1"/>
          </p:cNvPicPr>
          <p:nvPr/>
        </p:nvPicPr>
        <p:blipFill>
          <a:blip r:embed="rId3"/>
          <a:stretch>
            <a:fillRect/>
          </a:stretch>
        </p:blipFill>
        <p:spPr>
          <a:xfrm>
            <a:off x="17748" y="5189306"/>
            <a:ext cx="8964488" cy="72603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823"/>
                                        </p:tgtEl>
                                        <p:attrNameLst>
                                          <p:attrName>style.visibility</p:attrName>
                                        </p:attrNameLst>
                                      </p:cBhvr>
                                      <p:to>
                                        <p:strVal val="visible"/>
                                      </p:to>
                                    </p:set>
                                    <p:animEffect transition="in" filter="dissolve">
                                      <p:cBhvr>
                                        <p:cTn id="7" dur="500"/>
                                        <p:tgtEl>
                                          <p:spTgt spid="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 grpId="0" animBg="1" advAuto="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5" name="Picture 2" descr="Picture 2"/>
          <p:cNvPicPr>
            <a:picLocks noChangeAspect="1"/>
          </p:cNvPicPr>
          <p:nvPr/>
        </p:nvPicPr>
        <p:blipFill>
          <a:blip r:embed="rId2"/>
          <a:stretch>
            <a:fillRect/>
          </a:stretch>
        </p:blipFill>
        <p:spPr>
          <a:xfrm>
            <a:off x="55351" y="1052736"/>
            <a:ext cx="8909137" cy="2672741"/>
          </a:xfrm>
          <a:prstGeom prst="rect">
            <a:avLst/>
          </a:prstGeom>
          <a:ln w="12700">
            <a:miter lim="400000"/>
          </a:ln>
        </p:spPr>
      </p:pic>
      <p:pic>
        <p:nvPicPr>
          <p:cNvPr id="826" name="Picture 3" descr="Picture 3"/>
          <p:cNvPicPr>
            <a:picLocks noChangeAspect="1"/>
          </p:cNvPicPr>
          <p:nvPr/>
        </p:nvPicPr>
        <p:blipFill>
          <a:blip r:embed="rId3"/>
          <a:stretch>
            <a:fillRect/>
          </a:stretch>
        </p:blipFill>
        <p:spPr>
          <a:xfrm>
            <a:off x="755576" y="4725144"/>
            <a:ext cx="5922658" cy="86409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826"/>
                                        </p:tgtEl>
                                        <p:attrNameLst>
                                          <p:attrName>style.visibility</p:attrName>
                                        </p:attrNameLst>
                                      </p:cBhvr>
                                      <p:to>
                                        <p:strVal val="visible"/>
                                      </p:to>
                                    </p:set>
                                    <p:animEffect transition="in" filter="dissolve">
                                      <p:cBhvr>
                                        <p:cTn id="7" dur="500"/>
                                        <p:tgtEl>
                                          <p:spTgt spid="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itolo 1"/>
          <p:cNvSpPr txBox="1">
            <a:spLocks noGrp="1"/>
          </p:cNvSpPr>
          <p:nvPr>
            <p:ph type="title"/>
          </p:nvPr>
        </p:nvSpPr>
        <p:spPr>
          <a:xfrm>
            <a:off x="395536" y="179863"/>
            <a:ext cx="8229601" cy="3067405"/>
          </a:xfrm>
          <a:prstGeom prst="rect">
            <a:avLst/>
          </a:prstGeom>
        </p:spPr>
        <p:txBody>
          <a:bodyPr/>
          <a:lstStyle>
            <a:lvl1pPr algn="l">
              <a:defRPr sz="1800" b="1"/>
            </a:lvl1pPr>
          </a:lstStyle>
          <a:p>
            <a:r>
              <a:t>Le “carte fedeltà” dei supermercati sono state ideate per incoraggiare il cliente a fare sempre la spesa nello stesso supermercato. Tuttavia, oggigiorno tutte le grandi catene di supermercati offrono tali “carte fedeltà”. La maggioranza dei clienti possiede una “carta fedeltà” per ciascuno dei supermercati della zona in cui risiede. È, quindi, inutile per i supermercati continuare ad offrire indiscriminatamente simili “carte fedeltà” e sembrerebbe invece più opportuno smettere di offrirle. Dalla situazione appena descritta si potrebbe desumere che le “carte fedeltà” non sono per nulla la ragione principale per cui i clienti scelgono di fare la spesa in un determinato supermercato. Quale delle seguenti affermazioni è conseguenza di quanto esposto nel brano?</a:t>
            </a:r>
          </a:p>
        </p:txBody>
      </p:sp>
      <p:sp>
        <p:nvSpPr>
          <p:cNvPr id="196" name="Segnaposto contenuto 2"/>
          <p:cNvSpPr txBox="1">
            <a:spLocks noGrp="1"/>
          </p:cNvSpPr>
          <p:nvPr>
            <p:ph type="body" idx="1"/>
          </p:nvPr>
        </p:nvSpPr>
        <p:spPr>
          <a:xfrm>
            <a:off x="395536" y="3577085"/>
            <a:ext cx="8229601" cy="3456387"/>
          </a:xfrm>
          <a:prstGeom prst="rect">
            <a:avLst/>
          </a:prstGeom>
        </p:spPr>
        <p:txBody>
          <a:bodyPr/>
          <a:lstStyle/>
          <a:p>
            <a:pPr marL="514350" indent="-514350">
              <a:spcBef>
                <a:spcPts val="400"/>
              </a:spcBef>
              <a:buFontTx/>
              <a:buAutoNum type="alphaUcPeriod"/>
              <a:defRPr sz="2000"/>
            </a:pPr>
            <a:r>
              <a:t>Le “carte fedeltà” non sono la ragione principale per cui la gente sceglie di fare la spesa in un determinato supermercato</a:t>
            </a:r>
          </a:p>
          <a:p>
            <a:pPr marL="514350" indent="-514350">
              <a:spcBef>
                <a:spcPts val="400"/>
              </a:spcBef>
              <a:buFontTx/>
              <a:buAutoNum type="alphaUcPeriod"/>
              <a:defRPr sz="2000"/>
            </a:pPr>
            <a:r>
              <a:t>Le “carte fedeltà” sono troppo costose per i supermercati</a:t>
            </a:r>
          </a:p>
          <a:p>
            <a:pPr marL="514350" indent="-514350">
              <a:spcBef>
                <a:spcPts val="400"/>
              </a:spcBef>
              <a:buFontTx/>
              <a:buAutoNum type="alphaUcPeriod"/>
              <a:defRPr sz="2000"/>
            </a:pPr>
            <a:r>
              <a:t>“Carte fedeltà” sono state ideate per incoraggiare il cliente a fare la spesa nello stesso supermercato</a:t>
            </a:r>
          </a:p>
          <a:p>
            <a:pPr marL="514350" indent="-514350">
              <a:spcBef>
                <a:spcPts val="400"/>
              </a:spcBef>
              <a:buFontTx/>
              <a:buAutoNum type="alphaUcPeriod"/>
              <a:defRPr sz="2000"/>
            </a:pPr>
            <a:r>
              <a:t>La gente ha ormai “carte fedeltà” per molti supermercati della zona in cui risiedono e ciò non risulta un fattore di vantaggio per i gestori dei supermercati in ottica di incremento di vendite</a:t>
            </a:r>
          </a:p>
          <a:p>
            <a:pPr marL="514350" indent="-514350">
              <a:spcBef>
                <a:spcPts val="400"/>
              </a:spcBef>
              <a:buFontTx/>
              <a:buAutoNum type="alphaUcPeriod"/>
              <a:defRPr sz="2000"/>
            </a:pPr>
            <a:r>
              <a:t>I supermercati dovrebbero smettere di offrire le “carte fedeltà”</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egnaposto contenuto 2"/>
          <p:cNvSpPr txBox="1">
            <a:spLocks noGrp="1"/>
          </p:cNvSpPr>
          <p:nvPr>
            <p:ph type="body" idx="1"/>
          </p:nvPr>
        </p:nvSpPr>
        <p:spPr>
          <a:xfrm>
            <a:off x="539551" y="332656"/>
            <a:ext cx="8229601" cy="3168352"/>
          </a:xfrm>
          <a:prstGeom prst="rect">
            <a:avLst/>
          </a:prstGeom>
        </p:spPr>
        <p:txBody>
          <a:bodyPr/>
          <a:lstStyle/>
          <a:p>
            <a:pPr marL="0" indent="0" defTabSz="896111">
              <a:lnSpc>
                <a:spcPct val="80000"/>
              </a:lnSpc>
              <a:spcBef>
                <a:spcPts val="300"/>
              </a:spcBef>
              <a:buSzTx/>
              <a:buNone/>
              <a:defRPr sz="1900" b="1"/>
            </a:pPr>
            <a:r>
              <a:t>Analizziamo le alternative e scopriamo la risposta corretta</a:t>
            </a:r>
          </a:p>
          <a:p>
            <a:pPr marL="0" indent="0" defTabSz="896111">
              <a:lnSpc>
                <a:spcPct val="80000"/>
              </a:lnSpc>
              <a:spcBef>
                <a:spcPts val="300"/>
              </a:spcBef>
              <a:buSzTx/>
              <a:buNone/>
              <a:defRPr sz="1900" b="1"/>
            </a:pPr>
            <a:endParaRPr/>
          </a:p>
          <a:p>
            <a:pPr marL="0" indent="0" defTabSz="896111">
              <a:lnSpc>
                <a:spcPct val="80000"/>
              </a:lnSpc>
              <a:spcBef>
                <a:spcPts val="300"/>
              </a:spcBef>
              <a:buSzTx/>
              <a:buNone/>
              <a:defRPr sz="1900"/>
            </a:pPr>
            <a:r>
              <a:t>L’ipotesi A è una supposizione, mentre si cerca una risposta che consegue alla lettura del testo</a:t>
            </a:r>
          </a:p>
          <a:p>
            <a:pPr marL="0" indent="0" defTabSz="896111">
              <a:lnSpc>
                <a:spcPct val="80000"/>
              </a:lnSpc>
              <a:spcBef>
                <a:spcPts val="300"/>
              </a:spcBef>
              <a:buSzTx/>
              <a:buNone/>
              <a:defRPr sz="1900"/>
            </a:pPr>
            <a:r>
              <a:t>L’ipotesi B non è attinente al testo</a:t>
            </a:r>
          </a:p>
          <a:p>
            <a:pPr marL="0" indent="0" defTabSz="896111">
              <a:lnSpc>
                <a:spcPct val="80000"/>
              </a:lnSpc>
              <a:spcBef>
                <a:spcPts val="300"/>
              </a:spcBef>
              <a:buSzTx/>
              <a:buNone/>
              <a:defRPr sz="1900"/>
            </a:pPr>
            <a:r>
              <a:t>L’ipotesi C non è una tesi, ma una semplice affermazione, una situazione già conosciuta allo stato attuale delle cose. E’ certa ed è dimostrata. Le carte le hanno create per questo scopo, e per nessun altro motivo. Il brano parte da questa affermazione per formulare qualcosa d’altro.</a:t>
            </a:r>
          </a:p>
          <a:p>
            <a:pPr marL="0" indent="0" defTabSz="896111">
              <a:lnSpc>
                <a:spcPct val="80000"/>
              </a:lnSpc>
              <a:spcBef>
                <a:spcPts val="300"/>
              </a:spcBef>
              <a:buSzTx/>
              <a:buNone/>
              <a:defRPr sz="1900"/>
            </a:pPr>
            <a:r>
              <a:t>L’ipotesi D esprime il messaggio principale del brano, cioè il riassunto di quanto scritto nel testo</a:t>
            </a:r>
          </a:p>
        </p:txBody>
      </p:sp>
      <p:sp>
        <p:nvSpPr>
          <p:cNvPr id="199" name="Rettangolo 3"/>
          <p:cNvSpPr txBox="1"/>
          <p:nvPr/>
        </p:nvSpPr>
        <p:spPr>
          <a:xfrm>
            <a:off x="1979709" y="6003135"/>
            <a:ext cx="6234591" cy="497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b="1">
                <a:solidFill>
                  <a:srgbClr val="C00000"/>
                </a:solidFill>
                <a:latin typeface="+mn-lt"/>
                <a:ea typeface="+mn-ea"/>
                <a:cs typeface="+mn-cs"/>
                <a:sym typeface="Calibri"/>
              </a:defRPr>
            </a:lvl1pPr>
          </a:lstStyle>
          <a:p>
            <a:r>
              <a:t>LA RISPOSTA ESATTA, QUINDI, È LA E.</a:t>
            </a:r>
          </a:p>
        </p:txBody>
      </p:sp>
      <p:sp>
        <p:nvSpPr>
          <p:cNvPr id="200" name="Rettangolo 1"/>
          <p:cNvSpPr txBox="1"/>
          <p:nvPr/>
        </p:nvSpPr>
        <p:spPr>
          <a:xfrm>
            <a:off x="179509" y="3356990"/>
            <a:ext cx="8784982" cy="2529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spcBef>
                <a:spcPts val="600"/>
              </a:spcBef>
              <a:defRPr sz="2800" b="1">
                <a:latin typeface="+mn-lt"/>
                <a:ea typeface="+mn-ea"/>
                <a:cs typeface="+mn-cs"/>
                <a:sym typeface="Calibri"/>
              </a:defRPr>
            </a:pPr>
            <a:r>
              <a:t>La risposta corretta:</a:t>
            </a:r>
            <a:r>
              <a:rPr b="0"/>
              <a:t> L’autore ha fatto tutte quelle premesse perché la vera dichiarazione che voleva fare, il vero scopo del brano, era dimostrare che poiché ormai tutti hanno tutte le carte dei supermercati e che ormai tutti i supermercati emettono le carte </a:t>
            </a:r>
            <a:r>
              <a:t>è inutile continuare a farle</a:t>
            </a:r>
            <a:r>
              <a:rPr b="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00"/>
                                        </p:tgtEl>
                                        <p:attrNameLst>
                                          <p:attrName>style.visibility</p:attrName>
                                        </p:attrNameLst>
                                      </p:cBhvr>
                                      <p:to>
                                        <p:strVal val="visible"/>
                                      </p:to>
                                    </p:set>
                                    <p:animEffect transition="in" filter="dissolve">
                                      <p:cBhvr>
                                        <p:cTn id="7" dur="500"/>
                                        <p:tgtEl>
                                          <p:spTgt spid="20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99"/>
                                        </p:tgtEl>
                                        <p:attrNameLst>
                                          <p:attrName>style.visibility</p:attrName>
                                        </p:attrNameLst>
                                      </p:cBhvr>
                                      <p:to>
                                        <p:strVal val="visible"/>
                                      </p:to>
                                    </p:set>
                                    <p:animEffect transition="in" filter="dissolve">
                                      <p:cBhvr>
                                        <p:cTn id="12" dur="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advAuto="0"/>
      <p:bldP spid="200"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73E9FC8-2143-48A2-9DEE-AABBC7E30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26588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magine 4" descr="Immagine che contiene vino, persona, vetro&#10;&#10;Descrizione generata automaticamente">
            <a:extLst>
              <a:ext uri="{FF2B5EF4-FFF2-40B4-BE49-F238E27FC236}">
                <a16:creationId xmlns:a16="http://schemas.microsoft.com/office/drawing/2014/main" id="{9AA08B9D-A344-1115-57AF-3CA5C9086018}"/>
              </a:ext>
            </a:extLst>
          </p:cNvPr>
          <p:cNvPicPr>
            <a:picLocks noChangeAspect="1"/>
          </p:cNvPicPr>
          <p:nvPr/>
        </p:nvPicPr>
        <p:blipFill rotWithShape="1">
          <a:blip r:embed="rId2"/>
          <a:srcRect r="4810" b="-2"/>
          <a:stretch/>
        </p:blipFill>
        <p:spPr>
          <a:xfrm>
            <a:off x="20" y="10"/>
            <a:ext cx="9143980" cy="6003842"/>
          </a:xfrm>
          <a:custGeom>
            <a:avLst/>
            <a:gdLst/>
            <a:ahLst/>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p:spPr>
      </p:pic>
      <p:sp>
        <p:nvSpPr>
          <p:cNvPr id="5" name="CasellaDiTesto 4">
            <a:extLst>
              <a:ext uri="{FF2B5EF4-FFF2-40B4-BE49-F238E27FC236}">
                <a16:creationId xmlns:a16="http://schemas.microsoft.com/office/drawing/2014/main" id="{5D0C375F-F2A6-43B3-CF04-88DBE7694EEA}"/>
              </a:ext>
            </a:extLst>
          </p:cNvPr>
          <p:cNvSpPr txBox="1"/>
          <p:nvPr/>
        </p:nvSpPr>
        <p:spPr>
          <a:xfrm>
            <a:off x="1328400" y="6260400"/>
            <a:ext cx="6487200"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gn="ctr"/>
            <a:r>
              <a:rPr lang="it-IT" sz="2800"/>
              <a:t>Neanche il tempo di brindare...</a:t>
            </a:r>
          </a:p>
        </p:txBody>
      </p:sp>
    </p:spTree>
    <p:extLst>
      <p:ext uri="{BB962C8B-B14F-4D97-AF65-F5344CB8AC3E}">
        <p14:creationId xmlns:p14="http://schemas.microsoft.com/office/powerpoint/2010/main" val="34539801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egnaposto contenuto 2"/>
          <p:cNvSpPr txBox="1">
            <a:spLocks noGrp="1"/>
          </p:cNvSpPr>
          <p:nvPr>
            <p:ph type="body" idx="1"/>
          </p:nvPr>
        </p:nvSpPr>
        <p:spPr>
          <a:xfrm>
            <a:off x="457200" y="348277"/>
            <a:ext cx="8229600" cy="6393093"/>
          </a:xfrm>
          <a:prstGeom prst="rect">
            <a:avLst/>
          </a:prstGeom>
        </p:spPr>
        <p:txBody>
          <a:bodyPr/>
          <a:lstStyle/>
          <a:p>
            <a:pPr>
              <a:lnSpc>
                <a:spcPct val="80000"/>
              </a:lnSpc>
              <a:spcBef>
                <a:spcPts val="500"/>
              </a:spcBef>
              <a:defRPr sz="2400"/>
            </a:pPr>
            <a:r>
              <a:t>Nei quesiti di tipo interpretativo si rimane talvolta dubbiosi sulla precisione della risposta corretta, proprio perché l’aspetto interpretativo può condurre a molteplici (anche se non palesemente errate) chiavi di lettura della domanda.</a:t>
            </a:r>
          </a:p>
          <a:p>
            <a:pPr>
              <a:lnSpc>
                <a:spcPct val="80000"/>
              </a:lnSpc>
              <a:spcBef>
                <a:spcPts val="500"/>
              </a:spcBef>
              <a:defRPr sz="2400"/>
            </a:pPr>
            <a:endParaRPr/>
          </a:p>
          <a:p>
            <a:pPr>
              <a:lnSpc>
                <a:spcPct val="80000"/>
              </a:lnSpc>
              <a:spcBef>
                <a:spcPts val="500"/>
              </a:spcBef>
              <a:defRPr sz="2400"/>
            </a:pPr>
            <a:r>
              <a:t>Riassumendo</a:t>
            </a:r>
            <a:r>
              <a:rPr b="1"/>
              <a:t>, </a:t>
            </a:r>
            <a:r>
              <a:t>possiamo affermare che i quesiti sono quasi tutti di tipo deduttivo più o meno forte perchè la risposta deve essere inconfutabile. Quindi, anche le domande di biologia e di chimica teoriche sono di tale tipo.</a:t>
            </a:r>
          </a:p>
          <a:p>
            <a:pPr>
              <a:lnSpc>
                <a:spcPct val="80000"/>
              </a:lnSpc>
              <a:spcBef>
                <a:spcPts val="500"/>
              </a:spcBef>
              <a:defRPr sz="2400"/>
            </a:pPr>
            <a:endParaRPr/>
          </a:p>
          <a:p>
            <a:pPr>
              <a:lnSpc>
                <a:spcPct val="80000"/>
              </a:lnSpc>
              <a:spcBef>
                <a:spcPts val="500"/>
              </a:spcBef>
              <a:defRPr sz="2400" b="1"/>
            </a:pPr>
            <a:r>
              <a:t>Maggiore è il livello interpretativo e più apparentemente ambigua diviene la risposta, come avviene nei brani e nei quesiti dove una sfumatura linguistica può indurre in errore o in errata comprensione del testo. Fortunatamente domande di tipo induttivo sono possibili solo in casi rari e particolari.</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itolo 1"/>
          <p:cNvSpPr txBox="1">
            <a:spLocks noGrp="1"/>
          </p:cNvSpPr>
          <p:nvPr>
            <p:ph type="title"/>
          </p:nvPr>
        </p:nvSpPr>
        <p:spPr>
          <a:xfrm>
            <a:off x="457200" y="274638"/>
            <a:ext cx="8229600" cy="1143001"/>
          </a:xfrm>
          <a:prstGeom prst="rect">
            <a:avLst/>
          </a:prstGeom>
        </p:spPr>
        <p:txBody>
          <a:bodyPr/>
          <a:lstStyle/>
          <a:p>
            <a:pPr defTabSz="832102">
              <a:defRPr sz="3100" b="1"/>
            </a:pPr>
            <a:r>
              <a:t>Consigli utili</a:t>
            </a:r>
            <a:br/>
            <a:endParaRPr/>
          </a:p>
        </p:txBody>
      </p:sp>
      <p:sp>
        <p:nvSpPr>
          <p:cNvPr id="205" name="Segnaposto contenuto 2"/>
          <p:cNvSpPr txBox="1">
            <a:spLocks noGrp="1"/>
          </p:cNvSpPr>
          <p:nvPr>
            <p:ph type="body" idx="1"/>
          </p:nvPr>
        </p:nvSpPr>
        <p:spPr>
          <a:xfrm>
            <a:off x="457200" y="1600200"/>
            <a:ext cx="8229600" cy="5257800"/>
          </a:xfrm>
          <a:prstGeom prst="rect">
            <a:avLst/>
          </a:prstGeom>
        </p:spPr>
        <p:txBody>
          <a:bodyPr/>
          <a:lstStyle/>
          <a:p>
            <a:r>
              <a:t>Per </a:t>
            </a:r>
            <a:r>
              <a:rPr b="1"/>
              <a:t>superare il test di ammissione</a:t>
            </a:r>
            <a:r>
              <a:t> non bisogna soltanto avere un’adeguata </a:t>
            </a:r>
            <a:r>
              <a:rPr b="1"/>
              <a:t>preparazione teorica</a:t>
            </a:r>
            <a:r>
              <a:t> su tutto il programma d’esame.</a:t>
            </a:r>
          </a:p>
          <a:p>
            <a:r>
              <a:t>Può risultare decisivo, infatti, anche conoscere </a:t>
            </a:r>
            <a:r>
              <a:rPr b="1"/>
              <a:t>tecniche e metodi</a:t>
            </a:r>
            <a:r>
              <a:t> in grado di garantirti una performance di livello senza farti cadere nelle “trappole” dei </a:t>
            </a:r>
            <a:r>
              <a:rPr b="1"/>
              <a:t>test a risposta multipla</a:t>
            </a:r>
            <a:r>
              <a:t>.</a:t>
            </a:r>
          </a:p>
          <a:p>
            <a:r>
              <a:t>Quali sono? Scopriamoli insieme:</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itolo 1"/>
          <p:cNvSpPr txBox="1">
            <a:spLocks noGrp="1"/>
          </p:cNvSpPr>
          <p:nvPr>
            <p:ph type="title"/>
          </p:nvPr>
        </p:nvSpPr>
        <p:spPr>
          <a:xfrm>
            <a:off x="457200" y="274638"/>
            <a:ext cx="8229600" cy="1143001"/>
          </a:xfrm>
          <a:prstGeom prst="rect">
            <a:avLst/>
          </a:prstGeom>
        </p:spPr>
        <p:txBody>
          <a:bodyPr/>
          <a:lstStyle>
            <a:lvl1pPr algn="l">
              <a:defRPr b="1"/>
            </a:lvl1pPr>
          </a:lstStyle>
          <a:p>
            <a:r>
              <a:t>Gestire il tempo</a:t>
            </a:r>
          </a:p>
        </p:txBody>
      </p:sp>
      <p:sp>
        <p:nvSpPr>
          <p:cNvPr id="208" name="Segnaposto contenuto 2"/>
          <p:cNvSpPr txBox="1">
            <a:spLocks noGrp="1"/>
          </p:cNvSpPr>
          <p:nvPr>
            <p:ph type="body" idx="1"/>
          </p:nvPr>
        </p:nvSpPr>
        <p:spPr>
          <a:xfrm>
            <a:off x="457200" y="1484782"/>
            <a:ext cx="8229600" cy="5544621"/>
          </a:xfrm>
          <a:prstGeom prst="rect">
            <a:avLst/>
          </a:prstGeom>
        </p:spPr>
        <p:txBody>
          <a:bodyPr/>
          <a:lstStyle/>
          <a:p>
            <a:pPr marL="0" indent="0">
              <a:lnSpc>
                <a:spcPct val="80000"/>
              </a:lnSpc>
              <a:spcBef>
                <a:spcPts val="400"/>
              </a:spcBef>
              <a:buSzTx/>
              <a:buNone/>
              <a:defRPr sz="2000"/>
            </a:pPr>
            <a:r>
              <a:t>La prima variabile da tenere conto quando si partecipa a un test di ammissione è il </a:t>
            </a:r>
            <a:r>
              <a:rPr b="1">
                <a:solidFill>
                  <a:srgbClr val="A60000"/>
                </a:solidFill>
              </a:rPr>
              <a:t>TEMPO</a:t>
            </a:r>
            <a:r>
              <a:t>: </a:t>
            </a:r>
          </a:p>
          <a:p>
            <a:pPr marL="0" indent="0">
              <a:lnSpc>
                <a:spcPct val="80000"/>
              </a:lnSpc>
              <a:spcBef>
                <a:spcPts val="400"/>
              </a:spcBef>
              <a:buSzTx/>
              <a:buNone/>
              <a:defRPr sz="2000"/>
            </a:pPr>
            <a:endParaRPr/>
          </a:p>
          <a:p>
            <a:pPr>
              <a:lnSpc>
                <a:spcPct val="80000"/>
              </a:lnSpc>
              <a:spcBef>
                <a:spcPts val="400"/>
              </a:spcBef>
              <a:defRPr sz="2000"/>
            </a:pPr>
            <a:r>
              <a:t>gestirlo bene, magari leggendo e rispondendo velocemente ai quiz di cui siamo certi, per poi rileggere le domande meno immediate, può essere la prima carta vincente.</a:t>
            </a:r>
          </a:p>
          <a:p>
            <a:pPr>
              <a:lnSpc>
                <a:spcPct val="80000"/>
              </a:lnSpc>
              <a:spcBef>
                <a:spcPts val="400"/>
              </a:spcBef>
              <a:defRPr sz="2000"/>
            </a:pPr>
            <a:endParaRPr/>
          </a:p>
          <a:p>
            <a:pPr>
              <a:lnSpc>
                <a:spcPct val="80000"/>
              </a:lnSpc>
              <a:spcBef>
                <a:spcPts val="400"/>
              </a:spcBef>
              <a:defRPr sz="2000"/>
            </a:pPr>
            <a:r>
              <a:t>Soffermarsi troppo su una singola domanda può essere controproducente.</a:t>
            </a:r>
          </a:p>
          <a:p>
            <a:pPr>
              <a:lnSpc>
                <a:spcPct val="80000"/>
              </a:lnSpc>
              <a:spcBef>
                <a:spcPts val="400"/>
              </a:spcBef>
              <a:defRPr sz="2000"/>
            </a:pPr>
            <a:endParaRPr/>
          </a:p>
          <a:p>
            <a:pPr>
              <a:lnSpc>
                <a:spcPct val="80000"/>
              </a:lnSpc>
              <a:spcBef>
                <a:spcPts val="400"/>
              </a:spcBef>
              <a:defRPr sz="2000"/>
            </a:pPr>
            <a:r>
              <a:t>Le domande che fanno perdere più tempo sono senz’altro quelle che implicano un ragionamento, ovvero quelle di </a:t>
            </a:r>
            <a:r>
              <a:rPr b="1"/>
              <a:t>logica</a:t>
            </a:r>
            <a:r>
              <a:t> e </a:t>
            </a:r>
            <a:r>
              <a:rPr b="1"/>
              <a:t>comprensione dei testi</a:t>
            </a:r>
            <a:r>
              <a:t>.</a:t>
            </a:r>
          </a:p>
          <a:p>
            <a:pPr>
              <a:lnSpc>
                <a:spcPct val="80000"/>
              </a:lnSpc>
              <a:spcBef>
                <a:spcPts val="400"/>
              </a:spcBef>
              <a:defRPr sz="2000"/>
            </a:pPr>
            <a:endParaRPr/>
          </a:p>
          <a:p>
            <a:pPr>
              <a:lnSpc>
                <a:spcPct val="80000"/>
              </a:lnSpc>
              <a:spcBef>
                <a:spcPts val="400"/>
              </a:spcBef>
              <a:defRPr sz="2000"/>
            </a:pPr>
            <a:r>
              <a:t>Se ti trovi di fronte a testi medio-lunghi, ti può tornare utile la tecnica della lettura veloce: segui le frasi con la penna, ti aiuterà a leggere interi blocchi senza sprecare tempo.</a:t>
            </a:r>
          </a:p>
          <a:p>
            <a:pPr>
              <a:lnSpc>
                <a:spcPct val="80000"/>
              </a:lnSpc>
              <a:spcBef>
                <a:spcPts val="400"/>
              </a:spcBef>
              <a:defRPr sz="2000"/>
            </a:pPr>
            <a:endParaRPr/>
          </a:p>
          <a:p>
            <a:pPr>
              <a:lnSpc>
                <a:spcPct val="80000"/>
              </a:lnSpc>
              <a:spcBef>
                <a:spcPts val="400"/>
              </a:spcBef>
              <a:defRPr sz="2000"/>
            </a:pPr>
            <a:r>
              <a:t>In questo senso, esercitarsi a leggere frase per frase (invece che parola per parola) può moltiplicare la tua </a:t>
            </a:r>
            <a:r>
              <a:rPr b="1"/>
              <a:t>velocità di lettura</a:t>
            </a:r>
            <a:r>
              <a:t>.</a:t>
            </a:r>
          </a:p>
        </p:txBody>
      </p:sp>
      <p:pic>
        <p:nvPicPr>
          <p:cNvPr id="209" name="Immagine" descr="Immagine"/>
          <p:cNvPicPr>
            <a:picLocks noChangeAspect="1"/>
          </p:cNvPicPr>
          <p:nvPr/>
        </p:nvPicPr>
        <p:blipFill>
          <a:blip r:embed="rId2"/>
          <a:srcRect t="9494" b="14240"/>
          <a:stretch>
            <a:fillRect/>
          </a:stretch>
        </p:blipFill>
        <p:spPr>
          <a:xfrm>
            <a:off x="5458340" y="116680"/>
            <a:ext cx="2550743" cy="1458971"/>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Titolo 1"/>
          <p:cNvSpPr txBox="1">
            <a:spLocks noGrp="1"/>
          </p:cNvSpPr>
          <p:nvPr>
            <p:ph type="title"/>
          </p:nvPr>
        </p:nvSpPr>
        <p:spPr>
          <a:xfrm>
            <a:off x="457200" y="274638"/>
            <a:ext cx="8229600" cy="1143001"/>
          </a:xfrm>
          <a:prstGeom prst="rect">
            <a:avLst/>
          </a:prstGeom>
        </p:spPr>
        <p:txBody>
          <a:bodyPr/>
          <a:lstStyle>
            <a:lvl1pPr defTabSz="832102">
              <a:defRPr sz="3500" b="1"/>
            </a:lvl1pPr>
          </a:lstStyle>
          <a:p>
            <a:r>
              <a:t>Tecniche di eliminazione delle alternative</a:t>
            </a:r>
          </a:p>
        </p:txBody>
      </p:sp>
      <p:sp>
        <p:nvSpPr>
          <p:cNvPr id="212" name="Segnaposto contenuto 2"/>
          <p:cNvSpPr txBox="1">
            <a:spLocks noGrp="1"/>
          </p:cNvSpPr>
          <p:nvPr>
            <p:ph type="body" idx="1"/>
          </p:nvPr>
        </p:nvSpPr>
        <p:spPr>
          <a:xfrm>
            <a:off x="539551" y="1884365"/>
            <a:ext cx="8229601" cy="4997157"/>
          </a:xfrm>
          <a:prstGeom prst="rect">
            <a:avLst/>
          </a:prstGeom>
        </p:spPr>
        <p:txBody>
          <a:bodyPr/>
          <a:lstStyle/>
          <a:p>
            <a:pPr marL="0" indent="0">
              <a:lnSpc>
                <a:spcPct val="80000"/>
              </a:lnSpc>
              <a:spcBef>
                <a:spcPts val="500"/>
              </a:spcBef>
              <a:buSzTx/>
              <a:buNone/>
              <a:defRPr sz="2200"/>
            </a:pPr>
            <a:r>
              <a:t>Ci focalizzeremo su </a:t>
            </a:r>
            <a:r>
              <a:rPr b="1"/>
              <a:t>come analizzare e comparare le alternative</a:t>
            </a:r>
            <a:r>
              <a:t> al fine di eliminare quelle errate, cioè comprenderemo </a:t>
            </a:r>
            <a:r>
              <a:rPr b="1"/>
              <a:t>come scartare i distrattori deboli</a:t>
            </a:r>
            <a:r>
              <a:t>, le alternative errate abbastanza “lontane” dalla risposta corretta.</a:t>
            </a:r>
          </a:p>
          <a:p>
            <a:pPr marL="0" indent="0">
              <a:lnSpc>
                <a:spcPct val="80000"/>
              </a:lnSpc>
              <a:spcBef>
                <a:spcPts val="500"/>
              </a:spcBef>
              <a:buSzTx/>
              <a:buNone/>
              <a:defRPr sz="2200"/>
            </a:pPr>
            <a:endParaRPr/>
          </a:p>
          <a:p>
            <a:pPr marL="0" indent="0">
              <a:lnSpc>
                <a:spcPct val="80000"/>
              </a:lnSpc>
              <a:spcBef>
                <a:spcPts val="500"/>
              </a:spcBef>
              <a:buSzTx/>
              <a:buNone/>
              <a:defRPr sz="2200"/>
            </a:pPr>
            <a:r>
              <a:t>Il tipo più semplice di alternativa errata, cioè il distrattore debole, può essere eliminato ragionando sulle proprietà che tali alternative non hanno in relazione a ciò che richiede il testo.</a:t>
            </a:r>
          </a:p>
          <a:p>
            <a:pPr marL="0" indent="0">
              <a:lnSpc>
                <a:spcPct val="80000"/>
              </a:lnSpc>
              <a:spcBef>
                <a:spcPts val="500"/>
              </a:spcBef>
              <a:buSzTx/>
              <a:buNone/>
              <a:defRPr sz="2200"/>
            </a:pPr>
            <a:endParaRPr/>
          </a:p>
          <a:p>
            <a:pPr marL="0" indent="0">
              <a:lnSpc>
                <a:spcPct val="80000"/>
              </a:lnSpc>
              <a:spcBef>
                <a:spcPts val="500"/>
              </a:spcBef>
              <a:buSzTx/>
              <a:buNone/>
              <a:defRPr sz="2200"/>
            </a:pPr>
            <a:r>
              <a:t>Ad esempio, se la domanda richiede una città con un porto l’alternativa “Milano” è sicuramente da escludere.</a:t>
            </a:r>
          </a:p>
          <a:p>
            <a:pPr marL="0" indent="0">
              <a:lnSpc>
                <a:spcPct val="80000"/>
              </a:lnSpc>
              <a:spcBef>
                <a:spcPts val="500"/>
              </a:spcBef>
              <a:buSzTx/>
              <a:buNone/>
              <a:defRPr sz="2200"/>
            </a:pPr>
            <a:endParaRPr/>
          </a:p>
          <a:p>
            <a:pPr marL="0" indent="0">
              <a:lnSpc>
                <a:spcPct val="80000"/>
              </a:lnSpc>
              <a:spcBef>
                <a:spcPts val="500"/>
              </a:spcBef>
              <a:buSzTx/>
              <a:buNone/>
              <a:defRPr sz="2200"/>
            </a:pPr>
            <a:r>
              <a:t>Vediamo insieme le principali </a:t>
            </a:r>
            <a:r>
              <a:rPr b="1"/>
              <a:t>tecniche per eliminare i distrattori deboli</a:t>
            </a:r>
            <a:r>
              <a:t>.</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itolo 1"/>
          <p:cNvSpPr txBox="1">
            <a:spLocks noGrp="1"/>
          </p:cNvSpPr>
          <p:nvPr>
            <p:ph type="title"/>
          </p:nvPr>
        </p:nvSpPr>
        <p:spPr>
          <a:xfrm>
            <a:off x="457200" y="274638"/>
            <a:ext cx="8229600" cy="1143001"/>
          </a:xfrm>
          <a:prstGeom prst="rect">
            <a:avLst/>
          </a:prstGeom>
        </p:spPr>
        <p:txBody>
          <a:bodyPr/>
          <a:lstStyle>
            <a:lvl1pPr>
              <a:defRPr b="1"/>
            </a:lvl1pPr>
          </a:lstStyle>
          <a:p>
            <a:r>
              <a:t>Occhio ai distrattori</a:t>
            </a:r>
          </a:p>
        </p:txBody>
      </p:sp>
      <p:sp>
        <p:nvSpPr>
          <p:cNvPr id="215" name="Segnaposto contenuto 2"/>
          <p:cNvSpPr txBox="1">
            <a:spLocks noGrp="1"/>
          </p:cNvSpPr>
          <p:nvPr>
            <p:ph type="body" idx="1"/>
          </p:nvPr>
        </p:nvSpPr>
        <p:spPr>
          <a:xfrm>
            <a:off x="457200" y="1600200"/>
            <a:ext cx="8229600" cy="5257800"/>
          </a:xfrm>
          <a:prstGeom prst="rect">
            <a:avLst/>
          </a:prstGeom>
        </p:spPr>
        <p:txBody>
          <a:bodyPr/>
          <a:lstStyle/>
          <a:p>
            <a:pPr marL="339470" indent="-339470" defTabSz="905255">
              <a:lnSpc>
                <a:spcPct val="80000"/>
              </a:lnSpc>
              <a:spcBef>
                <a:spcPts val="500"/>
              </a:spcBef>
              <a:defRPr sz="2100"/>
            </a:pPr>
            <a:r>
              <a:t>Come saprete, il </a:t>
            </a:r>
            <a:r>
              <a:rPr b="1"/>
              <a:t>test di ammissione</a:t>
            </a:r>
            <a:r>
              <a:t> a </a:t>
            </a:r>
            <a:r>
              <a:rPr b="1"/>
              <a:t>Medicina</a:t>
            </a:r>
            <a:r>
              <a:t>, </a:t>
            </a:r>
            <a:r>
              <a:rPr b="1"/>
              <a:t>Odontoiatria</a:t>
            </a:r>
            <a:r>
              <a:t> e </a:t>
            </a:r>
            <a:r>
              <a:rPr b="1"/>
              <a:t>Veterinaria</a:t>
            </a:r>
            <a:r>
              <a:t> prevede una </a:t>
            </a:r>
            <a:r>
              <a:rPr b="1"/>
              <a:t>penalità in caso di risposta errata</a:t>
            </a:r>
            <a:r>
              <a:t>.</a:t>
            </a:r>
          </a:p>
          <a:p>
            <a:pPr marL="339470" indent="-339470" defTabSz="905255">
              <a:lnSpc>
                <a:spcPct val="80000"/>
              </a:lnSpc>
              <a:spcBef>
                <a:spcPts val="500"/>
              </a:spcBef>
              <a:defRPr sz="2100"/>
            </a:pPr>
            <a:endParaRPr/>
          </a:p>
          <a:p>
            <a:pPr marL="339470" indent="-339470" defTabSz="905255">
              <a:lnSpc>
                <a:spcPct val="80000"/>
              </a:lnSpc>
              <a:spcBef>
                <a:spcPts val="500"/>
              </a:spcBef>
              <a:defRPr sz="2100"/>
            </a:pPr>
            <a:r>
              <a:t>Consiglio di </a:t>
            </a:r>
            <a:r>
              <a:rPr b="1"/>
              <a:t>azzardare una risposta</a:t>
            </a:r>
            <a:r>
              <a:t> soltanto se potete escludere almeno tre delle cinque alternative proposte.</a:t>
            </a:r>
          </a:p>
          <a:p>
            <a:pPr marL="339470" indent="-339470" defTabSz="905255">
              <a:lnSpc>
                <a:spcPct val="80000"/>
              </a:lnSpc>
              <a:spcBef>
                <a:spcPts val="500"/>
              </a:spcBef>
              <a:defRPr sz="2100"/>
            </a:pPr>
            <a:endParaRPr/>
          </a:p>
          <a:p>
            <a:pPr marL="339470" indent="-339470" defTabSz="905255">
              <a:lnSpc>
                <a:spcPct val="80000"/>
              </a:lnSpc>
              <a:spcBef>
                <a:spcPts val="500"/>
              </a:spcBef>
              <a:defRPr sz="2100"/>
            </a:pPr>
            <a:r>
              <a:t>La </a:t>
            </a:r>
            <a:r>
              <a:rPr b="1"/>
              <a:t>penalità è di 0,4 punti</a:t>
            </a:r>
            <a:r>
              <a:t>: in presenza di 5 alternative, quindi, la probabilità di scegliere quella esatta è pari al 20%, mentre si ha l’80% di possibilità di sbagliare.</a:t>
            </a:r>
          </a:p>
          <a:p>
            <a:pPr marL="339470" indent="-339470" defTabSz="905255">
              <a:lnSpc>
                <a:spcPct val="80000"/>
              </a:lnSpc>
              <a:spcBef>
                <a:spcPts val="500"/>
              </a:spcBef>
              <a:defRPr sz="2100"/>
            </a:pPr>
            <a:endParaRPr/>
          </a:p>
          <a:p>
            <a:pPr marL="339470" indent="-339470" defTabSz="905255">
              <a:lnSpc>
                <a:spcPct val="80000"/>
              </a:lnSpc>
              <a:spcBef>
                <a:spcPts val="500"/>
              </a:spcBef>
              <a:defRPr sz="2100"/>
            </a:pPr>
            <a:r>
              <a:t>Se non avete una minima idea sulla possibile risposta, quindi, non conviene rischiare.</a:t>
            </a:r>
          </a:p>
          <a:p>
            <a:pPr marL="339470" indent="-339470" defTabSz="905255">
              <a:lnSpc>
                <a:spcPct val="80000"/>
              </a:lnSpc>
              <a:spcBef>
                <a:spcPts val="500"/>
              </a:spcBef>
              <a:defRPr sz="2100"/>
            </a:pPr>
            <a:endParaRPr/>
          </a:p>
          <a:p>
            <a:pPr marL="339470" indent="-339470" defTabSz="905255">
              <a:lnSpc>
                <a:spcPct val="80000"/>
              </a:lnSpc>
              <a:spcBef>
                <a:spcPts val="500"/>
              </a:spcBef>
              <a:defRPr sz="2100"/>
            </a:pPr>
            <a:r>
              <a:t>Tuttavia, ogni volta che riuscite ad eliminare una risposta errata, aumentate del 20% la possibilità di acquisire il punteggio pieno e riducete la probabilità di prendere una penalizzazione.</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Titolo 1"/>
          <p:cNvSpPr txBox="1">
            <a:spLocks noGrp="1"/>
          </p:cNvSpPr>
          <p:nvPr>
            <p:ph type="title"/>
          </p:nvPr>
        </p:nvSpPr>
        <p:spPr>
          <a:xfrm>
            <a:off x="457200" y="274638"/>
            <a:ext cx="8229600" cy="1143001"/>
          </a:xfrm>
          <a:prstGeom prst="rect">
            <a:avLst/>
          </a:prstGeom>
        </p:spPr>
        <p:txBody>
          <a:bodyPr/>
          <a:lstStyle/>
          <a:p>
            <a:r>
              <a:t>I distrattori</a:t>
            </a:r>
          </a:p>
        </p:txBody>
      </p:sp>
      <p:sp>
        <p:nvSpPr>
          <p:cNvPr id="218" name="Segnaposto contenuto 2"/>
          <p:cNvSpPr txBox="1">
            <a:spLocks noGrp="1"/>
          </p:cNvSpPr>
          <p:nvPr>
            <p:ph type="body" idx="1"/>
          </p:nvPr>
        </p:nvSpPr>
        <p:spPr>
          <a:xfrm>
            <a:off x="457200" y="1600200"/>
            <a:ext cx="8229600" cy="4997152"/>
          </a:xfrm>
          <a:prstGeom prst="rect">
            <a:avLst/>
          </a:prstGeom>
        </p:spPr>
        <p:txBody>
          <a:bodyPr/>
          <a:lstStyle/>
          <a:p>
            <a:pPr marL="0" indent="0">
              <a:lnSpc>
                <a:spcPct val="80000"/>
              </a:lnSpc>
              <a:spcBef>
                <a:spcPts val="600"/>
              </a:spcBef>
              <a:buSzTx/>
              <a:buNone/>
              <a:defRPr sz="2900"/>
            </a:pPr>
            <a:r>
              <a:t>Per eliminare i cosiddetti distrattori, ovvero le risposte che ad una prima lettura sembrano vere ma non lo sono, avete tre possibilità:</a:t>
            </a:r>
          </a:p>
          <a:p>
            <a:pPr marL="0" indent="0">
              <a:lnSpc>
                <a:spcPct val="80000"/>
              </a:lnSpc>
              <a:spcBef>
                <a:spcPts val="600"/>
              </a:spcBef>
              <a:buSzTx/>
              <a:buNone/>
              <a:defRPr sz="2900"/>
            </a:pPr>
            <a:endParaRPr/>
          </a:p>
          <a:p>
            <a:pPr>
              <a:lnSpc>
                <a:spcPct val="80000"/>
              </a:lnSpc>
              <a:spcBef>
                <a:spcPts val="600"/>
              </a:spcBef>
              <a:defRPr sz="2900"/>
            </a:pPr>
            <a:r>
              <a:t>schematizzare il problema;</a:t>
            </a:r>
          </a:p>
          <a:p>
            <a:pPr>
              <a:lnSpc>
                <a:spcPct val="80000"/>
              </a:lnSpc>
              <a:spcBef>
                <a:spcPts val="600"/>
              </a:spcBef>
              <a:defRPr sz="2900"/>
            </a:pPr>
            <a:r>
              <a:t>scomporre il problema;</a:t>
            </a:r>
          </a:p>
          <a:p>
            <a:pPr>
              <a:lnSpc>
                <a:spcPct val="80000"/>
              </a:lnSpc>
              <a:spcBef>
                <a:spcPts val="600"/>
              </a:spcBef>
              <a:defRPr sz="2900"/>
            </a:pPr>
            <a:r>
              <a:t>semplificare il problema.</a:t>
            </a:r>
          </a:p>
          <a:p>
            <a:pPr marL="0" indent="0">
              <a:lnSpc>
                <a:spcPct val="80000"/>
              </a:lnSpc>
              <a:spcBef>
                <a:spcPts val="600"/>
              </a:spcBef>
              <a:buSzTx/>
              <a:buNone/>
              <a:defRPr sz="2900"/>
            </a:pPr>
            <a:endParaRPr/>
          </a:p>
          <a:p>
            <a:pPr marL="0" indent="0">
              <a:lnSpc>
                <a:spcPct val="80000"/>
              </a:lnSpc>
              <a:spcBef>
                <a:spcPts val="600"/>
              </a:spcBef>
              <a:buSzTx/>
              <a:buNone/>
              <a:defRPr sz="2900"/>
            </a:pPr>
            <a:r>
              <a:t>Per capire come si procede, </a:t>
            </a:r>
          </a:p>
          <a:p>
            <a:pPr marL="0" indent="0">
              <a:lnSpc>
                <a:spcPct val="80000"/>
              </a:lnSpc>
              <a:spcBef>
                <a:spcPts val="600"/>
              </a:spcBef>
              <a:buSzTx/>
              <a:buNone/>
              <a:defRPr sz="2900"/>
            </a:pPr>
            <a:r>
              <a:t>risolviamo insieme un quesito </a:t>
            </a:r>
          </a:p>
          <a:p>
            <a:pPr marL="0" indent="0">
              <a:lnSpc>
                <a:spcPct val="80000"/>
              </a:lnSpc>
              <a:spcBef>
                <a:spcPts val="600"/>
              </a:spcBef>
              <a:buSzTx/>
              <a:buNone/>
              <a:defRPr sz="2900"/>
            </a:pPr>
            <a:r>
              <a:t>tratto da una prova ufficiale aiutandoci con la </a:t>
            </a:r>
            <a:r>
              <a:rPr b="1"/>
              <a:t>schematizzazione del problema.</a:t>
            </a:r>
          </a:p>
        </p:txBody>
      </p:sp>
      <p:pic>
        <p:nvPicPr>
          <p:cNvPr id="219" name="Picture 2" descr="Picture 2"/>
          <p:cNvPicPr>
            <a:picLocks noChangeAspect="1"/>
          </p:cNvPicPr>
          <p:nvPr/>
        </p:nvPicPr>
        <p:blipFill>
          <a:blip r:embed="rId2"/>
          <a:stretch>
            <a:fillRect/>
          </a:stretch>
        </p:blipFill>
        <p:spPr>
          <a:xfrm>
            <a:off x="6073356" y="2759287"/>
            <a:ext cx="2678972" cy="2678977"/>
          </a:xfrm>
          <a:prstGeom prst="rect">
            <a:avLst/>
          </a:prstGeom>
          <a:ln w="12700">
            <a:miter lim="400000"/>
          </a:ln>
          <a:effectLst>
            <a:outerShdw blurRad="292100" dist="139700" dir="2700000" rotWithShape="0">
              <a:srgbClr val="333333">
                <a:alpha val="64999"/>
              </a:srgbClr>
            </a:outerShdw>
          </a:effectLst>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itolo 1"/>
          <p:cNvSpPr txBox="1">
            <a:spLocks noGrp="1"/>
          </p:cNvSpPr>
          <p:nvPr>
            <p:ph type="title"/>
          </p:nvPr>
        </p:nvSpPr>
        <p:spPr>
          <a:xfrm>
            <a:off x="457200" y="153804"/>
            <a:ext cx="8229600" cy="3776106"/>
          </a:xfrm>
          <a:prstGeom prst="rect">
            <a:avLst/>
          </a:prstGeom>
        </p:spPr>
        <p:txBody>
          <a:bodyPr/>
          <a:lstStyle>
            <a:lvl1pPr algn="l" defTabSz="905255">
              <a:defRPr sz="3500" b="1"/>
            </a:lvl1pPr>
          </a:lstStyle>
          <a:p>
            <a:r>
              <a:t>Mario è il secondogenito di una coppia con due figli, e sua moglie è figlia unica. Uno dei nonni del figlio di Mario ha una figlia che si chiama Francesca, la quale ha due anni meno di Mario. Date queste premesse, chi è la Francesca di cui si parla nel testo?</a:t>
            </a:r>
          </a:p>
        </p:txBody>
      </p:sp>
      <p:sp>
        <p:nvSpPr>
          <p:cNvPr id="222" name="Segnaposto contenuto 2"/>
          <p:cNvSpPr txBox="1">
            <a:spLocks noGrp="1"/>
          </p:cNvSpPr>
          <p:nvPr>
            <p:ph type="body" sz="half" idx="1"/>
          </p:nvPr>
        </p:nvSpPr>
        <p:spPr>
          <a:xfrm>
            <a:off x="457199" y="4049814"/>
            <a:ext cx="8229601" cy="2697166"/>
          </a:xfrm>
          <a:prstGeom prst="rect">
            <a:avLst/>
          </a:prstGeom>
        </p:spPr>
        <p:txBody>
          <a:bodyPr/>
          <a:lstStyle/>
          <a:p>
            <a:pPr marL="514350" indent="-514350">
              <a:lnSpc>
                <a:spcPct val="90000"/>
              </a:lnSpc>
              <a:buFontTx/>
              <a:buAutoNum type="alphaUcPeriod"/>
            </a:pPr>
            <a:r>
              <a:t>La moglie di Mario</a:t>
            </a:r>
          </a:p>
          <a:p>
            <a:pPr marL="514350" indent="-514350">
              <a:lnSpc>
                <a:spcPct val="90000"/>
              </a:lnSpc>
              <a:buFontTx/>
              <a:buAutoNum type="alphaUcPeriod"/>
            </a:pPr>
            <a:r>
              <a:t>La sorella di Mario</a:t>
            </a:r>
          </a:p>
          <a:p>
            <a:pPr marL="514350" indent="-514350">
              <a:lnSpc>
                <a:spcPct val="90000"/>
              </a:lnSpc>
              <a:buFontTx/>
              <a:buAutoNum type="alphaUcPeriod"/>
            </a:pPr>
            <a:r>
              <a:t>Una zia di Mario</a:t>
            </a:r>
          </a:p>
          <a:p>
            <a:pPr marL="514350" indent="-514350">
              <a:lnSpc>
                <a:spcPct val="90000"/>
              </a:lnSpc>
              <a:buFontTx/>
              <a:buAutoNum type="alphaUcPeriod"/>
            </a:pPr>
            <a:r>
              <a:t>Una figlia di Mario</a:t>
            </a:r>
          </a:p>
          <a:p>
            <a:pPr marL="514350" indent="-514350">
              <a:lnSpc>
                <a:spcPct val="90000"/>
              </a:lnSpc>
              <a:buFontTx/>
              <a:buAutoNum type="alphaUcPeriod"/>
            </a:pPr>
            <a:r>
              <a:t>La madre di Mario</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egnaposto contenuto 2"/>
          <p:cNvSpPr txBox="1">
            <a:spLocks noGrp="1"/>
          </p:cNvSpPr>
          <p:nvPr>
            <p:ph type="body" idx="1"/>
          </p:nvPr>
        </p:nvSpPr>
        <p:spPr>
          <a:xfrm>
            <a:off x="457200" y="1600200"/>
            <a:ext cx="8229600" cy="4526709"/>
          </a:xfrm>
          <a:prstGeom prst="rect">
            <a:avLst/>
          </a:prstGeom>
        </p:spPr>
        <p:txBody>
          <a:bodyPr/>
          <a:lstStyle/>
          <a:p>
            <a:pPr marL="329184" indent="-329184" defTabSz="877822">
              <a:lnSpc>
                <a:spcPct val="90000"/>
              </a:lnSpc>
              <a:spcBef>
                <a:spcPts val="600"/>
              </a:spcBef>
              <a:defRPr sz="2500"/>
            </a:pPr>
            <a:r>
              <a:t>Francesca non può essere la sorella di Mario poiché nel testo si afferma che Mario è il secondogenito di una coppia che ha solo due figli e che Francesca ha due anni in meno di Mario; per lo stesso motivo, cioè che Francesca è più piccola di due anni, la donna non può essere né la madre né la figlia di Mario</a:t>
            </a:r>
          </a:p>
          <a:p>
            <a:pPr marL="0" indent="0" defTabSz="877822">
              <a:lnSpc>
                <a:spcPct val="90000"/>
              </a:lnSpc>
              <a:spcBef>
                <a:spcPts val="600"/>
              </a:spcBef>
              <a:buSzTx/>
              <a:buNone/>
              <a:defRPr sz="2500"/>
            </a:pPr>
            <a:endParaRPr/>
          </a:p>
          <a:p>
            <a:pPr marL="329184" indent="-329184" defTabSz="877822">
              <a:lnSpc>
                <a:spcPct val="90000"/>
              </a:lnSpc>
              <a:spcBef>
                <a:spcPts val="600"/>
              </a:spcBef>
              <a:defRPr sz="2500"/>
            </a:pPr>
            <a:r>
              <a:t>Francesca non può essere neppure la zia di Mario, in quanto, per esserne la zia, dovrebbe essere la sorella di uno dei nonni del figlio di Mario e non la figlia come affermato nel testo del quesito.</a:t>
            </a:r>
          </a:p>
        </p:txBody>
      </p:sp>
      <p:sp>
        <p:nvSpPr>
          <p:cNvPr id="225" name="Ragioniamo…"/>
          <p:cNvSpPr txBox="1"/>
          <p:nvPr/>
        </p:nvSpPr>
        <p:spPr>
          <a:xfrm>
            <a:off x="3173665" y="496939"/>
            <a:ext cx="2888861" cy="624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600" b="1">
                <a:latin typeface="+mn-lt"/>
                <a:ea typeface="+mn-ea"/>
                <a:cs typeface="+mn-cs"/>
                <a:sym typeface="Calibri"/>
              </a:defRPr>
            </a:lvl1pPr>
          </a:lstStyle>
          <a:p>
            <a:r>
              <a:t>Ragioniamo…</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itolo 1"/>
          <p:cNvSpPr txBox="1">
            <a:spLocks noGrp="1"/>
          </p:cNvSpPr>
          <p:nvPr>
            <p:ph type="title"/>
          </p:nvPr>
        </p:nvSpPr>
        <p:spPr>
          <a:xfrm>
            <a:off x="457200" y="274638"/>
            <a:ext cx="8229600" cy="1143001"/>
          </a:xfrm>
          <a:prstGeom prst="rect">
            <a:avLst/>
          </a:prstGeom>
        </p:spPr>
        <p:txBody>
          <a:bodyPr/>
          <a:lstStyle/>
          <a:p>
            <a:pPr>
              <a:defRPr b="1"/>
            </a:pPr>
            <a:r>
              <a:t>Schematizzando</a:t>
            </a:r>
            <a:r>
              <a:rPr b="0"/>
              <a:t>:</a:t>
            </a:r>
          </a:p>
        </p:txBody>
      </p:sp>
      <p:pic>
        <p:nvPicPr>
          <p:cNvPr id="228" name="Immagine 3" descr="Immagine 3"/>
          <p:cNvPicPr>
            <a:picLocks noChangeAspect="1"/>
          </p:cNvPicPr>
          <p:nvPr/>
        </p:nvPicPr>
        <p:blipFill>
          <a:blip r:embed="rId2"/>
          <a:stretch>
            <a:fillRect/>
          </a:stretch>
        </p:blipFill>
        <p:spPr>
          <a:xfrm>
            <a:off x="471808" y="1772816"/>
            <a:ext cx="8208913" cy="2376267"/>
          </a:xfrm>
          <a:prstGeom prst="rect">
            <a:avLst/>
          </a:prstGeom>
          <a:ln w="12700">
            <a:miter lim="400000"/>
          </a:ln>
          <a:effectLst>
            <a:outerShdw blurRad="292100" dist="139700" dir="2700000" rotWithShape="0">
              <a:srgbClr val="333333">
                <a:alpha val="64999"/>
              </a:srgbClr>
            </a:outerShdw>
          </a:effectLst>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Titolo 1"/>
          <p:cNvSpPr txBox="1">
            <a:spLocks noGrp="1"/>
          </p:cNvSpPr>
          <p:nvPr>
            <p:ph type="title"/>
          </p:nvPr>
        </p:nvSpPr>
        <p:spPr>
          <a:xfrm>
            <a:off x="467543" y="162803"/>
            <a:ext cx="8229601" cy="3666929"/>
          </a:xfrm>
          <a:prstGeom prst="rect">
            <a:avLst/>
          </a:prstGeom>
        </p:spPr>
        <p:txBody>
          <a:bodyPr/>
          <a:lstStyle>
            <a:lvl1pPr algn="l" defTabSz="877822">
              <a:defRPr sz="3400" b="1"/>
            </a:lvl1pPr>
          </a:lstStyle>
          <a:p>
            <a:r>
              <a:t>Mario è il secondogenito di una coppia con due figli, e sua moglie è figlia unica. Uno dei nonni del figlio di Mario ha una figlia che si chiama Francesca, la quale ha due anni meno di Mario. Date queste premesse, chi è la Francesca di cui si parla nel testo?</a:t>
            </a:r>
          </a:p>
        </p:txBody>
      </p:sp>
      <p:sp>
        <p:nvSpPr>
          <p:cNvPr id="231" name="Segnaposto contenuto 2"/>
          <p:cNvSpPr txBox="1">
            <a:spLocks noGrp="1"/>
          </p:cNvSpPr>
          <p:nvPr>
            <p:ph type="body" sz="half" idx="1"/>
          </p:nvPr>
        </p:nvSpPr>
        <p:spPr>
          <a:xfrm>
            <a:off x="467543" y="4077072"/>
            <a:ext cx="8229601" cy="2697166"/>
          </a:xfrm>
          <a:prstGeom prst="rect">
            <a:avLst/>
          </a:prstGeom>
        </p:spPr>
        <p:txBody>
          <a:bodyPr/>
          <a:lstStyle/>
          <a:p>
            <a:pPr marL="514350" indent="-514350">
              <a:lnSpc>
                <a:spcPct val="90000"/>
              </a:lnSpc>
              <a:buFontTx/>
              <a:buAutoNum type="alphaUcPeriod"/>
            </a:pPr>
            <a:r>
              <a:t>La moglie di Mario</a:t>
            </a:r>
          </a:p>
          <a:p>
            <a:pPr marL="514350" indent="-514350">
              <a:lnSpc>
                <a:spcPct val="90000"/>
              </a:lnSpc>
              <a:buFontTx/>
              <a:buAutoNum type="alphaUcPeriod"/>
            </a:pPr>
            <a:r>
              <a:t>La sorella di Mario</a:t>
            </a:r>
          </a:p>
          <a:p>
            <a:pPr marL="514350" indent="-514350">
              <a:lnSpc>
                <a:spcPct val="90000"/>
              </a:lnSpc>
              <a:buFontTx/>
              <a:buAutoNum type="alphaUcPeriod"/>
            </a:pPr>
            <a:r>
              <a:t>Una zia di Mario</a:t>
            </a:r>
          </a:p>
          <a:p>
            <a:pPr marL="514350" indent="-514350">
              <a:lnSpc>
                <a:spcPct val="90000"/>
              </a:lnSpc>
              <a:buFontTx/>
              <a:buAutoNum type="alphaUcPeriod"/>
            </a:pPr>
            <a:r>
              <a:t>Una figlia di Mario</a:t>
            </a:r>
          </a:p>
          <a:p>
            <a:pPr marL="514350" indent="-514350">
              <a:lnSpc>
                <a:spcPct val="90000"/>
              </a:lnSpc>
              <a:buFontTx/>
              <a:buAutoNum type="alphaUcPeriod"/>
            </a:pPr>
            <a:r>
              <a:t>La madre di Mario</a:t>
            </a:r>
          </a:p>
        </p:txBody>
      </p:sp>
      <p:sp>
        <p:nvSpPr>
          <p:cNvPr id="232" name="Rettangolo 3"/>
          <p:cNvSpPr txBox="1"/>
          <p:nvPr/>
        </p:nvSpPr>
        <p:spPr>
          <a:xfrm>
            <a:off x="4941730" y="4050293"/>
            <a:ext cx="3807041" cy="1717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800">
                <a:latin typeface="+mn-lt"/>
                <a:ea typeface="+mn-ea"/>
                <a:cs typeface="+mn-cs"/>
                <a:sym typeface="Calibri"/>
              </a:defRPr>
            </a:lvl1pPr>
          </a:lstStyle>
          <a:p>
            <a:r>
              <a:t>L’unica figlia di un “nonno” è la moglie di Mario, che è quindi Francesca. </a:t>
            </a:r>
          </a:p>
        </p:txBody>
      </p:sp>
      <p:sp>
        <p:nvSpPr>
          <p:cNvPr id="233" name="Rettangolo 4"/>
          <p:cNvSpPr txBox="1"/>
          <p:nvPr/>
        </p:nvSpPr>
        <p:spPr>
          <a:xfrm>
            <a:off x="4473345" y="6192323"/>
            <a:ext cx="4743809" cy="497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800" b="1">
                <a:solidFill>
                  <a:srgbClr val="C00000"/>
                </a:solidFill>
                <a:latin typeface="+mn-lt"/>
                <a:ea typeface="+mn-ea"/>
                <a:cs typeface="+mn-cs"/>
                <a:sym typeface="Calibri"/>
              </a:defRPr>
            </a:lvl1pPr>
          </a:lstStyle>
          <a:p>
            <a:r>
              <a:t>LA RISPOSTA ESATTA È LA  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32"/>
                                        </p:tgtEl>
                                        <p:attrNameLst>
                                          <p:attrName>style.visibility</p:attrName>
                                        </p:attrNameLst>
                                      </p:cBhvr>
                                      <p:to>
                                        <p:strVal val="visible"/>
                                      </p:to>
                                    </p:set>
                                    <p:animEffect transition="in" filter="dissolve">
                                      <p:cBhvr>
                                        <p:cTn id="7" dur="500"/>
                                        <p:tgtEl>
                                          <p:spTgt spid="2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233"/>
                                        </p:tgtEl>
                                        <p:attrNameLst>
                                          <p:attrName>style.visibility</p:attrName>
                                        </p:attrNameLst>
                                      </p:cBhvr>
                                      <p:to>
                                        <p:strVal val="visible"/>
                                      </p:to>
                                    </p:set>
                                    <p:animEffect transition="in" filter="dissolve">
                                      <p:cBhvr>
                                        <p:cTn id="12"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animBg="1" advAuto="0"/>
      <p:bldP spid="233"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B1CABF08-5763-4845-AA46-A80661FB0BF5}"/>
              </a:ext>
            </a:extLst>
          </p:cNvPr>
          <p:cNvSpPr>
            <a:spLocks noGrp="1"/>
          </p:cNvSpPr>
          <p:nvPr>
            <p:ph type="body" idx="1"/>
          </p:nvPr>
        </p:nvSpPr>
        <p:spPr>
          <a:xfrm>
            <a:off x="205200" y="3607200"/>
            <a:ext cx="8733600" cy="3076963"/>
          </a:xfrm>
        </p:spPr>
        <p:txBody>
          <a:bodyPr lIns="45718" tIns="45718" rIns="45718" bIns="45718" anchor="t">
            <a:normAutofit/>
          </a:bodyPr>
          <a:lstStyle/>
          <a:p>
            <a:pPr>
              <a:buNone/>
            </a:pPr>
            <a:r>
              <a:rPr lang="it-IT" dirty="0"/>
              <a:t>"Per l’ammissione ai corsi sono richieste le capacità di </a:t>
            </a:r>
            <a:r>
              <a:rPr lang="it-IT" b="1" dirty="0"/>
              <a:t>comprendere e analizzare</a:t>
            </a:r>
            <a:r>
              <a:rPr lang="it-IT" dirty="0"/>
              <a:t> </a:t>
            </a:r>
            <a:r>
              <a:rPr lang="it-IT" b="1" dirty="0"/>
              <a:t>testi scritti </a:t>
            </a:r>
            <a:r>
              <a:rPr lang="it-IT" dirty="0"/>
              <a:t>di varia tipologia, di condurre </a:t>
            </a:r>
            <a:r>
              <a:rPr lang="it-IT" b="1" dirty="0"/>
              <a:t>ragionamenti logico-matematici</a:t>
            </a:r>
            <a:r>
              <a:rPr lang="it-IT" dirty="0"/>
              <a:t>, nonché conoscenze di </a:t>
            </a:r>
            <a:r>
              <a:rPr lang="it-IT" b="1" dirty="0"/>
              <a:t>cultura generale</a:t>
            </a:r>
            <a:r>
              <a:rPr lang="it-IT" dirty="0"/>
              <a:t>, con speciale riguardo all’ambito </a:t>
            </a:r>
            <a:r>
              <a:rPr lang="it-IT" b="1" dirty="0"/>
              <a:t>storico</a:t>
            </a:r>
            <a:r>
              <a:rPr lang="it-IT" dirty="0"/>
              <a:t>, </a:t>
            </a:r>
            <a:r>
              <a:rPr lang="it-IT" b="1" dirty="0"/>
              <a:t>geografico</a:t>
            </a:r>
            <a:r>
              <a:rPr lang="it-IT" dirty="0"/>
              <a:t>, </a:t>
            </a:r>
            <a:r>
              <a:rPr lang="it-IT" b="1" dirty="0"/>
              <a:t>sociale</a:t>
            </a:r>
            <a:r>
              <a:rPr lang="it-IT" dirty="0"/>
              <a:t> e </a:t>
            </a:r>
            <a:r>
              <a:rPr lang="it-IT" b="1" dirty="0"/>
              <a:t>istituzionale"</a:t>
            </a:r>
            <a:endParaRPr lang="it-IT" dirty="0">
              <a:ea typeface="+mn-lt"/>
              <a:cs typeface="+mn-lt"/>
            </a:endParaRPr>
          </a:p>
          <a:p>
            <a:pPr marL="0" indent="0">
              <a:lnSpc>
                <a:spcPct val="80000"/>
              </a:lnSpc>
              <a:spcBef>
                <a:spcPts val="400"/>
              </a:spcBef>
              <a:buNone/>
            </a:pPr>
            <a:endParaRPr lang="it-IT">
              <a:ea typeface="+mn-lt"/>
              <a:cs typeface="+mn-lt"/>
            </a:endParaRPr>
          </a:p>
          <a:p>
            <a:pPr marL="0" indent="0">
              <a:buNone/>
            </a:pPr>
            <a:endParaRPr lang="it-IT"/>
          </a:p>
        </p:txBody>
      </p:sp>
      <p:pic>
        <p:nvPicPr>
          <p:cNvPr id="4" name="Immagine 4" descr="Immagine che contiene testo, persona&#10;&#10;Descrizione generata automaticamente">
            <a:extLst>
              <a:ext uri="{FF2B5EF4-FFF2-40B4-BE49-F238E27FC236}">
                <a16:creationId xmlns:a16="http://schemas.microsoft.com/office/drawing/2014/main" id="{5E07E8B3-EEFC-5E8E-FE79-55D5F35A25C9}"/>
              </a:ext>
            </a:extLst>
          </p:cNvPr>
          <p:cNvPicPr>
            <a:picLocks noChangeAspect="1"/>
          </p:cNvPicPr>
          <p:nvPr/>
        </p:nvPicPr>
        <p:blipFill rotWithShape="1">
          <a:blip r:embed="rId2"/>
          <a:srcRect l="93" r="233" b="10029"/>
          <a:stretch/>
        </p:blipFill>
        <p:spPr>
          <a:xfrm>
            <a:off x="2286000" y="422865"/>
            <a:ext cx="4386609" cy="3124149"/>
          </a:xfrm>
          <a:prstGeom prst="rect">
            <a:avLst/>
          </a:prstGeom>
        </p:spPr>
      </p:pic>
    </p:spTree>
    <p:extLst>
      <p:ext uri="{BB962C8B-B14F-4D97-AF65-F5344CB8AC3E}">
        <p14:creationId xmlns:p14="http://schemas.microsoft.com/office/powerpoint/2010/main" val="206860629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itolo 1"/>
          <p:cNvSpPr txBox="1">
            <a:spLocks noGrp="1"/>
          </p:cNvSpPr>
          <p:nvPr>
            <p:ph type="title"/>
          </p:nvPr>
        </p:nvSpPr>
        <p:spPr>
          <a:xfrm>
            <a:off x="457200" y="274638"/>
            <a:ext cx="8229600" cy="1143001"/>
          </a:xfrm>
          <a:prstGeom prst="rect">
            <a:avLst/>
          </a:prstGeom>
        </p:spPr>
        <p:txBody>
          <a:bodyPr/>
          <a:lstStyle>
            <a:lvl1pPr>
              <a:defRPr b="1"/>
            </a:lvl1pPr>
          </a:lstStyle>
          <a:p>
            <a:r>
              <a:t>Elimina i doppioni</a:t>
            </a:r>
          </a:p>
        </p:txBody>
      </p:sp>
      <p:sp>
        <p:nvSpPr>
          <p:cNvPr id="236" name="Segnaposto contenuto 2"/>
          <p:cNvSpPr txBox="1">
            <a:spLocks noGrp="1"/>
          </p:cNvSpPr>
          <p:nvPr>
            <p:ph type="body" idx="1"/>
          </p:nvPr>
        </p:nvSpPr>
        <p:spPr>
          <a:xfrm>
            <a:off x="457200" y="1600198"/>
            <a:ext cx="8229600" cy="5112532"/>
          </a:xfrm>
          <a:prstGeom prst="rect">
            <a:avLst/>
          </a:prstGeom>
        </p:spPr>
        <p:txBody>
          <a:bodyPr/>
          <a:lstStyle/>
          <a:p>
            <a:pPr marL="0" indent="0">
              <a:lnSpc>
                <a:spcPct val="80000"/>
              </a:lnSpc>
              <a:spcBef>
                <a:spcPts val="600"/>
              </a:spcBef>
              <a:buSzTx/>
              <a:buNone/>
              <a:defRPr sz="2900"/>
            </a:pPr>
            <a:r>
              <a:t>Tra le tecniche principali per rispondere correttamente ai quiz a risposta multipla c’è l’</a:t>
            </a:r>
            <a:r>
              <a:rPr b="1"/>
              <a:t>eliminazione dei doppioni</a:t>
            </a:r>
            <a:r>
              <a:t>.</a:t>
            </a:r>
          </a:p>
          <a:p>
            <a:pPr marL="0" indent="0">
              <a:lnSpc>
                <a:spcPct val="80000"/>
              </a:lnSpc>
              <a:spcBef>
                <a:spcPts val="600"/>
              </a:spcBef>
              <a:buSzTx/>
              <a:buNone/>
              <a:defRPr sz="2900"/>
            </a:pPr>
            <a:endParaRPr/>
          </a:p>
          <a:p>
            <a:pPr>
              <a:lnSpc>
                <a:spcPct val="80000"/>
              </a:lnSpc>
              <a:spcBef>
                <a:spcPts val="600"/>
              </a:spcBef>
              <a:defRPr sz="2900"/>
            </a:pPr>
            <a:r>
              <a:t>Il concetto alla base di questa tecnica è molto semplice: se la risposta corretta è univoca, vuol dire che se due alternative hanno uno stesso valore o significato (due sinonimi, ad esempio) sono entrambe false.</a:t>
            </a:r>
          </a:p>
          <a:p>
            <a:pPr marL="0" indent="0">
              <a:lnSpc>
                <a:spcPct val="80000"/>
              </a:lnSpc>
              <a:spcBef>
                <a:spcPts val="600"/>
              </a:spcBef>
              <a:buSzTx/>
              <a:buNone/>
              <a:defRPr sz="2900"/>
            </a:pPr>
            <a:endParaRPr/>
          </a:p>
          <a:p>
            <a:pPr>
              <a:lnSpc>
                <a:spcPct val="80000"/>
              </a:lnSpc>
              <a:spcBef>
                <a:spcPts val="600"/>
              </a:spcBef>
              <a:defRPr sz="2900"/>
            </a:pPr>
            <a:r>
              <a:t>In questi casi, potrai eliminare facilmente due alternative e ridurre drasticamente la probabilità di sbagliare.</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itolo 1"/>
          <p:cNvSpPr txBox="1">
            <a:spLocks noGrp="1"/>
          </p:cNvSpPr>
          <p:nvPr>
            <p:ph type="title"/>
          </p:nvPr>
        </p:nvSpPr>
        <p:spPr>
          <a:xfrm>
            <a:off x="457200" y="274638"/>
            <a:ext cx="8229600" cy="1143001"/>
          </a:xfrm>
          <a:prstGeom prst="rect">
            <a:avLst/>
          </a:prstGeom>
        </p:spPr>
        <p:txBody>
          <a:bodyPr/>
          <a:lstStyle>
            <a:lvl1pPr defTabSz="832102">
              <a:defRPr sz="3500" b="1"/>
            </a:lvl1pPr>
          </a:lstStyle>
          <a:p>
            <a:r>
              <a:t>Ragionamento per esclusione di doppioni</a:t>
            </a:r>
          </a:p>
        </p:txBody>
      </p:sp>
      <p:sp>
        <p:nvSpPr>
          <p:cNvPr id="239" name="Segnaposto contenuto 2"/>
          <p:cNvSpPr txBox="1">
            <a:spLocks noGrp="1"/>
          </p:cNvSpPr>
          <p:nvPr>
            <p:ph type="body" idx="1"/>
          </p:nvPr>
        </p:nvSpPr>
        <p:spPr>
          <a:xfrm>
            <a:off x="457200" y="1600200"/>
            <a:ext cx="8229600" cy="4997152"/>
          </a:xfrm>
          <a:prstGeom prst="rect">
            <a:avLst/>
          </a:prstGeom>
        </p:spPr>
        <p:txBody>
          <a:bodyPr/>
          <a:lstStyle/>
          <a:p>
            <a:pPr marL="0" indent="0">
              <a:lnSpc>
                <a:spcPct val="80000"/>
              </a:lnSpc>
              <a:spcBef>
                <a:spcPts val="500"/>
              </a:spcBef>
              <a:buSzTx/>
              <a:buNone/>
              <a:defRPr sz="2200"/>
            </a:pPr>
            <a:r>
              <a:t>Questa tecnica si utilizza quando una domanda presenta due alternative che esprimono lo stesso concetto o assumono lo stesso valore: in tal caso entrambe le alternative sono false.</a:t>
            </a:r>
          </a:p>
          <a:p>
            <a:pPr marL="0" indent="0">
              <a:lnSpc>
                <a:spcPct val="80000"/>
              </a:lnSpc>
              <a:spcBef>
                <a:spcPts val="500"/>
              </a:spcBef>
              <a:buSzTx/>
              <a:buNone/>
              <a:defRPr sz="2200"/>
            </a:pPr>
            <a:endParaRPr/>
          </a:p>
          <a:p>
            <a:pPr marL="0" indent="0">
              <a:lnSpc>
                <a:spcPct val="80000"/>
              </a:lnSpc>
              <a:spcBef>
                <a:spcPts val="500"/>
              </a:spcBef>
              <a:buSzTx/>
              <a:buNone/>
              <a:defRPr sz="2200"/>
            </a:pPr>
            <a:r>
              <a:t>Vediamo un esempio tratto dal test di Medicina del 2018:</a:t>
            </a:r>
          </a:p>
          <a:p>
            <a:pPr marL="0" indent="0">
              <a:lnSpc>
                <a:spcPct val="80000"/>
              </a:lnSpc>
              <a:spcBef>
                <a:spcPts val="500"/>
              </a:spcBef>
              <a:buSzTx/>
              <a:buNone/>
              <a:defRPr sz="2200" b="1"/>
            </a:pPr>
            <a:endParaRPr/>
          </a:p>
          <a:p>
            <a:pPr marL="0" indent="0">
              <a:lnSpc>
                <a:spcPct val="80000"/>
              </a:lnSpc>
              <a:spcBef>
                <a:spcPts val="500"/>
              </a:spcBef>
              <a:buSzTx/>
              <a:buNone/>
              <a:defRPr sz="2200" b="1"/>
            </a:pPr>
            <a:r>
              <a:t>I legami a idrogeno sono responsabili:</a:t>
            </a:r>
          </a:p>
          <a:p>
            <a:pPr marL="0" indent="0">
              <a:lnSpc>
                <a:spcPct val="80000"/>
              </a:lnSpc>
              <a:spcBef>
                <a:spcPts val="500"/>
              </a:spcBef>
              <a:buSzTx/>
              <a:buNone/>
              <a:defRPr sz="2200"/>
            </a:pPr>
            <a:endParaRPr/>
          </a:p>
          <a:p>
            <a:pPr marL="0" indent="0">
              <a:lnSpc>
                <a:spcPct val="80000"/>
              </a:lnSpc>
              <a:spcBef>
                <a:spcPts val="500"/>
              </a:spcBef>
              <a:buSzTx/>
              <a:buNone/>
              <a:defRPr sz="2200" b="1"/>
            </a:pPr>
            <a:r>
              <a:t>A</a:t>
            </a:r>
            <a:r>
              <a:rPr b="0"/>
              <a:t>: dell’appaiamento purina-purina e pirimidina-pirimidina nella doppia elica del DNA</a:t>
            </a:r>
          </a:p>
          <a:p>
            <a:pPr marL="0" indent="0">
              <a:lnSpc>
                <a:spcPct val="80000"/>
              </a:lnSpc>
              <a:spcBef>
                <a:spcPts val="500"/>
              </a:spcBef>
              <a:buSzTx/>
              <a:buNone/>
              <a:defRPr sz="2200" b="1"/>
            </a:pPr>
            <a:r>
              <a:t>B</a:t>
            </a:r>
            <a:r>
              <a:rPr b="0"/>
              <a:t>: del legame fra basi contigue su un filamento di DNA</a:t>
            </a:r>
          </a:p>
          <a:p>
            <a:pPr marL="0" indent="0">
              <a:lnSpc>
                <a:spcPct val="80000"/>
              </a:lnSpc>
              <a:spcBef>
                <a:spcPts val="500"/>
              </a:spcBef>
              <a:buSzTx/>
              <a:buNone/>
              <a:defRPr sz="2200" b="1"/>
            </a:pPr>
            <a:r>
              <a:t>C</a:t>
            </a:r>
            <a:r>
              <a:rPr b="0"/>
              <a:t>: dell’interazione fra catene di acidi grassi nel doppio strato lipidico delle membrane cellulari</a:t>
            </a:r>
          </a:p>
          <a:p>
            <a:pPr marL="0" indent="0">
              <a:lnSpc>
                <a:spcPct val="80000"/>
              </a:lnSpc>
              <a:spcBef>
                <a:spcPts val="500"/>
              </a:spcBef>
              <a:buSzTx/>
              <a:buNone/>
              <a:defRPr sz="2200" b="1"/>
            </a:pPr>
            <a:r>
              <a:t>D</a:t>
            </a:r>
            <a:r>
              <a:rPr b="0"/>
              <a:t>: della struttura secondaria delle proteine</a:t>
            </a:r>
          </a:p>
          <a:p>
            <a:pPr marL="0" indent="0">
              <a:lnSpc>
                <a:spcPct val="80000"/>
              </a:lnSpc>
              <a:spcBef>
                <a:spcPts val="500"/>
              </a:spcBef>
              <a:buSzTx/>
              <a:buNone/>
              <a:defRPr sz="2200" b="1"/>
            </a:pPr>
            <a:r>
              <a:t>E</a:t>
            </a:r>
            <a:r>
              <a:rPr b="0"/>
              <a:t>: del legame tra un aminoacido e il rispettivo t-RNA</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egnaposto contenuto 2"/>
          <p:cNvSpPr txBox="1">
            <a:spLocks noGrp="1"/>
          </p:cNvSpPr>
          <p:nvPr>
            <p:ph type="body" idx="1"/>
          </p:nvPr>
        </p:nvSpPr>
        <p:spPr>
          <a:xfrm>
            <a:off x="457200" y="321561"/>
            <a:ext cx="8229601" cy="6214878"/>
          </a:xfrm>
          <a:prstGeom prst="rect">
            <a:avLst/>
          </a:prstGeom>
        </p:spPr>
        <p:txBody>
          <a:bodyPr/>
          <a:lstStyle/>
          <a:p>
            <a:pPr>
              <a:lnSpc>
                <a:spcPct val="80000"/>
              </a:lnSpc>
              <a:spcBef>
                <a:spcPts val="600"/>
              </a:spcBef>
              <a:defRPr sz="3400"/>
            </a:pPr>
            <a:r>
              <a:t>Applicando la tecnica di eliminazione dei distrattori, si nota che nella doppia elica del DNA non si appaiano Purina-purina e pirimidina-pirimidina.</a:t>
            </a:r>
          </a:p>
          <a:p>
            <a:pPr>
              <a:lnSpc>
                <a:spcPct val="80000"/>
              </a:lnSpc>
              <a:spcBef>
                <a:spcPts val="600"/>
              </a:spcBef>
              <a:defRPr sz="3400"/>
            </a:pPr>
            <a:endParaRPr/>
          </a:p>
          <a:p>
            <a:pPr>
              <a:lnSpc>
                <a:spcPct val="80000"/>
              </a:lnSpc>
              <a:spcBef>
                <a:spcPts val="600"/>
              </a:spcBef>
              <a:defRPr sz="3400"/>
            </a:pPr>
            <a:r>
              <a:t>Le basi contigue sono quelle che si trovano sullo stesso filamento, tenute insieme da legami fosfodiesterici; </a:t>
            </a:r>
          </a:p>
          <a:p>
            <a:pPr marL="0" indent="0">
              <a:lnSpc>
                <a:spcPct val="80000"/>
              </a:lnSpc>
              <a:spcBef>
                <a:spcPts val="600"/>
              </a:spcBef>
              <a:buSzTx/>
              <a:buNone/>
              <a:defRPr sz="3400"/>
            </a:pPr>
            <a:endParaRPr/>
          </a:p>
          <a:p>
            <a:pPr>
              <a:lnSpc>
                <a:spcPct val="80000"/>
              </a:lnSpc>
              <a:spcBef>
                <a:spcPts val="600"/>
              </a:spcBef>
              <a:defRPr sz="3400"/>
            </a:pPr>
            <a:r>
              <a:t>l’amminoacido ed il t-RNA sono legati da legame covalente (condensazione); </a:t>
            </a:r>
          </a:p>
          <a:p>
            <a:pPr>
              <a:lnSpc>
                <a:spcPct val="80000"/>
              </a:lnSpc>
              <a:spcBef>
                <a:spcPts val="600"/>
              </a:spcBef>
              <a:defRPr sz="3400"/>
            </a:pPr>
            <a:endParaRPr/>
          </a:p>
          <a:p>
            <a:pPr>
              <a:lnSpc>
                <a:spcPct val="80000"/>
              </a:lnSpc>
              <a:spcBef>
                <a:spcPts val="600"/>
              </a:spcBef>
              <a:defRPr sz="3400"/>
            </a:pPr>
            <a:r>
              <a:t>gli acidi grassi sono a-polari.</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Titolo 1"/>
          <p:cNvSpPr txBox="1">
            <a:spLocks noGrp="1"/>
          </p:cNvSpPr>
          <p:nvPr>
            <p:ph type="title"/>
          </p:nvPr>
        </p:nvSpPr>
        <p:spPr>
          <a:xfrm>
            <a:off x="457200" y="274638"/>
            <a:ext cx="8229600" cy="1143001"/>
          </a:xfrm>
          <a:prstGeom prst="rect">
            <a:avLst/>
          </a:prstGeom>
        </p:spPr>
        <p:txBody>
          <a:bodyPr/>
          <a:lstStyle>
            <a:lvl1pPr defTabSz="832102">
              <a:defRPr sz="3500" b="1"/>
            </a:lvl1pPr>
          </a:lstStyle>
          <a:p>
            <a:r>
              <a:t>Ragionamento per esclusione di doppioni</a:t>
            </a:r>
          </a:p>
        </p:txBody>
      </p:sp>
      <p:sp>
        <p:nvSpPr>
          <p:cNvPr id="244" name="Segnaposto contenuto 2"/>
          <p:cNvSpPr txBox="1">
            <a:spLocks noGrp="1"/>
          </p:cNvSpPr>
          <p:nvPr>
            <p:ph type="body" idx="1"/>
          </p:nvPr>
        </p:nvSpPr>
        <p:spPr>
          <a:xfrm>
            <a:off x="457200" y="1600200"/>
            <a:ext cx="8229600" cy="4781128"/>
          </a:xfrm>
          <a:prstGeom prst="rect">
            <a:avLst/>
          </a:prstGeom>
        </p:spPr>
        <p:txBody>
          <a:bodyPr/>
          <a:lstStyle/>
          <a:p>
            <a:pPr marL="0" indent="0">
              <a:lnSpc>
                <a:spcPct val="90000"/>
              </a:lnSpc>
              <a:spcBef>
                <a:spcPts val="600"/>
              </a:spcBef>
              <a:buSzTx/>
              <a:buNone/>
              <a:defRPr sz="2900" b="1"/>
            </a:pPr>
            <a:r>
              <a:t>I legami a idrogeno sono responsabili:</a:t>
            </a:r>
          </a:p>
          <a:p>
            <a:pPr marL="0" indent="0">
              <a:lnSpc>
                <a:spcPct val="90000"/>
              </a:lnSpc>
              <a:spcBef>
                <a:spcPts val="600"/>
              </a:spcBef>
              <a:buSzTx/>
              <a:buNone/>
              <a:defRPr sz="1100"/>
            </a:pPr>
            <a:endParaRPr/>
          </a:p>
          <a:p>
            <a:pPr marL="0" indent="0">
              <a:lnSpc>
                <a:spcPct val="90000"/>
              </a:lnSpc>
              <a:spcBef>
                <a:spcPts val="600"/>
              </a:spcBef>
              <a:buSzTx/>
              <a:buNone/>
              <a:defRPr sz="2900" b="1"/>
            </a:pPr>
            <a:r>
              <a:t>A</a:t>
            </a:r>
            <a:r>
              <a:rPr b="0"/>
              <a:t>: dell’appaiamento purina-purina e pirimidina-pirimidina nella doppia elica del DNA</a:t>
            </a:r>
          </a:p>
          <a:p>
            <a:pPr marL="0" indent="0">
              <a:lnSpc>
                <a:spcPct val="90000"/>
              </a:lnSpc>
              <a:spcBef>
                <a:spcPts val="600"/>
              </a:spcBef>
              <a:buSzTx/>
              <a:buNone/>
              <a:defRPr sz="2900" b="1"/>
            </a:pPr>
            <a:r>
              <a:t>B</a:t>
            </a:r>
            <a:r>
              <a:rPr b="0"/>
              <a:t>: del legame fra basi contigue su un filamento di DNA</a:t>
            </a:r>
          </a:p>
          <a:p>
            <a:pPr marL="0" indent="0">
              <a:lnSpc>
                <a:spcPct val="90000"/>
              </a:lnSpc>
              <a:spcBef>
                <a:spcPts val="600"/>
              </a:spcBef>
              <a:buSzTx/>
              <a:buNone/>
              <a:defRPr sz="2900" b="1"/>
            </a:pPr>
            <a:r>
              <a:t>C</a:t>
            </a:r>
            <a:r>
              <a:rPr b="0"/>
              <a:t>: dell’interazione fra catene di acidi grassi nel doppio strato lipidico delle membrane cellulari</a:t>
            </a:r>
          </a:p>
          <a:p>
            <a:pPr marL="0" indent="0">
              <a:lnSpc>
                <a:spcPct val="90000"/>
              </a:lnSpc>
              <a:spcBef>
                <a:spcPts val="600"/>
              </a:spcBef>
              <a:buSzTx/>
              <a:buNone/>
              <a:defRPr sz="2900" b="1"/>
            </a:pPr>
            <a:r>
              <a:t>D</a:t>
            </a:r>
            <a:r>
              <a:rPr b="0"/>
              <a:t>: della struttura secondaria delle proteine</a:t>
            </a:r>
          </a:p>
          <a:p>
            <a:pPr marL="0" indent="0">
              <a:lnSpc>
                <a:spcPct val="90000"/>
              </a:lnSpc>
              <a:spcBef>
                <a:spcPts val="600"/>
              </a:spcBef>
              <a:buSzTx/>
              <a:buNone/>
              <a:defRPr sz="2900" b="1"/>
            </a:pPr>
            <a:r>
              <a:t>E</a:t>
            </a:r>
            <a:r>
              <a:rPr b="0"/>
              <a:t>: del legame tra un aminoacido e il rispettivo t-RNA</a:t>
            </a:r>
          </a:p>
        </p:txBody>
      </p:sp>
      <p:sp>
        <p:nvSpPr>
          <p:cNvPr id="245" name="Rettangolo 3"/>
          <p:cNvSpPr txBox="1"/>
          <p:nvPr/>
        </p:nvSpPr>
        <p:spPr>
          <a:xfrm>
            <a:off x="2411758" y="6093295"/>
            <a:ext cx="4585426" cy="497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b="1">
                <a:solidFill>
                  <a:srgbClr val="C00000"/>
                </a:solidFill>
                <a:latin typeface="+mn-lt"/>
                <a:ea typeface="+mn-ea"/>
                <a:cs typeface="+mn-cs"/>
                <a:sym typeface="Calibri"/>
              </a:defRPr>
            </a:lvl1pPr>
          </a:lstStyle>
          <a:p>
            <a:r>
              <a:t>LA RISPOSTA ESATTA È LA 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45"/>
                                        </p:tgtEl>
                                        <p:attrNameLst>
                                          <p:attrName>style.visibility</p:attrName>
                                        </p:attrNameLst>
                                      </p:cBhvr>
                                      <p:to>
                                        <p:strVal val="visible"/>
                                      </p:to>
                                    </p:set>
                                    <p:animEffect transition="in" filter="dissolve">
                                      <p:cBhvr>
                                        <p:cTn id="7" dur="5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egnaposto contenuto 2"/>
          <p:cNvSpPr txBox="1">
            <a:spLocks noGrp="1"/>
          </p:cNvSpPr>
          <p:nvPr>
            <p:ph type="body" idx="1"/>
          </p:nvPr>
        </p:nvSpPr>
        <p:spPr>
          <a:xfrm>
            <a:off x="386624" y="1494048"/>
            <a:ext cx="8229601" cy="3951179"/>
          </a:xfrm>
          <a:prstGeom prst="rect">
            <a:avLst/>
          </a:prstGeom>
        </p:spPr>
        <p:txBody>
          <a:bodyPr/>
          <a:lstStyle/>
          <a:p>
            <a:pPr marL="0" indent="0">
              <a:buSzTx/>
              <a:buNone/>
              <a:defRPr b="1"/>
            </a:pPr>
            <a:r>
              <a:t>Scartare l’intruso:</a:t>
            </a:r>
          </a:p>
          <a:p>
            <a:pPr marL="0" indent="0">
              <a:buSzTx/>
              <a:buNone/>
              <a:defRPr sz="1100"/>
            </a:pPr>
            <a:endParaRPr/>
          </a:p>
          <a:p>
            <a:pPr>
              <a:defRPr b="1"/>
            </a:pPr>
            <a:r>
              <a:t>A</a:t>
            </a:r>
            <a:r>
              <a:rPr b="0"/>
              <a:t>: Automobile</a:t>
            </a:r>
          </a:p>
          <a:p>
            <a:pPr>
              <a:defRPr b="1"/>
            </a:pPr>
            <a:r>
              <a:t>B</a:t>
            </a:r>
            <a:r>
              <a:rPr b="0"/>
              <a:t>: Macchina</a:t>
            </a:r>
          </a:p>
          <a:p>
            <a:pPr>
              <a:defRPr b="1"/>
            </a:pPr>
            <a:r>
              <a:t>C</a:t>
            </a:r>
            <a:r>
              <a:rPr b="0"/>
              <a:t>: Motorino</a:t>
            </a:r>
          </a:p>
          <a:p>
            <a:pPr>
              <a:defRPr b="1"/>
            </a:pPr>
            <a:r>
              <a:t>D</a:t>
            </a:r>
            <a:r>
              <a:rPr b="0"/>
              <a:t>: Autoveicolo</a:t>
            </a:r>
          </a:p>
          <a:p>
            <a:pPr>
              <a:defRPr b="1"/>
            </a:pPr>
            <a:r>
              <a:t>E</a:t>
            </a:r>
            <a:r>
              <a:rPr b="0"/>
              <a:t>: Autovettura</a:t>
            </a:r>
          </a:p>
        </p:txBody>
      </p:sp>
      <p:sp>
        <p:nvSpPr>
          <p:cNvPr id="248" name="Rettangolo 3"/>
          <p:cNvSpPr txBox="1"/>
          <p:nvPr/>
        </p:nvSpPr>
        <p:spPr>
          <a:xfrm>
            <a:off x="4025227" y="4713109"/>
            <a:ext cx="5007367" cy="561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200" b="1">
                <a:solidFill>
                  <a:srgbClr val="C00000"/>
                </a:solidFill>
                <a:latin typeface="+mn-lt"/>
                <a:ea typeface="+mn-ea"/>
                <a:cs typeface="+mn-cs"/>
                <a:sym typeface="Calibri"/>
              </a:defRPr>
            </a:lvl1pPr>
          </a:lstStyle>
          <a:p>
            <a:r>
              <a:t>LA RISPOSTA ESATTA È C</a:t>
            </a:r>
          </a:p>
        </p:txBody>
      </p:sp>
      <p:sp>
        <p:nvSpPr>
          <p:cNvPr id="249" name="Rettangolo 4"/>
          <p:cNvSpPr txBox="1"/>
          <p:nvPr/>
        </p:nvSpPr>
        <p:spPr>
          <a:xfrm>
            <a:off x="4384317" y="5439324"/>
            <a:ext cx="4289185" cy="1158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spcBef>
                <a:spcPts val="500"/>
              </a:spcBef>
              <a:defRPr sz="2400">
                <a:latin typeface="+mn-lt"/>
                <a:ea typeface="+mn-ea"/>
                <a:cs typeface="+mn-cs"/>
                <a:sym typeface="Calibri"/>
              </a:defRPr>
            </a:lvl1pPr>
          </a:lstStyle>
          <a:p>
            <a:r>
              <a:t>Perché è l’unica che non ha un significato né denotativo, né connotativo di automobile</a:t>
            </a:r>
          </a:p>
        </p:txBody>
      </p:sp>
      <p:sp>
        <p:nvSpPr>
          <p:cNvPr id="250" name="Rettangolo 5"/>
          <p:cNvSpPr txBox="1"/>
          <p:nvPr/>
        </p:nvSpPr>
        <p:spPr>
          <a:xfrm>
            <a:off x="386623" y="116630"/>
            <a:ext cx="8314136" cy="1310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800">
                <a:latin typeface="+mn-lt"/>
                <a:ea typeface="+mn-ea"/>
                <a:cs typeface="+mn-cs"/>
                <a:sym typeface="Calibri"/>
              </a:defRPr>
            </a:lvl1pPr>
          </a:lstStyle>
          <a:p>
            <a:r>
              <a:t>Fa eccezione, nella tecnica dei doppioni, il caso in cui una sola alternativa è falsa e quindi i “quattro doppioni” risultano corretti. Ad esempio: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48"/>
                                        </p:tgtEl>
                                        <p:attrNameLst>
                                          <p:attrName>style.visibility</p:attrName>
                                        </p:attrNameLst>
                                      </p:cBhvr>
                                      <p:to>
                                        <p:strVal val="visible"/>
                                      </p:to>
                                    </p:set>
                                    <p:animEffect transition="in" filter="dissolve">
                                      <p:cBhvr>
                                        <p:cTn id="7" dur="500"/>
                                        <p:tgtEl>
                                          <p:spTgt spid="24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249"/>
                                        </p:tgtEl>
                                        <p:attrNameLst>
                                          <p:attrName>style.visibility</p:attrName>
                                        </p:attrNameLst>
                                      </p:cBhvr>
                                      <p:to>
                                        <p:strVal val="visible"/>
                                      </p:to>
                                    </p:set>
                                    <p:animEffect transition="in" filter="dissolve">
                                      <p:cBhvr>
                                        <p:cTn id="12" dur="5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advAuto="0"/>
      <p:bldP spid="249"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tolo 1"/>
          <p:cNvSpPr txBox="1">
            <a:spLocks noGrp="1"/>
          </p:cNvSpPr>
          <p:nvPr>
            <p:ph type="title"/>
          </p:nvPr>
        </p:nvSpPr>
        <p:spPr>
          <a:xfrm>
            <a:off x="457200" y="111094"/>
            <a:ext cx="8229600" cy="1143001"/>
          </a:xfrm>
          <a:prstGeom prst="rect">
            <a:avLst/>
          </a:prstGeom>
        </p:spPr>
        <p:txBody>
          <a:bodyPr/>
          <a:lstStyle/>
          <a:p>
            <a:pPr defTabSz="713230">
              <a:defRPr sz="1800" b="1"/>
            </a:pPr>
            <a:r>
              <a:t>Ragionamento per esclusione di distrattori “poco scientifici”, “poco realistici” o “fuori tempo” in relazione a quello che è richiesto nel testo</a:t>
            </a:r>
            <a:br/>
            <a:endParaRPr/>
          </a:p>
        </p:txBody>
      </p:sp>
      <p:sp>
        <p:nvSpPr>
          <p:cNvPr id="253" name="Segnaposto contenuto 2"/>
          <p:cNvSpPr txBox="1">
            <a:spLocks noGrp="1"/>
          </p:cNvSpPr>
          <p:nvPr>
            <p:ph type="body" idx="1"/>
          </p:nvPr>
        </p:nvSpPr>
        <p:spPr>
          <a:xfrm>
            <a:off x="491727" y="1160091"/>
            <a:ext cx="8229601" cy="3656385"/>
          </a:xfrm>
          <a:prstGeom prst="rect">
            <a:avLst/>
          </a:prstGeom>
        </p:spPr>
        <p:txBody>
          <a:bodyPr/>
          <a:lstStyle/>
          <a:p>
            <a:pPr marL="0" indent="0">
              <a:lnSpc>
                <a:spcPct val="80000"/>
              </a:lnSpc>
              <a:spcBef>
                <a:spcPts val="400"/>
              </a:spcBef>
              <a:buSzTx/>
              <a:buNone/>
              <a:defRPr sz="1700"/>
            </a:pPr>
            <a:r>
              <a:t>Questo tipo di tecnica prevede di escludere le alternative errate che sono, per una serie di motivi, poco plausibili o addirittura assurde nell’ambito della richiesta del quesito.</a:t>
            </a:r>
          </a:p>
          <a:p>
            <a:pPr marL="0" indent="0">
              <a:lnSpc>
                <a:spcPct val="80000"/>
              </a:lnSpc>
              <a:spcBef>
                <a:spcPts val="400"/>
              </a:spcBef>
              <a:buSzTx/>
              <a:buNone/>
              <a:defRPr sz="1700"/>
            </a:pPr>
            <a:endParaRPr/>
          </a:p>
          <a:p>
            <a:pPr marL="0" indent="0">
              <a:lnSpc>
                <a:spcPct val="80000"/>
              </a:lnSpc>
              <a:spcBef>
                <a:spcPts val="400"/>
              </a:spcBef>
              <a:buSzTx/>
              <a:buNone/>
              <a:defRPr sz="1700"/>
            </a:pPr>
            <a:r>
              <a:t>Vediamo un esempio tratto dal test del 2016 di Medicina:</a:t>
            </a:r>
          </a:p>
          <a:p>
            <a:pPr marL="0" indent="0">
              <a:lnSpc>
                <a:spcPct val="80000"/>
              </a:lnSpc>
              <a:spcBef>
                <a:spcPts val="400"/>
              </a:spcBef>
              <a:buSzTx/>
              <a:buNone/>
              <a:defRPr sz="1700" b="1"/>
            </a:pPr>
            <a:endParaRPr/>
          </a:p>
          <a:p>
            <a:pPr marL="0" indent="0">
              <a:lnSpc>
                <a:spcPct val="80000"/>
              </a:lnSpc>
              <a:spcBef>
                <a:spcPts val="400"/>
              </a:spcBef>
              <a:buSzTx/>
              <a:buNone/>
              <a:defRPr sz="1700" b="1"/>
            </a:pPr>
            <a:r>
              <a:t>Il piano Marshall:</a:t>
            </a:r>
          </a:p>
          <a:p>
            <a:pPr marL="0" indent="0">
              <a:lnSpc>
                <a:spcPct val="80000"/>
              </a:lnSpc>
              <a:spcBef>
                <a:spcPts val="400"/>
              </a:spcBef>
              <a:buSzTx/>
              <a:buNone/>
              <a:defRPr sz="1700" b="1"/>
            </a:pPr>
            <a:endParaRPr/>
          </a:p>
          <a:p>
            <a:pPr marL="0" indent="0">
              <a:lnSpc>
                <a:spcPct val="80000"/>
              </a:lnSpc>
              <a:spcBef>
                <a:spcPts val="400"/>
              </a:spcBef>
              <a:buSzTx/>
              <a:buNone/>
              <a:defRPr sz="1700" b="1"/>
            </a:pPr>
            <a:r>
              <a:t>A</a:t>
            </a:r>
            <a:r>
              <a:rPr b="0"/>
              <a:t>: fu varato dal Presidente Wilson insieme all’istituzione della Società delle Nazioni</a:t>
            </a:r>
          </a:p>
          <a:p>
            <a:pPr marL="0" indent="0">
              <a:lnSpc>
                <a:spcPct val="80000"/>
              </a:lnSpc>
              <a:spcBef>
                <a:spcPts val="400"/>
              </a:spcBef>
              <a:buSzTx/>
              <a:buNone/>
              <a:defRPr sz="1700" b="1"/>
            </a:pPr>
            <a:r>
              <a:t>B</a:t>
            </a:r>
            <a:r>
              <a:rPr b="0"/>
              <a:t>: fu alla base del New Deal</a:t>
            </a:r>
          </a:p>
          <a:p>
            <a:pPr marL="0" indent="0">
              <a:lnSpc>
                <a:spcPct val="80000"/>
              </a:lnSpc>
              <a:spcBef>
                <a:spcPts val="400"/>
              </a:spcBef>
              <a:buSzTx/>
              <a:buNone/>
              <a:defRPr sz="1700" b="1"/>
            </a:pPr>
            <a:r>
              <a:t>C</a:t>
            </a:r>
            <a:r>
              <a:rPr b="0"/>
              <a:t>: venne pensato da Hitler per attaccare l’URSS</a:t>
            </a:r>
          </a:p>
          <a:p>
            <a:pPr marL="0" indent="0">
              <a:lnSpc>
                <a:spcPct val="80000"/>
              </a:lnSpc>
              <a:spcBef>
                <a:spcPts val="400"/>
              </a:spcBef>
              <a:buSzTx/>
              <a:buNone/>
              <a:defRPr sz="1700" b="1"/>
            </a:pPr>
            <a:r>
              <a:t>D</a:t>
            </a:r>
            <a:r>
              <a:rPr b="0"/>
              <a:t>: indirizzò lo sviluppo urbanistico di Londra</a:t>
            </a:r>
          </a:p>
          <a:p>
            <a:pPr marL="0" indent="0">
              <a:lnSpc>
                <a:spcPct val="80000"/>
              </a:lnSpc>
              <a:spcBef>
                <a:spcPts val="400"/>
              </a:spcBef>
              <a:buSzTx/>
              <a:buNone/>
              <a:defRPr sz="1700" b="1"/>
            </a:pPr>
            <a:r>
              <a:t>E</a:t>
            </a:r>
            <a:r>
              <a:rPr b="0"/>
              <a:t>: fu varato dagli USA nel secondo dopoguerra</a:t>
            </a:r>
          </a:p>
        </p:txBody>
      </p:sp>
      <p:sp>
        <p:nvSpPr>
          <p:cNvPr id="254" name="Rettangolo 3"/>
          <p:cNvSpPr txBox="1"/>
          <p:nvPr/>
        </p:nvSpPr>
        <p:spPr>
          <a:xfrm>
            <a:off x="286047" y="4956411"/>
            <a:ext cx="8640962" cy="1818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342900" indent="-342900">
              <a:spcBef>
                <a:spcPts val="400"/>
              </a:spcBef>
              <a:buSzPct val="100000"/>
              <a:buFont typeface="Arial"/>
              <a:buChar char="•"/>
              <a:defRPr>
                <a:latin typeface="+mn-lt"/>
                <a:ea typeface="+mn-ea"/>
                <a:cs typeface="+mn-cs"/>
                <a:sym typeface="Calibri"/>
              </a:defRPr>
            </a:pPr>
            <a:r>
              <a:t>In questo caso è necessaria una conoscenza sommaria dell’evento, nel caso specifico che è riferito ad un piano di aiuti posteriore alla seconda guerra mondiale.</a:t>
            </a:r>
          </a:p>
          <a:p>
            <a:pPr marL="342900" indent="-342900">
              <a:spcBef>
                <a:spcPts val="400"/>
              </a:spcBef>
              <a:buSzPct val="100000"/>
              <a:buFont typeface="Arial"/>
              <a:buChar char="•"/>
              <a:defRPr>
                <a:latin typeface="+mn-lt"/>
                <a:ea typeface="+mn-ea"/>
                <a:cs typeface="+mn-cs"/>
                <a:sym typeface="Calibri"/>
              </a:defRPr>
            </a:pPr>
            <a:r>
              <a:t>La A e la C vengono subito meno, come la D che è qualcosa di locale.</a:t>
            </a:r>
          </a:p>
          <a:p>
            <a:pPr marL="342900" indent="-342900">
              <a:spcBef>
                <a:spcPts val="400"/>
              </a:spcBef>
              <a:buSzPct val="100000"/>
              <a:buFont typeface="Arial"/>
              <a:buChar char="•"/>
              <a:defRPr>
                <a:latin typeface="+mn-lt"/>
                <a:ea typeface="+mn-ea"/>
                <a:cs typeface="+mn-cs"/>
                <a:sym typeface="Calibri"/>
              </a:defRPr>
            </a:pPr>
            <a:r>
              <a:t>La scelta rimane tra la B e la E e in base alle considerazioni iniziali necessariamente </a:t>
            </a:r>
            <a:r>
              <a:rPr sz="2000" b="1">
                <a:solidFill>
                  <a:srgbClr val="C00000"/>
                </a:solidFill>
              </a:rPr>
              <a:t>la E è la chiave.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54"/>
                                        </p:tgtEl>
                                        <p:attrNameLst>
                                          <p:attrName>style.visibility</p:attrName>
                                        </p:attrNameLst>
                                      </p:cBhvr>
                                      <p:to>
                                        <p:strVal val="visible"/>
                                      </p:to>
                                    </p:set>
                                    <p:animEffect transition="in" filter="dissolve">
                                      <p:cBhvr>
                                        <p:cTn id="7"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0"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Titolo 1"/>
          <p:cNvSpPr txBox="1">
            <a:spLocks noGrp="1"/>
          </p:cNvSpPr>
          <p:nvPr>
            <p:ph type="title"/>
          </p:nvPr>
        </p:nvSpPr>
        <p:spPr>
          <a:xfrm>
            <a:off x="457200" y="274638"/>
            <a:ext cx="8229600" cy="1143001"/>
          </a:xfrm>
          <a:prstGeom prst="rect">
            <a:avLst/>
          </a:prstGeom>
        </p:spPr>
        <p:txBody>
          <a:bodyPr/>
          <a:lstStyle>
            <a:lvl1pPr>
              <a:defRPr sz="3200" b="1"/>
            </a:lvl1pPr>
          </a:lstStyle>
          <a:p>
            <a:r>
              <a:t>Esclusione di distrattori per conoscenza parziale della formula o del fenomeno</a:t>
            </a:r>
          </a:p>
        </p:txBody>
      </p:sp>
      <p:sp>
        <p:nvSpPr>
          <p:cNvPr id="257" name="Segnaposto contenuto 2"/>
          <p:cNvSpPr txBox="1">
            <a:spLocks noGrp="1"/>
          </p:cNvSpPr>
          <p:nvPr>
            <p:ph type="body" idx="1"/>
          </p:nvPr>
        </p:nvSpPr>
        <p:spPr>
          <a:xfrm>
            <a:off x="457200" y="1735999"/>
            <a:ext cx="8229601" cy="5065210"/>
          </a:xfrm>
          <a:prstGeom prst="rect">
            <a:avLst/>
          </a:prstGeom>
        </p:spPr>
        <p:txBody>
          <a:bodyPr/>
          <a:lstStyle/>
          <a:p>
            <a:pPr marL="0" indent="0">
              <a:lnSpc>
                <a:spcPct val="90000"/>
              </a:lnSpc>
              <a:spcBef>
                <a:spcPts val="600"/>
              </a:spcBef>
              <a:buSzTx/>
              <a:buNone/>
              <a:defRPr sz="2900"/>
            </a:pPr>
            <a:r>
              <a:t>Questa tecnica è prevalentemente usata nelle domande scientifiche. Quando nel caso di quesiti applicativi scientifici non si riesce a ricavare la risposta corretta perché non si ricorda bene la formula, il fenomeno, o si commettono errori nei calcoli, si riescono a scartare diverse alternative conoscendo parzialmente la procedura risolutiva o il valore corretto.</a:t>
            </a:r>
          </a:p>
          <a:p>
            <a:pPr marL="0" indent="0">
              <a:lnSpc>
                <a:spcPct val="90000"/>
              </a:lnSpc>
              <a:spcBef>
                <a:spcPts val="600"/>
              </a:spcBef>
              <a:buSzTx/>
              <a:buNone/>
              <a:defRPr sz="2900"/>
            </a:pPr>
            <a:endParaRPr/>
          </a:p>
          <a:p>
            <a:pPr marL="0" indent="0">
              <a:lnSpc>
                <a:spcPct val="90000"/>
              </a:lnSpc>
              <a:spcBef>
                <a:spcPts val="600"/>
              </a:spcBef>
              <a:buSzTx/>
              <a:buNone/>
              <a:defRPr sz="2900"/>
            </a:pPr>
            <a:r>
              <a:t>Vediamo un esempio tratto dal test del 2017 di Medicina:</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egnaposto contenuto 2"/>
          <p:cNvSpPr txBox="1">
            <a:spLocks noGrp="1"/>
          </p:cNvSpPr>
          <p:nvPr>
            <p:ph type="body" sz="half" idx="1"/>
          </p:nvPr>
        </p:nvSpPr>
        <p:spPr>
          <a:xfrm>
            <a:off x="539551" y="188638"/>
            <a:ext cx="8229601" cy="2592292"/>
          </a:xfrm>
          <a:prstGeom prst="rect">
            <a:avLst/>
          </a:prstGeom>
        </p:spPr>
        <p:txBody>
          <a:bodyPr/>
          <a:lstStyle/>
          <a:p>
            <a:pPr marL="0" indent="0" defTabSz="822958">
              <a:lnSpc>
                <a:spcPct val="80000"/>
              </a:lnSpc>
              <a:spcBef>
                <a:spcPts val="500"/>
              </a:spcBef>
              <a:buSzTx/>
              <a:buNone/>
              <a:defRPr sz="2400" b="1"/>
            </a:pPr>
            <a:r>
              <a:t>La circonferenza di equazione x</a:t>
            </a:r>
            <a:r>
              <a:rPr baseline="29776"/>
              <a:t>2</a:t>
            </a:r>
            <a:r>
              <a:t> + y</a:t>
            </a:r>
            <a:r>
              <a:rPr baseline="29776"/>
              <a:t>2 </a:t>
            </a:r>
            <a:r>
              <a:t>– 4x = 0:</a:t>
            </a:r>
          </a:p>
          <a:p>
            <a:pPr marL="0" indent="0" defTabSz="822958">
              <a:lnSpc>
                <a:spcPct val="80000"/>
              </a:lnSpc>
              <a:spcBef>
                <a:spcPts val="500"/>
              </a:spcBef>
              <a:buSzTx/>
              <a:buNone/>
              <a:defRPr sz="2400" b="1"/>
            </a:pPr>
            <a:endParaRPr/>
          </a:p>
          <a:p>
            <a:pPr marL="0" indent="0" defTabSz="822958">
              <a:lnSpc>
                <a:spcPct val="80000"/>
              </a:lnSpc>
              <a:spcBef>
                <a:spcPts val="500"/>
              </a:spcBef>
              <a:buSzTx/>
              <a:buNone/>
              <a:defRPr sz="2400" b="1"/>
            </a:pPr>
            <a:r>
              <a:t>A</a:t>
            </a:r>
            <a:r>
              <a:rPr b="0"/>
              <a:t>: passa per l’origine del sistema di assi cartesiani</a:t>
            </a:r>
          </a:p>
          <a:p>
            <a:pPr marL="0" indent="0" defTabSz="822958">
              <a:lnSpc>
                <a:spcPct val="80000"/>
              </a:lnSpc>
              <a:spcBef>
                <a:spcPts val="500"/>
              </a:spcBef>
              <a:buSzTx/>
              <a:buNone/>
              <a:defRPr sz="2400" b="1"/>
            </a:pPr>
            <a:r>
              <a:t>B</a:t>
            </a:r>
            <a:r>
              <a:rPr b="0"/>
              <a:t>: ha centro nell’origine del sistema di assi cartesiani</a:t>
            </a:r>
          </a:p>
          <a:p>
            <a:pPr marL="0" indent="0" defTabSz="822958">
              <a:lnSpc>
                <a:spcPct val="80000"/>
              </a:lnSpc>
              <a:spcBef>
                <a:spcPts val="500"/>
              </a:spcBef>
              <a:buSzTx/>
              <a:buNone/>
              <a:defRPr sz="2400" b="1"/>
            </a:pPr>
            <a:r>
              <a:t>C</a:t>
            </a:r>
            <a:r>
              <a:rPr b="0"/>
              <a:t>: ha centro sull’asse y</a:t>
            </a:r>
          </a:p>
          <a:p>
            <a:pPr marL="0" indent="0" defTabSz="822958">
              <a:lnSpc>
                <a:spcPct val="80000"/>
              </a:lnSpc>
              <a:spcBef>
                <a:spcPts val="500"/>
              </a:spcBef>
              <a:buSzTx/>
              <a:buNone/>
              <a:defRPr sz="2400" b="1"/>
            </a:pPr>
            <a:r>
              <a:t>D</a:t>
            </a:r>
            <a:r>
              <a:rPr b="0"/>
              <a:t>: passa per il punto (0; 2.)</a:t>
            </a:r>
          </a:p>
          <a:p>
            <a:pPr marL="0" indent="0" defTabSz="822958">
              <a:lnSpc>
                <a:spcPct val="80000"/>
              </a:lnSpc>
              <a:spcBef>
                <a:spcPts val="500"/>
              </a:spcBef>
              <a:buSzTx/>
              <a:buNone/>
              <a:defRPr sz="2400" b="1"/>
            </a:pPr>
            <a:r>
              <a:t>E</a:t>
            </a:r>
            <a:r>
              <a:rPr b="0"/>
              <a:t>: ha raggio uguale a 4</a:t>
            </a:r>
          </a:p>
        </p:txBody>
      </p:sp>
      <p:sp>
        <p:nvSpPr>
          <p:cNvPr id="260" name="Rettangolo 3"/>
          <p:cNvSpPr txBox="1"/>
          <p:nvPr/>
        </p:nvSpPr>
        <p:spPr>
          <a:xfrm>
            <a:off x="1625210" y="6070639"/>
            <a:ext cx="5107314" cy="497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600"/>
              </a:spcBef>
              <a:defRPr sz="2800" b="1">
                <a:solidFill>
                  <a:srgbClr val="C00000"/>
                </a:solidFill>
                <a:latin typeface="+mn-lt"/>
                <a:ea typeface="+mn-ea"/>
                <a:cs typeface="+mn-cs"/>
                <a:sym typeface="Calibri"/>
              </a:defRPr>
            </a:lvl1pPr>
          </a:lstStyle>
          <a:p>
            <a:r>
              <a:t>LA RISPOSTA È PROPRIO LA A</a:t>
            </a:r>
          </a:p>
        </p:txBody>
      </p:sp>
      <p:sp>
        <p:nvSpPr>
          <p:cNvPr id="261" name="Rettangolo 4"/>
          <p:cNvSpPr txBox="1"/>
          <p:nvPr/>
        </p:nvSpPr>
        <p:spPr>
          <a:xfrm>
            <a:off x="72342" y="3269524"/>
            <a:ext cx="8999316" cy="2580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342900" indent="-342900">
              <a:spcBef>
                <a:spcPts val="400"/>
              </a:spcBef>
              <a:buSzPct val="100000"/>
              <a:buFont typeface="Arial"/>
              <a:buChar char="•"/>
              <a:defRPr sz="2000">
                <a:latin typeface="+mn-lt"/>
                <a:ea typeface="+mn-ea"/>
                <a:cs typeface="+mn-cs"/>
                <a:sym typeface="Calibri"/>
              </a:defRPr>
            </a:pPr>
            <a:r>
              <a:t>Se si ha una conoscenza approssimata della circonferenza si può osservare che mancano due termini: quello con Y e il termine noto.</a:t>
            </a:r>
          </a:p>
          <a:p>
            <a:pPr marL="342900" indent="-342900">
              <a:spcBef>
                <a:spcPts val="400"/>
              </a:spcBef>
              <a:buSzPct val="100000"/>
              <a:buFont typeface="Arial"/>
              <a:buChar char="•"/>
              <a:defRPr sz="2000">
                <a:latin typeface="+mn-lt"/>
                <a:ea typeface="+mn-ea"/>
                <a:cs typeface="+mn-cs"/>
                <a:sym typeface="Calibri"/>
              </a:defRPr>
            </a:pPr>
            <a:r>
              <a:t>Il raggio è radice di questi tre termini ed avendo solo il coefficiente -4 la risposta non potrà mai essere la E.</a:t>
            </a:r>
          </a:p>
          <a:p>
            <a:pPr marL="342900" indent="-342900">
              <a:spcBef>
                <a:spcPts val="400"/>
              </a:spcBef>
              <a:buSzPct val="100000"/>
              <a:buFont typeface="Arial"/>
              <a:buChar char="•"/>
              <a:defRPr sz="2000">
                <a:latin typeface="+mn-lt"/>
                <a:ea typeface="+mn-ea"/>
                <a:cs typeface="+mn-cs"/>
                <a:sym typeface="Calibri"/>
              </a:defRPr>
            </a:pPr>
            <a:r>
              <a:t>La D si scarta perché sostituendo le coordinate del punto non si verifica l’uguaglianza.</a:t>
            </a:r>
          </a:p>
          <a:p>
            <a:pPr marL="342900" indent="-342900">
              <a:spcBef>
                <a:spcPts val="400"/>
              </a:spcBef>
              <a:buSzPct val="100000"/>
              <a:buFont typeface="Arial"/>
              <a:buChar char="•"/>
              <a:defRPr sz="2000">
                <a:latin typeface="+mn-lt"/>
                <a:ea typeface="+mn-ea"/>
                <a:cs typeface="+mn-cs"/>
                <a:sym typeface="Calibri"/>
              </a:defRPr>
            </a:pPr>
            <a:r>
              <a:t>A questo punto ragionando sulle alternative può venire in mente che se manca il termine noto la curva passa per l’origine.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61"/>
                                        </p:tgtEl>
                                        <p:attrNameLst>
                                          <p:attrName>style.visibility</p:attrName>
                                        </p:attrNameLst>
                                      </p:cBhvr>
                                      <p:to>
                                        <p:strVal val="visible"/>
                                      </p:to>
                                    </p:set>
                                    <p:animEffect transition="in" filter="dissolve">
                                      <p:cBhvr>
                                        <p:cTn id="7" dur="500"/>
                                        <p:tgtEl>
                                          <p:spTgt spid="26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260"/>
                                        </p:tgtEl>
                                        <p:attrNameLst>
                                          <p:attrName>style.visibility</p:attrName>
                                        </p:attrNameLst>
                                      </p:cBhvr>
                                      <p:to>
                                        <p:strVal val="visible"/>
                                      </p:to>
                                    </p:set>
                                    <p:animEffect transition="in" filter="dissolve">
                                      <p:cBhvr>
                                        <p:cTn id="12" dur="5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animBg="1" advAuto="0"/>
      <p:bldP spid="261"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itolo 1"/>
          <p:cNvSpPr txBox="1">
            <a:spLocks noGrp="1"/>
          </p:cNvSpPr>
          <p:nvPr>
            <p:ph type="title"/>
          </p:nvPr>
        </p:nvSpPr>
        <p:spPr>
          <a:xfrm>
            <a:off x="457200" y="274638"/>
            <a:ext cx="8229600" cy="1143001"/>
          </a:xfrm>
          <a:prstGeom prst="rect">
            <a:avLst/>
          </a:prstGeom>
        </p:spPr>
        <p:txBody>
          <a:bodyPr/>
          <a:lstStyle/>
          <a:p>
            <a:r>
              <a:t>Strategie per risolvere i quiz</a:t>
            </a:r>
          </a:p>
        </p:txBody>
      </p:sp>
      <p:sp>
        <p:nvSpPr>
          <p:cNvPr id="264" name="Segnaposto contenuto 2"/>
          <p:cNvSpPr txBox="1">
            <a:spLocks noGrp="1"/>
          </p:cNvSpPr>
          <p:nvPr>
            <p:ph type="body" idx="1"/>
          </p:nvPr>
        </p:nvSpPr>
        <p:spPr>
          <a:xfrm>
            <a:off x="457200" y="1600200"/>
            <a:ext cx="8229600" cy="4525963"/>
          </a:xfrm>
          <a:prstGeom prst="rect">
            <a:avLst/>
          </a:prstGeom>
        </p:spPr>
        <p:txBody>
          <a:bodyPr/>
          <a:lstStyle/>
          <a:p>
            <a:pPr marL="329184" indent="-329184" defTabSz="877822">
              <a:lnSpc>
                <a:spcPct val="80000"/>
              </a:lnSpc>
              <a:spcBef>
                <a:spcPts val="600"/>
              </a:spcBef>
              <a:defRPr sz="2500" b="1"/>
            </a:pPr>
            <a:endParaRPr/>
          </a:p>
          <a:p>
            <a:pPr marL="329184" indent="-329184" defTabSz="877822">
              <a:lnSpc>
                <a:spcPct val="80000"/>
              </a:lnSpc>
              <a:spcBef>
                <a:spcPts val="600"/>
              </a:spcBef>
              <a:defRPr sz="2500"/>
            </a:pPr>
            <a:r>
              <a:t>Se non si hanno tutti gli strumenti per rispondere ad una domanda si può, attraverso l’utilizzo di particolari tecniche, ricavare ugualmente la risposta corretta.</a:t>
            </a:r>
          </a:p>
          <a:p>
            <a:pPr marL="329184" indent="-329184" defTabSz="877822">
              <a:lnSpc>
                <a:spcPct val="80000"/>
              </a:lnSpc>
              <a:spcBef>
                <a:spcPts val="600"/>
              </a:spcBef>
              <a:defRPr sz="2500"/>
            </a:pPr>
            <a:r>
              <a:t>Il primo fattore da considerare è la </a:t>
            </a:r>
            <a:r>
              <a:rPr b="1"/>
              <a:t>precisa ed efficace lettura del testo della domanda</a:t>
            </a:r>
            <a:r>
              <a:t>.</a:t>
            </a:r>
          </a:p>
          <a:p>
            <a:pPr marL="329184" indent="-329184" defTabSz="877822">
              <a:lnSpc>
                <a:spcPct val="80000"/>
              </a:lnSpc>
              <a:spcBef>
                <a:spcPts val="600"/>
              </a:spcBef>
              <a:defRPr sz="2500"/>
            </a:pPr>
            <a:r>
              <a:t>Ogni singola parola è molto importante, come è fondamentale comprendere la richiesta del quesito.</a:t>
            </a:r>
          </a:p>
          <a:p>
            <a:pPr marL="329184" indent="-329184" defTabSz="877822">
              <a:lnSpc>
                <a:spcPct val="80000"/>
              </a:lnSpc>
              <a:spcBef>
                <a:spcPts val="600"/>
              </a:spcBef>
              <a:defRPr sz="2500"/>
            </a:pPr>
            <a:r>
              <a:t>Dopo aver letto attentamente, si possono utilizzare delle </a:t>
            </a:r>
            <a:r>
              <a:rPr b="1"/>
              <a:t>tecniche per manipolare il testo</a:t>
            </a:r>
            <a:r>
              <a:t>.</a:t>
            </a:r>
          </a:p>
          <a:p>
            <a:pPr marL="329184" indent="-329184" defTabSz="877822">
              <a:lnSpc>
                <a:spcPct val="80000"/>
              </a:lnSpc>
              <a:spcBef>
                <a:spcPts val="600"/>
              </a:spcBef>
              <a:defRPr sz="2500"/>
            </a:pPr>
            <a:r>
              <a:t>Vediamone alcune.</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itolo 1"/>
          <p:cNvSpPr txBox="1">
            <a:spLocks noGrp="1"/>
          </p:cNvSpPr>
          <p:nvPr>
            <p:ph type="title"/>
          </p:nvPr>
        </p:nvSpPr>
        <p:spPr>
          <a:xfrm>
            <a:off x="457199" y="97465"/>
            <a:ext cx="8229601" cy="922113"/>
          </a:xfrm>
          <a:prstGeom prst="rect">
            <a:avLst/>
          </a:prstGeom>
        </p:spPr>
        <p:txBody>
          <a:bodyPr/>
          <a:lstStyle>
            <a:lvl1pPr>
              <a:defRPr sz="2500" b="1"/>
            </a:lvl1pPr>
          </a:lstStyle>
          <a:p>
            <a:r>
              <a:t>Tecnica di schematizzazione del testo con grafici e disegni</a:t>
            </a:r>
          </a:p>
        </p:txBody>
      </p:sp>
      <p:sp>
        <p:nvSpPr>
          <p:cNvPr id="267" name="Segnaposto contenuto 2"/>
          <p:cNvSpPr txBox="1">
            <a:spLocks noGrp="1"/>
          </p:cNvSpPr>
          <p:nvPr>
            <p:ph type="body" idx="1"/>
          </p:nvPr>
        </p:nvSpPr>
        <p:spPr>
          <a:xfrm>
            <a:off x="457199" y="1138434"/>
            <a:ext cx="8229601" cy="4581131"/>
          </a:xfrm>
          <a:prstGeom prst="rect">
            <a:avLst/>
          </a:prstGeom>
        </p:spPr>
        <p:txBody>
          <a:bodyPr/>
          <a:lstStyle/>
          <a:p>
            <a:pPr marL="0" indent="0">
              <a:lnSpc>
                <a:spcPct val="80000"/>
              </a:lnSpc>
              <a:spcBef>
                <a:spcPts val="500"/>
              </a:spcBef>
              <a:buSzTx/>
              <a:buNone/>
              <a:defRPr sz="2200"/>
            </a:pPr>
            <a:r>
              <a:t>Vediamo un esempio tratto dal </a:t>
            </a:r>
            <a:r>
              <a:rPr b="1"/>
              <a:t>test di Medicina del 2018</a:t>
            </a:r>
          </a:p>
          <a:p>
            <a:pPr marL="0" indent="0">
              <a:lnSpc>
                <a:spcPct val="80000"/>
              </a:lnSpc>
              <a:spcBef>
                <a:spcPts val="500"/>
              </a:spcBef>
              <a:buSzTx/>
              <a:buNone/>
              <a:defRPr sz="2200" b="1"/>
            </a:pPr>
            <a:endParaRPr b="1"/>
          </a:p>
          <a:p>
            <a:pPr marL="0" indent="0">
              <a:lnSpc>
                <a:spcPct val="80000"/>
              </a:lnSpc>
              <a:spcBef>
                <a:spcPts val="500"/>
              </a:spcBef>
              <a:buSzTx/>
              <a:buNone/>
              <a:defRPr sz="2200" b="1"/>
            </a:pPr>
            <a:r>
              <a:t>In seguito all’infezione di una cellula batterica da parte di un unico batteriofago, il cui DNA è marcato con </a:t>
            </a:r>
            <a:r>
              <a:rPr baseline="30000"/>
              <a:t>32</a:t>
            </a:r>
            <a:r>
              <a:t>P, vengono prodotte 100 nuove particelle fagiche. Se si esclude che avvengano processi di ricombinazione, quanti dei nuovi fagi prodotti avranno il DNA marcato?</a:t>
            </a:r>
            <a:r>
              <a:rPr b="0"/>
              <a:t> </a:t>
            </a:r>
          </a:p>
          <a:p>
            <a:pPr marL="0" indent="0">
              <a:lnSpc>
                <a:spcPct val="80000"/>
              </a:lnSpc>
              <a:spcBef>
                <a:spcPts val="500"/>
              </a:spcBef>
              <a:buSzTx/>
              <a:buNone/>
              <a:defRPr sz="2200"/>
            </a:pPr>
            <a:endParaRPr b="0"/>
          </a:p>
          <a:p>
            <a:pPr marL="0" indent="0">
              <a:lnSpc>
                <a:spcPct val="80000"/>
              </a:lnSpc>
              <a:spcBef>
                <a:spcPts val="500"/>
              </a:spcBef>
              <a:buSzTx/>
              <a:buNone/>
              <a:defRPr sz="2200" b="1"/>
            </a:pPr>
            <a:r>
              <a:t>A</a:t>
            </a:r>
            <a:r>
              <a:rPr b="0"/>
              <a:t>. 2</a:t>
            </a:r>
          </a:p>
          <a:p>
            <a:pPr marL="0" indent="0">
              <a:lnSpc>
                <a:spcPct val="80000"/>
              </a:lnSpc>
              <a:spcBef>
                <a:spcPts val="500"/>
              </a:spcBef>
              <a:buSzTx/>
              <a:buNone/>
              <a:defRPr sz="2200" b="1"/>
            </a:pPr>
            <a:r>
              <a:t>B</a:t>
            </a:r>
            <a:r>
              <a:rPr b="0"/>
              <a:t>. 50</a:t>
            </a:r>
          </a:p>
          <a:p>
            <a:pPr marL="0" indent="0">
              <a:lnSpc>
                <a:spcPct val="80000"/>
              </a:lnSpc>
              <a:spcBef>
                <a:spcPts val="500"/>
              </a:spcBef>
              <a:buSzTx/>
              <a:buNone/>
              <a:defRPr sz="2200" b="1"/>
            </a:pPr>
            <a:r>
              <a:t>C</a:t>
            </a:r>
            <a:r>
              <a:rPr b="0"/>
              <a:t>. 1</a:t>
            </a:r>
          </a:p>
          <a:p>
            <a:pPr marL="0" indent="0">
              <a:lnSpc>
                <a:spcPct val="80000"/>
              </a:lnSpc>
              <a:spcBef>
                <a:spcPts val="500"/>
              </a:spcBef>
              <a:buSzTx/>
              <a:buNone/>
              <a:defRPr sz="2200" b="1"/>
            </a:pPr>
            <a:r>
              <a:t>D</a:t>
            </a:r>
            <a:r>
              <a:rPr b="0"/>
              <a:t>. 100</a:t>
            </a:r>
          </a:p>
          <a:p>
            <a:pPr marL="0" indent="0">
              <a:lnSpc>
                <a:spcPct val="80000"/>
              </a:lnSpc>
              <a:spcBef>
                <a:spcPts val="500"/>
              </a:spcBef>
              <a:buSzTx/>
              <a:buNone/>
              <a:defRPr sz="2200" b="1"/>
            </a:pPr>
            <a:r>
              <a:t>E</a:t>
            </a:r>
            <a:r>
              <a:rPr b="0"/>
              <a:t>. 25</a:t>
            </a:r>
          </a:p>
        </p:txBody>
      </p:sp>
      <p:pic>
        <p:nvPicPr>
          <p:cNvPr id="268" name="Immagine 3" descr="Immagine 3"/>
          <p:cNvPicPr>
            <a:picLocks noChangeAspect="1"/>
          </p:cNvPicPr>
          <p:nvPr/>
        </p:nvPicPr>
        <p:blipFill>
          <a:blip r:embed="rId2"/>
          <a:stretch>
            <a:fillRect/>
          </a:stretch>
        </p:blipFill>
        <p:spPr>
          <a:xfrm>
            <a:off x="4427983" y="2924943"/>
            <a:ext cx="4818960" cy="2159384"/>
          </a:xfrm>
          <a:prstGeom prst="rect">
            <a:avLst/>
          </a:prstGeom>
          <a:ln w="12700">
            <a:miter lim="400000"/>
          </a:ln>
        </p:spPr>
      </p:pic>
      <p:sp>
        <p:nvSpPr>
          <p:cNvPr id="269" name="Rettangolo 4"/>
          <p:cNvSpPr txBox="1"/>
          <p:nvPr/>
        </p:nvSpPr>
        <p:spPr>
          <a:xfrm>
            <a:off x="395535" y="5473005"/>
            <a:ext cx="8280921" cy="1310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400">
                <a:latin typeface="+mn-lt"/>
                <a:ea typeface="+mn-ea"/>
                <a:cs typeface="+mn-cs"/>
                <a:sym typeface="Calibri"/>
              </a:defRPr>
            </a:pPr>
            <a:r>
              <a:t>Già al secondo ciclo di replicazione, è evidente che 2 molecole hanno l’emielica marcata, le altre due (le centrali) hanno entrambe le emieliche con il fosforo non marcato, per cui tutti i filamenti che deriveranno da esse saranno sempre non marcate.</a:t>
            </a:r>
          </a:p>
          <a:p>
            <a:pPr>
              <a:defRPr sz="1400">
                <a:latin typeface="+mn-lt"/>
                <a:ea typeface="+mn-ea"/>
                <a:cs typeface="+mn-cs"/>
                <a:sym typeface="Calibri"/>
              </a:defRPr>
            </a:pPr>
            <a:endParaRPr/>
          </a:p>
          <a:p>
            <a:pPr>
              <a:defRPr sz="1400">
                <a:latin typeface="+mn-lt"/>
                <a:ea typeface="+mn-ea"/>
                <a:cs typeface="+mn-cs"/>
                <a:sym typeface="Calibri"/>
              </a:defRPr>
            </a:pPr>
            <a:r>
              <a:t>Si ottengono ad ogni ciclo di replicazione solo 2 molecole con </a:t>
            </a:r>
            <a:r>
              <a:rPr baseline="30000"/>
              <a:t>32</a:t>
            </a:r>
            <a:r>
              <a:t>P (le sole due che utilizzano come filamento stampo i due filamenti originali marcati).</a:t>
            </a:r>
          </a:p>
        </p:txBody>
      </p:sp>
      <p:sp>
        <p:nvSpPr>
          <p:cNvPr id="270" name="Rettangolo 5"/>
          <p:cNvSpPr txBox="1"/>
          <p:nvPr/>
        </p:nvSpPr>
        <p:spPr>
          <a:xfrm>
            <a:off x="1620887" y="4953775"/>
            <a:ext cx="5091218" cy="497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b="1">
                <a:solidFill>
                  <a:srgbClr val="C00000"/>
                </a:solidFill>
                <a:latin typeface="+mn-lt"/>
                <a:ea typeface="+mn-ea"/>
                <a:cs typeface="+mn-cs"/>
                <a:sym typeface="Calibri"/>
              </a:defRPr>
            </a:lvl1pPr>
          </a:lstStyle>
          <a:p>
            <a:r>
              <a:t>LA RISPOSTA CORRETTA È LA 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68"/>
                                        </p:tgtEl>
                                        <p:attrNameLst>
                                          <p:attrName>style.visibility</p:attrName>
                                        </p:attrNameLst>
                                      </p:cBhvr>
                                      <p:to>
                                        <p:strVal val="visible"/>
                                      </p:to>
                                    </p:set>
                                    <p:animEffect transition="in" filter="dissolve">
                                      <p:cBhvr>
                                        <p:cTn id="7" dur="500"/>
                                        <p:tgtEl>
                                          <p:spTgt spid="26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269"/>
                                        </p:tgtEl>
                                        <p:attrNameLst>
                                          <p:attrName>style.visibility</p:attrName>
                                        </p:attrNameLst>
                                      </p:cBhvr>
                                      <p:to>
                                        <p:strVal val="visible"/>
                                      </p:to>
                                    </p:set>
                                    <p:animEffect transition="in" filter="dissolve">
                                      <p:cBhvr>
                                        <p:cTn id="12" dur="500"/>
                                        <p:tgtEl>
                                          <p:spTgt spid="26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270"/>
                                        </p:tgtEl>
                                        <p:attrNameLst>
                                          <p:attrName>style.visibility</p:attrName>
                                        </p:attrNameLst>
                                      </p:cBhvr>
                                      <p:to>
                                        <p:strVal val="visible"/>
                                      </p:to>
                                    </p:set>
                                    <p:animEffect transition="in" filter="dissolve">
                                      <p:cBhvr>
                                        <p:cTn id="17" dur="5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0" animBg="1" advAuto="0"/>
      <p:bldP spid="269" grpId="0" animBg="1" advAuto="0"/>
      <p:bldP spid="270"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itolo 1"/>
          <p:cNvSpPr txBox="1">
            <a:spLocks noGrp="1"/>
          </p:cNvSpPr>
          <p:nvPr>
            <p:ph type="title"/>
          </p:nvPr>
        </p:nvSpPr>
        <p:spPr>
          <a:xfrm>
            <a:off x="457200" y="274638"/>
            <a:ext cx="8229600" cy="1143001"/>
          </a:xfrm>
          <a:prstGeom prst="rect">
            <a:avLst/>
          </a:prstGeom>
        </p:spPr>
        <p:txBody>
          <a:bodyPr/>
          <a:lstStyle>
            <a:lvl1pPr>
              <a:defRPr b="1"/>
            </a:lvl1pPr>
          </a:lstStyle>
          <a:p>
            <a:r>
              <a:t>Il Test</a:t>
            </a:r>
          </a:p>
        </p:txBody>
      </p:sp>
      <p:sp>
        <p:nvSpPr>
          <p:cNvPr id="120" name="Segnaposto contenuto 2"/>
          <p:cNvSpPr txBox="1">
            <a:spLocks noGrp="1"/>
          </p:cNvSpPr>
          <p:nvPr>
            <p:ph type="body" idx="1"/>
          </p:nvPr>
        </p:nvSpPr>
        <p:spPr>
          <a:xfrm>
            <a:off x="457200" y="1600200"/>
            <a:ext cx="8229600" cy="4525963"/>
          </a:xfrm>
          <a:prstGeom prst="rect">
            <a:avLst/>
          </a:prstGeom>
        </p:spPr>
        <p:txBody>
          <a:bodyPr lIns="45718" tIns="45718" rIns="45718" bIns="45718" anchor="t">
            <a:normAutofit lnSpcReduction="10000"/>
          </a:bodyPr>
          <a:lstStyle/>
          <a:p>
            <a:pPr marL="0" indent="0">
              <a:lnSpc>
                <a:spcPct val="90000"/>
              </a:lnSpc>
              <a:buSzTx/>
              <a:buNone/>
            </a:pPr>
            <a:r>
              <a:t>Per fare </a:t>
            </a:r>
            <a:r>
              <a:rPr err="1"/>
              <a:t>chiarezza</a:t>
            </a:r>
            <a:r>
              <a:t>, </a:t>
            </a:r>
            <a:r>
              <a:rPr err="1"/>
              <a:t>vediamo</a:t>
            </a:r>
            <a:r>
              <a:t> </a:t>
            </a:r>
            <a:r>
              <a:rPr b="1"/>
              <a:t>come </a:t>
            </a:r>
            <a:r>
              <a:rPr b="1" err="1"/>
              <a:t>sarà</a:t>
            </a:r>
            <a:r>
              <a:rPr b="1"/>
              <a:t> </a:t>
            </a:r>
            <a:r>
              <a:rPr b="1" err="1"/>
              <a:t>strutturato</a:t>
            </a:r>
            <a:r>
              <a:rPr b="1"/>
              <a:t> il test Medicina</a:t>
            </a:r>
            <a:r>
              <a:t>:</a:t>
            </a:r>
          </a:p>
          <a:p>
            <a:pPr marL="0" indent="0">
              <a:lnSpc>
                <a:spcPct val="90000"/>
              </a:lnSpc>
              <a:buSzTx/>
              <a:buNone/>
              <a:defRPr b="1">
                <a:solidFill>
                  <a:srgbClr val="C00000"/>
                </a:solidFill>
              </a:defRPr>
            </a:pPr>
            <a:endParaRPr/>
          </a:p>
          <a:p>
            <a:pPr>
              <a:buNone/>
              <a:defRPr b="1">
                <a:solidFill>
                  <a:srgbClr val="C00000"/>
                </a:solidFill>
              </a:defRPr>
            </a:pPr>
            <a:r>
              <a:rPr lang="it-IT">
                <a:ea typeface="+mn-lt"/>
                <a:cs typeface="+mn-lt"/>
              </a:rPr>
              <a:t>- 4 quesiti di competenze di lettura e conoscenze acquisite negli studi;</a:t>
            </a:r>
          </a:p>
          <a:p>
            <a:pPr>
              <a:buNone/>
              <a:defRPr b="1">
                <a:solidFill>
                  <a:srgbClr val="C00000"/>
                </a:solidFill>
              </a:defRPr>
            </a:pPr>
            <a:r>
              <a:rPr lang="it-IT">
                <a:ea typeface="+mn-lt"/>
                <a:cs typeface="+mn-lt"/>
              </a:rPr>
              <a:t>- 5 quesiti di ragionamento logico e problemi;</a:t>
            </a:r>
          </a:p>
          <a:p>
            <a:pPr>
              <a:buNone/>
              <a:defRPr b="1">
                <a:solidFill>
                  <a:srgbClr val="C00000"/>
                </a:solidFill>
              </a:defRPr>
            </a:pPr>
            <a:r>
              <a:rPr lang="it-IT">
                <a:solidFill>
                  <a:schemeClr val="tx1"/>
                </a:solidFill>
                <a:ea typeface="+mn-lt"/>
                <a:cs typeface="+mn-lt"/>
              </a:rPr>
              <a:t>- 23 quesiti di biologia;</a:t>
            </a:r>
            <a:endParaRPr lang="it-IT">
              <a:solidFill>
                <a:schemeClr val="tx1"/>
              </a:solidFill>
            </a:endParaRPr>
          </a:p>
          <a:p>
            <a:pPr>
              <a:buNone/>
              <a:defRPr b="1">
                <a:solidFill>
                  <a:srgbClr val="C00000"/>
                </a:solidFill>
              </a:defRPr>
            </a:pPr>
            <a:r>
              <a:rPr lang="it-IT">
                <a:solidFill>
                  <a:schemeClr val="tx1"/>
                </a:solidFill>
                <a:ea typeface="+mn-lt"/>
                <a:cs typeface="+mn-lt"/>
              </a:rPr>
              <a:t>- 15 quesiti di chimica;</a:t>
            </a:r>
          </a:p>
          <a:p>
            <a:pPr>
              <a:buNone/>
              <a:defRPr b="1">
                <a:solidFill>
                  <a:srgbClr val="C00000"/>
                </a:solidFill>
              </a:defRPr>
            </a:pPr>
            <a:r>
              <a:rPr lang="it-IT">
                <a:solidFill>
                  <a:schemeClr val="tx1"/>
                </a:solidFill>
                <a:ea typeface="+mn-lt"/>
                <a:cs typeface="+mn-lt"/>
              </a:rPr>
              <a:t>- 13 quesiti di fisica e matematica;</a:t>
            </a:r>
            <a:endParaRPr lang="it-IT">
              <a:solidFill>
                <a:schemeClr val="tx1"/>
              </a:solidFill>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Titolo 1"/>
          <p:cNvSpPr txBox="1">
            <a:spLocks noGrp="1"/>
          </p:cNvSpPr>
          <p:nvPr>
            <p:ph type="title"/>
          </p:nvPr>
        </p:nvSpPr>
        <p:spPr>
          <a:xfrm>
            <a:off x="457200" y="274638"/>
            <a:ext cx="8229600" cy="1143001"/>
          </a:xfrm>
          <a:prstGeom prst="rect">
            <a:avLst/>
          </a:prstGeom>
        </p:spPr>
        <p:txBody>
          <a:bodyPr/>
          <a:lstStyle>
            <a:lvl1pPr>
              <a:defRPr b="1"/>
            </a:lvl1pPr>
          </a:lstStyle>
          <a:p>
            <a:r>
              <a:t>Attenzione alle negazioni</a:t>
            </a:r>
          </a:p>
        </p:txBody>
      </p:sp>
      <p:sp>
        <p:nvSpPr>
          <p:cNvPr id="273" name="Segnaposto contenuto 2"/>
          <p:cNvSpPr txBox="1">
            <a:spLocks noGrp="1"/>
          </p:cNvSpPr>
          <p:nvPr>
            <p:ph type="body" idx="1"/>
          </p:nvPr>
        </p:nvSpPr>
        <p:spPr>
          <a:xfrm>
            <a:off x="457199" y="1681972"/>
            <a:ext cx="8229601" cy="4525963"/>
          </a:xfrm>
          <a:prstGeom prst="rect">
            <a:avLst/>
          </a:prstGeom>
        </p:spPr>
        <p:txBody>
          <a:bodyPr/>
          <a:lstStyle/>
          <a:p>
            <a:r>
              <a:t>Se ti trovi di fronte a parole come “non” o “eccetto” nel testo o nelle alternative, </a:t>
            </a:r>
            <a:r>
              <a:rPr u="sng"/>
              <a:t>evidenziale immediatamente</a:t>
            </a:r>
            <a:r>
              <a:t>.</a:t>
            </a:r>
          </a:p>
          <a:p>
            <a:pPr marL="0" indent="0">
              <a:buSzTx/>
              <a:buNone/>
            </a:pPr>
            <a:endParaRPr/>
          </a:p>
          <a:p>
            <a:r>
              <a:t>Il nostro cervello è abituato a ragionare in positivo e non in negativo, quindi istintivamente siamo portati a cercare l’unica alternativa corretta e non l’unica errata</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Titolo 1"/>
          <p:cNvSpPr txBox="1">
            <a:spLocks noGrp="1"/>
          </p:cNvSpPr>
          <p:nvPr>
            <p:ph type="title"/>
          </p:nvPr>
        </p:nvSpPr>
        <p:spPr>
          <a:xfrm>
            <a:off x="457200" y="274638"/>
            <a:ext cx="8229600" cy="1143001"/>
          </a:xfrm>
          <a:prstGeom prst="rect">
            <a:avLst/>
          </a:prstGeom>
        </p:spPr>
        <p:txBody>
          <a:bodyPr/>
          <a:lstStyle>
            <a:lvl1pPr>
              <a:defRPr b="1"/>
            </a:lvl1pPr>
          </a:lstStyle>
          <a:p>
            <a:r>
              <a:t>Tecnica di scomposizione:</a:t>
            </a:r>
          </a:p>
        </p:txBody>
      </p:sp>
      <p:sp>
        <p:nvSpPr>
          <p:cNvPr id="276" name="Segnaposto contenuto 2"/>
          <p:cNvSpPr txBox="1">
            <a:spLocks noGrp="1"/>
          </p:cNvSpPr>
          <p:nvPr>
            <p:ph type="body" idx="1"/>
          </p:nvPr>
        </p:nvSpPr>
        <p:spPr>
          <a:xfrm>
            <a:off x="457200" y="1600200"/>
            <a:ext cx="8229600" cy="5069160"/>
          </a:xfrm>
          <a:prstGeom prst="rect">
            <a:avLst/>
          </a:prstGeom>
        </p:spPr>
        <p:txBody>
          <a:bodyPr/>
          <a:lstStyle/>
          <a:p>
            <a:pPr marL="0" indent="0">
              <a:lnSpc>
                <a:spcPct val="80000"/>
              </a:lnSpc>
              <a:spcBef>
                <a:spcPts val="400"/>
              </a:spcBef>
              <a:buSzTx/>
              <a:buNone/>
              <a:defRPr sz="1700" b="1"/>
            </a:pPr>
            <a:r>
              <a:t>Risolviamo prima la parte più semplice</a:t>
            </a:r>
          </a:p>
          <a:p>
            <a:pPr marL="0" indent="0">
              <a:lnSpc>
                <a:spcPct val="80000"/>
              </a:lnSpc>
              <a:spcBef>
                <a:spcPts val="400"/>
              </a:spcBef>
              <a:buSzTx/>
              <a:buNone/>
              <a:defRPr sz="1700"/>
            </a:pPr>
            <a:endParaRPr/>
          </a:p>
          <a:p>
            <a:pPr marL="0" indent="0">
              <a:lnSpc>
                <a:spcPct val="80000"/>
              </a:lnSpc>
              <a:spcBef>
                <a:spcPts val="400"/>
              </a:spcBef>
              <a:buSzTx/>
              <a:buNone/>
              <a:defRPr sz="1700"/>
            </a:pPr>
            <a:r>
              <a:t>Questa tecnica consiste nel </a:t>
            </a:r>
            <a:r>
              <a:rPr b="1"/>
              <a:t>risolvere prima la parte più semplice del quesito </a:t>
            </a:r>
            <a:r>
              <a:t>(se la domanda è “scomponibile”) ed in seguito provare a rispondere.</a:t>
            </a:r>
          </a:p>
          <a:p>
            <a:pPr marL="0" indent="0">
              <a:lnSpc>
                <a:spcPct val="80000"/>
              </a:lnSpc>
              <a:spcBef>
                <a:spcPts val="400"/>
              </a:spcBef>
              <a:buSzTx/>
              <a:buNone/>
              <a:defRPr sz="1700"/>
            </a:pPr>
            <a:endParaRPr/>
          </a:p>
          <a:p>
            <a:pPr marL="0" indent="0">
              <a:lnSpc>
                <a:spcPct val="80000"/>
              </a:lnSpc>
              <a:spcBef>
                <a:spcPts val="400"/>
              </a:spcBef>
              <a:buSzTx/>
              <a:buNone/>
              <a:defRPr sz="1700"/>
            </a:pPr>
            <a:r>
              <a:t>Vediamo un esempio tratto dal </a:t>
            </a:r>
            <a:r>
              <a:rPr b="1"/>
              <a:t>test di Medicina del 2017</a:t>
            </a:r>
          </a:p>
          <a:p>
            <a:pPr marL="0" indent="0">
              <a:lnSpc>
                <a:spcPct val="80000"/>
              </a:lnSpc>
              <a:spcBef>
                <a:spcPts val="400"/>
              </a:spcBef>
              <a:buSzTx/>
              <a:buNone/>
              <a:defRPr sz="1700" b="1"/>
            </a:pPr>
            <a:endParaRPr b="1"/>
          </a:p>
          <a:p>
            <a:pPr marL="0" indent="0">
              <a:lnSpc>
                <a:spcPct val="80000"/>
              </a:lnSpc>
              <a:spcBef>
                <a:spcPts val="400"/>
              </a:spcBef>
              <a:buSzTx/>
              <a:buNone/>
              <a:defRPr sz="1700" b="1"/>
            </a:pPr>
            <a:r>
              <a:t>Assumendo che ogni pappagallo mangi la stessa quantità di cibo ogni giorno e che lo stesso avvenga per ogni canarino, ogni giorno con 14 grammi di becchime si sfamano 4 pappagalli e 3 canarini, mentre con 18 grammi dello stesso mangime si sfamano 4 pappagalli e 5 canarini. Quale delle seguenti affermazioni non è vera?</a:t>
            </a:r>
            <a:r>
              <a:rPr b="0">
                <a:solidFill>
                  <a:srgbClr val="C00000"/>
                </a:solidFill>
              </a:rPr>
              <a:t> </a:t>
            </a:r>
            <a:endParaRPr>
              <a:solidFill>
                <a:srgbClr val="C00000"/>
              </a:solidFill>
            </a:endParaRPr>
          </a:p>
          <a:p>
            <a:pPr>
              <a:lnSpc>
                <a:spcPct val="80000"/>
              </a:lnSpc>
              <a:spcBef>
                <a:spcPts val="400"/>
              </a:spcBef>
              <a:defRPr sz="1700">
                <a:solidFill>
                  <a:srgbClr val="C00000"/>
                </a:solidFill>
              </a:defRPr>
            </a:pPr>
            <a:endParaRPr>
              <a:solidFill>
                <a:srgbClr val="C00000"/>
              </a:solidFill>
            </a:endParaRPr>
          </a:p>
          <a:p>
            <a:pPr marL="514350" indent="-514350">
              <a:lnSpc>
                <a:spcPct val="80000"/>
              </a:lnSpc>
              <a:spcBef>
                <a:spcPts val="400"/>
              </a:spcBef>
              <a:buFontTx/>
              <a:buAutoNum type="alphaUcPeriod"/>
              <a:defRPr sz="1700"/>
            </a:pPr>
            <a:r>
              <a:t>Un canarino viene sfamato per 2 giorni con 4 grammi di becchime</a:t>
            </a:r>
          </a:p>
          <a:p>
            <a:pPr marL="514350" indent="-514350">
              <a:lnSpc>
                <a:spcPct val="80000"/>
              </a:lnSpc>
              <a:spcBef>
                <a:spcPts val="400"/>
              </a:spcBef>
              <a:buFontTx/>
              <a:buAutoNum type="alphaUcPeriod"/>
              <a:defRPr sz="1700"/>
            </a:pPr>
            <a:r>
              <a:t>Cinque pappagalli e cinque canarini richiedono ogni giorno 20 grammi di becchime</a:t>
            </a:r>
          </a:p>
          <a:p>
            <a:pPr marL="514350" indent="-514350">
              <a:lnSpc>
                <a:spcPct val="80000"/>
              </a:lnSpc>
              <a:spcBef>
                <a:spcPts val="400"/>
              </a:spcBef>
              <a:buFontTx/>
              <a:buAutoNum type="alphaUcPeriod"/>
              <a:defRPr sz="1700"/>
            </a:pPr>
            <a:r>
              <a:t>Due pappagalli e sei canarini richiedono ogni giorno lo stesso becchime di cinque pappagalli</a:t>
            </a:r>
          </a:p>
          <a:p>
            <a:pPr marL="514350" indent="-514350">
              <a:lnSpc>
                <a:spcPct val="80000"/>
              </a:lnSpc>
              <a:spcBef>
                <a:spcPts val="400"/>
              </a:spcBef>
              <a:buFontTx/>
              <a:buAutoNum type="alphaUcPeriod"/>
              <a:defRPr sz="1700"/>
            </a:pPr>
            <a:r>
              <a:t>Un pappagallo ogni giorno mangia quanto un canarino</a:t>
            </a:r>
          </a:p>
          <a:p>
            <a:pPr marL="514350" indent="-514350">
              <a:lnSpc>
                <a:spcPct val="80000"/>
              </a:lnSpc>
              <a:spcBef>
                <a:spcPts val="400"/>
              </a:spcBef>
              <a:buFontTx/>
              <a:buAutoNum type="alphaUcPeriod"/>
              <a:defRPr sz="1700"/>
            </a:pPr>
            <a:r>
              <a:t>Tre pappagalli e tre canarini richiedono ogni giorno 12 grammi di becchime</a:t>
            </a:r>
          </a:p>
        </p:txBody>
      </p:sp>
      <p:sp>
        <p:nvSpPr>
          <p:cNvPr id="277" name="Ovale 3"/>
          <p:cNvSpPr/>
          <p:nvPr/>
        </p:nvSpPr>
        <p:spPr>
          <a:xfrm>
            <a:off x="5652117" y="3933056"/>
            <a:ext cx="432053" cy="360045"/>
          </a:xfrm>
          <a:prstGeom prst="ellipse">
            <a:avLst/>
          </a:prstGeom>
          <a:ln w="25400">
            <a:solidFill>
              <a:srgbClr val="C00000"/>
            </a:solidFill>
          </a:ln>
        </p:spPr>
        <p:txBody>
          <a:bodyPr lIns="45718" tIns="45718" rIns="45718" bIns="45718" anchor="ctr"/>
          <a:lstStyle/>
          <a:p>
            <a:pPr algn="ctr">
              <a:defRPr>
                <a:solidFill>
                  <a:srgbClr val="FFFFFF"/>
                </a:solidFill>
                <a:latin typeface="+mn-lt"/>
                <a:ea typeface="+mn-ea"/>
                <a:cs typeface="+mn-cs"/>
                <a:sym typeface="Calibri"/>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77"/>
                                        </p:tgtEl>
                                        <p:attrNameLst>
                                          <p:attrName>style.visibility</p:attrName>
                                        </p:attrNameLst>
                                      </p:cBhvr>
                                      <p:to>
                                        <p:strVal val="visible"/>
                                      </p:to>
                                    </p:set>
                                    <p:animEffect transition="in" filter="dissolve">
                                      <p:cBhvr>
                                        <p:cTn id="7" dur="5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egnaposto contenuto 2"/>
          <p:cNvSpPr txBox="1">
            <a:spLocks noGrp="1"/>
          </p:cNvSpPr>
          <p:nvPr>
            <p:ph type="body" idx="1"/>
          </p:nvPr>
        </p:nvSpPr>
        <p:spPr>
          <a:xfrm>
            <a:off x="528319" y="574037"/>
            <a:ext cx="8229601" cy="6023318"/>
          </a:xfrm>
          <a:prstGeom prst="rect">
            <a:avLst/>
          </a:prstGeom>
        </p:spPr>
        <p:txBody>
          <a:bodyPr/>
          <a:lstStyle/>
          <a:p>
            <a:pPr marL="0" indent="0">
              <a:lnSpc>
                <a:spcPct val="80000"/>
              </a:lnSpc>
              <a:spcBef>
                <a:spcPts val="500"/>
              </a:spcBef>
              <a:buSzTx/>
              <a:buNone/>
              <a:defRPr sz="2400"/>
            </a:pPr>
            <a:r>
              <a:t>Per risolvere il quesito è necessario prima svolgerlo e poi ragionare sulle alternative. E’ un grave errore cercare di trovare la risoluzione senza prima aver effettuato accuratamente tutti i  calcoli matematici:</a:t>
            </a:r>
          </a:p>
          <a:p>
            <a:pPr marL="0" indent="0">
              <a:lnSpc>
                <a:spcPct val="80000"/>
              </a:lnSpc>
              <a:spcBef>
                <a:spcPts val="500"/>
              </a:spcBef>
              <a:buSzTx/>
              <a:buNone/>
              <a:defRPr sz="2400"/>
            </a:pPr>
            <a:endParaRPr/>
          </a:p>
          <a:p>
            <a:pPr marL="0" indent="0">
              <a:lnSpc>
                <a:spcPct val="80000"/>
              </a:lnSpc>
              <a:spcBef>
                <a:spcPts val="500"/>
              </a:spcBef>
              <a:buSzTx/>
              <a:buNone/>
              <a:defRPr sz="2400"/>
            </a:pPr>
            <a:r>
              <a:t>- Sia p il quantitativo di becchime, in grammi, che sfama un pappagallo, sia c, invece, il quantitativo, in grammi, che sfama un canarino. </a:t>
            </a:r>
          </a:p>
          <a:p>
            <a:pPr marL="0" indent="0">
              <a:lnSpc>
                <a:spcPct val="80000"/>
              </a:lnSpc>
              <a:spcBef>
                <a:spcPts val="500"/>
              </a:spcBef>
              <a:buSzTx/>
              <a:buNone/>
              <a:defRPr sz="2400"/>
            </a:pPr>
            <a:endParaRPr/>
          </a:p>
          <a:p>
            <a:pPr marL="0" indent="0">
              <a:lnSpc>
                <a:spcPct val="80000"/>
              </a:lnSpc>
              <a:spcBef>
                <a:spcPts val="500"/>
              </a:spcBef>
              <a:buSzTx/>
              <a:buNone/>
              <a:defRPr sz="2400"/>
            </a:pPr>
            <a:r>
              <a:t>- Impostiamo, in base ai dati, le due equazioni seguenti:</a:t>
            </a:r>
          </a:p>
          <a:p>
            <a:pPr>
              <a:lnSpc>
                <a:spcPct val="80000"/>
              </a:lnSpc>
              <a:spcBef>
                <a:spcPts val="500"/>
              </a:spcBef>
              <a:defRPr sz="2400"/>
            </a:pPr>
            <a:r>
              <a:t>4p + 3c = 14</a:t>
            </a:r>
          </a:p>
          <a:p>
            <a:pPr>
              <a:lnSpc>
                <a:spcPct val="80000"/>
              </a:lnSpc>
              <a:spcBef>
                <a:spcPts val="500"/>
              </a:spcBef>
              <a:defRPr sz="2400"/>
            </a:pPr>
            <a:r>
              <a:t>4p + 5c = 18</a:t>
            </a:r>
          </a:p>
          <a:p>
            <a:pPr marL="0" indent="0">
              <a:lnSpc>
                <a:spcPct val="80000"/>
              </a:lnSpc>
              <a:spcBef>
                <a:spcPts val="500"/>
              </a:spcBef>
              <a:buSzTx/>
              <a:buNone/>
              <a:defRPr sz="2400"/>
            </a:pPr>
            <a:endParaRPr/>
          </a:p>
          <a:p>
            <a:pPr marL="0" indent="0">
              <a:lnSpc>
                <a:spcPct val="80000"/>
              </a:lnSpc>
              <a:spcBef>
                <a:spcPts val="500"/>
              </a:spcBef>
              <a:buSzTx/>
              <a:buNone/>
              <a:defRPr sz="2400"/>
            </a:pPr>
            <a:r>
              <a:t>- Sostituendo nella prima equazione a c il valore 2 si ottiene:</a:t>
            </a:r>
          </a:p>
          <a:p>
            <a:pPr marL="0" indent="0">
              <a:lnSpc>
                <a:spcPct val="80000"/>
              </a:lnSpc>
              <a:spcBef>
                <a:spcPts val="500"/>
              </a:spcBef>
              <a:buSzTx/>
              <a:buNone/>
              <a:defRPr sz="2400"/>
            </a:pPr>
            <a:endParaRPr/>
          </a:p>
          <a:p>
            <a:pPr marL="0" indent="0">
              <a:lnSpc>
                <a:spcPct val="80000"/>
              </a:lnSpc>
              <a:spcBef>
                <a:spcPts val="500"/>
              </a:spcBef>
              <a:buSzTx/>
              <a:buNone/>
              <a:defRPr sz="2400"/>
            </a:pPr>
            <a:r>
              <a:t>4p + 3 · 2 = 14     da cui:    4p + 6 = 14    e p = 2 e c =2 – </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egnaposto contenuto 2"/>
          <p:cNvSpPr txBox="1">
            <a:spLocks noGrp="1"/>
          </p:cNvSpPr>
          <p:nvPr>
            <p:ph type="body" idx="1"/>
          </p:nvPr>
        </p:nvSpPr>
        <p:spPr>
          <a:xfrm>
            <a:off x="457200" y="332653"/>
            <a:ext cx="8229600" cy="5832654"/>
          </a:xfrm>
          <a:prstGeom prst="rect">
            <a:avLst/>
          </a:prstGeom>
        </p:spPr>
        <p:txBody>
          <a:bodyPr/>
          <a:lstStyle/>
          <a:p>
            <a:pPr marL="0" indent="0">
              <a:lnSpc>
                <a:spcPct val="80000"/>
              </a:lnSpc>
              <a:spcBef>
                <a:spcPts val="500"/>
              </a:spcBef>
              <a:buSzTx/>
              <a:buNone/>
              <a:defRPr sz="2400" b="1"/>
            </a:pPr>
            <a:r>
              <a:t>Assumendo che ogni pappagallo mangi la stessa quantità di cibo ogni giorno e che lo stesso avvenga per ogni canarino, ogni giorno con 14 grammi di becchime si sfamano 4 pappagalli e 3 canarini, mentre con 18 grammi dello stesso mangime si sfamano 4 pappagalli e 5 canarini. </a:t>
            </a:r>
            <a:r>
              <a:rPr>
                <a:solidFill>
                  <a:srgbClr val="C00000"/>
                </a:solidFill>
              </a:rPr>
              <a:t>Quale delle seguenti affermazioni </a:t>
            </a:r>
            <a:r>
              <a:rPr u="sng">
                <a:solidFill>
                  <a:srgbClr val="C00000"/>
                </a:solidFill>
              </a:rPr>
              <a:t>NON</a:t>
            </a:r>
            <a:r>
              <a:rPr>
                <a:solidFill>
                  <a:srgbClr val="C00000"/>
                </a:solidFill>
              </a:rPr>
              <a:t> è vera?</a:t>
            </a:r>
            <a:r>
              <a:rPr b="0">
                <a:solidFill>
                  <a:srgbClr val="C00000"/>
                </a:solidFill>
              </a:rPr>
              <a:t> </a:t>
            </a:r>
            <a:endParaRPr>
              <a:solidFill>
                <a:srgbClr val="C00000"/>
              </a:solidFill>
            </a:endParaRPr>
          </a:p>
          <a:p>
            <a:pPr>
              <a:lnSpc>
                <a:spcPct val="80000"/>
              </a:lnSpc>
              <a:spcBef>
                <a:spcPts val="500"/>
              </a:spcBef>
              <a:defRPr sz="2400">
                <a:solidFill>
                  <a:srgbClr val="C00000"/>
                </a:solidFill>
              </a:defRPr>
            </a:pPr>
            <a:endParaRPr>
              <a:solidFill>
                <a:srgbClr val="C00000"/>
              </a:solidFill>
            </a:endParaRPr>
          </a:p>
          <a:p>
            <a:pPr marL="514350" indent="-514350">
              <a:lnSpc>
                <a:spcPct val="80000"/>
              </a:lnSpc>
              <a:spcBef>
                <a:spcPts val="500"/>
              </a:spcBef>
              <a:buFontTx/>
              <a:buAutoNum type="alphaUcPeriod"/>
              <a:defRPr sz="2400"/>
            </a:pPr>
            <a:r>
              <a:t>Un canarino viene sfamato per 2 giorni con 4 grammi di becchime</a:t>
            </a:r>
          </a:p>
          <a:p>
            <a:pPr marL="514350" indent="-514350">
              <a:lnSpc>
                <a:spcPct val="80000"/>
              </a:lnSpc>
              <a:spcBef>
                <a:spcPts val="500"/>
              </a:spcBef>
              <a:buFontTx/>
              <a:buAutoNum type="alphaUcPeriod"/>
              <a:defRPr sz="2400"/>
            </a:pPr>
            <a:r>
              <a:t>Cinque pappagalli e cinque canarini richiedono ogni giorno 20 grammi di becchime</a:t>
            </a:r>
          </a:p>
          <a:p>
            <a:pPr marL="514350" indent="-514350">
              <a:lnSpc>
                <a:spcPct val="80000"/>
              </a:lnSpc>
              <a:spcBef>
                <a:spcPts val="500"/>
              </a:spcBef>
              <a:buFontTx/>
              <a:buAutoNum type="alphaUcPeriod"/>
              <a:defRPr sz="2400"/>
            </a:pPr>
            <a:r>
              <a:t>Due pappagalli e sei canarini richiedono ogni giorno lo stesso becchime di cinque pappagalli</a:t>
            </a:r>
          </a:p>
          <a:p>
            <a:pPr marL="514350" indent="-514350">
              <a:lnSpc>
                <a:spcPct val="80000"/>
              </a:lnSpc>
              <a:spcBef>
                <a:spcPts val="500"/>
              </a:spcBef>
              <a:buFontTx/>
              <a:buAutoNum type="alphaUcPeriod"/>
              <a:defRPr sz="2400"/>
            </a:pPr>
            <a:r>
              <a:t>Un pappagallo ogni giorno mangia quanto un canarino</a:t>
            </a:r>
          </a:p>
          <a:p>
            <a:pPr marL="514350" indent="-514350">
              <a:lnSpc>
                <a:spcPct val="80000"/>
              </a:lnSpc>
              <a:spcBef>
                <a:spcPts val="500"/>
              </a:spcBef>
              <a:buFontTx/>
              <a:buAutoNum type="alphaUcPeriod"/>
              <a:defRPr sz="2400"/>
            </a:pPr>
            <a:r>
              <a:t>Tre pappagalli e tre canarini richiedono ogni giorno 12 grammi di becchime</a:t>
            </a:r>
          </a:p>
        </p:txBody>
      </p:sp>
      <p:sp>
        <p:nvSpPr>
          <p:cNvPr id="282" name="Rettangolo 3"/>
          <p:cNvSpPr txBox="1"/>
          <p:nvPr/>
        </p:nvSpPr>
        <p:spPr>
          <a:xfrm>
            <a:off x="1619670" y="6093295"/>
            <a:ext cx="4680525" cy="561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spcBef>
                <a:spcPts val="700"/>
              </a:spcBef>
              <a:defRPr sz="3200" b="1">
                <a:solidFill>
                  <a:srgbClr val="C00000"/>
                </a:solidFill>
                <a:latin typeface="+mn-lt"/>
                <a:ea typeface="+mn-ea"/>
                <a:cs typeface="+mn-cs"/>
                <a:sym typeface="Calibri"/>
              </a:defRPr>
            </a:lvl1pPr>
          </a:lstStyle>
          <a:p>
            <a:r>
              <a:t>LA C È FALSA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82"/>
                                        </p:tgtEl>
                                        <p:attrNameLst>
                                          <p:attrName>style.visibility</p:attrName>
                                        </p:attrNameLst>
                                      </p:cBhvr>
                                      <p:to>
                                        <p:strVal val="visible"/>
                                      </p:to>
                                    </p:set>
                                    <p:animEffect transition="in" filter="dissolve">
                                      <p:cBhvr>
                                        <p:cTn id="7" dur="5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0"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itolo 1"/>
          <p:cNvSpPr txBox="1">
            <a:spLocks noGrp="1"/>
          </p:cNvSpPr>
          <p:nvPr>
            <p:ph type="title"/>
          </p:nvPr>
        </p:nvSpPr>
        <p:spPr>
          <a:xfrm>
            <a:off x="457200" y="274638"/>
            <a:ext cx="8229600" cy="1143001"/>
          </a:xfrm>
          <a:prstGeom prst="rect">
            <a:avLst/>
          </a:prstGeom>
        </p:spPr>
        <p:txBody>
          <a:bodyPr/>
          <a:lstStyle>
            <a:lvl1pPr defTabSz="832102">
              <a:defRPr sz="3100" b="1"/>
            </a:lvl1pPr>
          </a:lstStyle>
          <a:p>
            <a:r>
              <a:t>Risoluzione del quesito attraverso un modello induttivo</a:t>
            </a:r>
          </a:p>
        </p:txBody>
      </p:sp>
      <p:sp>
        <p:nvSpPr>
          <p:cNvPr id="285" name="Segnaposto contenuto 2"/>
          <p:cNvSpPr txBox="1">
            <a:spLocks noGrp="1"/>
          </p:cNvSpPr>
          <p:nvPr>
            <p:ph type="body" idx="1"/>
          </p:nvPr>
        </p:nvSpPr>
        <p:spPr>
          <a:xfrm>
            <a:off x="457200" y="1600200"/>
            <a:ext cx="8229600" cy="5141168"/>
          </a:xfrm>
          <a:prstGeom prst="rect">
            <a:avLst/>
          </a:prstGeom>
        </p:spPr>
        <p:txBody>
          <a:bodyPr/>
          <a:lstStyle/>
          <a:p>
            <a:pPr marL="0" indent="0">
              <a:lnSpc>
                <a:spcPct val="90000"/>
              </a:lnSpc>
              <a:buSzTx/>
              <a:buNone/>
            </a:pPr>
            <a:r>
              <a:t>Risolvere un quiz attraverso questa tecnica denominata </a:t>
            </a:r>
            <a:r>
              <a:rPr b="1"/>
              <a:t>metodo induttivo</a:t>
            </a:r>
            <a:r>
              <a:t> significa individuare un problema analogo a quello proposto dal quesito, ma più semplice di quello indicato nel testo. </a:t>
            </a:r>
          </a:p>
          <a:p>
            <a:pPr marL="0" indent="0">
              <a:lnSpc>
                <a:spcPct val="90000"/>
              </a:lnSpc>
              <a:buSzTx/>
              <a:buNone/>
            </a:pPr>
            <a:endParaRPr/>
          </a:p>
          <a:p>
            <a:pPr marL="0" indent="0">
              <a:lnSpc>
                <a:spcPct val="90000"/>
              </a:lnSpc>
              <a:buSzTx/>
              <a:buNone/>
            </a:pPr>
            <a:r>
              <a:t>Dopo aver compreso  la strategia risolutiva del problema analogo per similitudine ed estensione si ricava la metodologia risolutiva del quesito stesso.</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Titolo 1"/>
          <p:cNvSpPr txBox="1">
            <a:spLocks noGrp="1"/>
          </p:cNvSpPr>
          <p:nvPr>
            <p:ph type="title"/>
          </p:nvPr>
        </p:nvSpPr>
        <p:spPr>
          <a:xfrm>
            <a:off x="457200" y="274638"/>
            <a:ext cx="8229600" cy="1143001"/>
          </a:xfrm>
          <a:prstGeom prst="rect">
            <a:avLst/>
          </a:prstGeom>
        </p:spPr>
        <p:txBody>
          <a:bodyPr/>
          <a:lstStyle/>
          <a:p>
            <a:endParaRPr/>
          </a:p>
        </p:txBody>
      </p:sp>
      <p:sp>
        <p:nvSpPr>
          <p:cNvPr id="288" name="Segnaposto contenuto 2"/>
          <p:cNvSpPr txBox="1">
            <a:spLocks noGrp="1"/>
          </p:cNvSpPr>
          <p:nvPr>
            <p:ph type="body" idx="1"/>
          </p:nvPr>
        </p:nvSpPr>
        <p:spPr>
          <a:xfrm>
            <a:off x="457200" y="1600200"/>
            <a:ext cx="8229600" cy="4525963"/>
          </a:xfrm>
          <a:prstGeom prst="rect">
            <a:avLst/>
          </a:prstGeom>
        </p:spPr>
        <p:txBody>
          <a:bodyPr/>
          <a:lstStyle/>
          <a:p>
            <a:pPr marL="0" indent="0">
              <a:lnSpc>
                <a:spcPct val="90000"/>
              </a:lnSpc>
              <a:spcBef>
                <a:spcPts val="600"/>
              </a:spcBef>
              <a:buSzTx/>
              <a:buNone/>
              <a:defRPr sz="2900" b="1"/>
            </a:pPr>
            <a:r>
              <a:t>Se ad un tavolo circolare siedono 30 persone ed ognuna stringe la mano ai suoi immediati vicini di posto, quante strette di mano si contano?</a:t>
            </a:r>
            <a:r>
              <a:rPr b="0"/>
              <a:t> </a:t>
            </a:r>
          </a:p>
          <a:p>
            <a:pPr marL="0" indent="0">
              <a:lnSpc>
                <a:spcPct val="90000"/>
              </a:lnSpc>
              <a:spcBef>
                <a:spcPts val="600"/>
              </a:spcBef>
              <a:buSzTx/>
              <a:buNone/>
              <a:defRPr sz="2900"/>
            </a:pPr>
            <a:endParaRPr b="0"/>
          </a:p>
          <a:p>
            <a:pPr marL="514350" indent="-514350">
              <a:lnSpc>
                <a:spcPct val="90000"/>
              </a:lnSpc>
              <a:spcBef>
                <a:spcPts val="600"/>
              </a:spcBef>
              <a:buFontTx/>
              <a:buAutoNum type="alphaUcPeriod"/>
              <a:defRPr sz="2900"/>
            </a:pPr>
            <a:r>
              <a:t>30</a:t>
            </a:r>
          </a:p>
          <a:p>
            <a:pPr marL="514350" indent="-514350">
              <a:lnSpc>
                <a:spcPct val="90000"/>
              </a:lnSpc>
              <a:spcBef>
                <a:spcPts val="600"/>
              </a:spcBef>
              <a:buFontTx/>
              <a:buAutoNum type="alphaUcPeriod"/>
              <a:defRPr sz="2900"/>
            </a:pPr>
            <a:r>
              <a:t>60</a:t>
            </a:r>
          </a:p>
          <a:p>
            <a:pPr marL="514350" indent="-514350">
              <a:lnSpc>
                <a:spcPct val="90000"/>
              </a:lnSpc>
              <a:spcBef>
                <a:spcPts val="600"/>
              </a:spcBef>
              <a:buFontTx/>
              <a:buAutoNum type="alphaUcPeriod"/>
              <a:defRPr sz="2900"/>
            </a:pPr>
            <a:r>
              <a:t>15</a:t>
            </a:r>
          </a:p>
          <a:p>
            <a:pPr marL="514350" indent="-514350">
              <a:lnSpc>
                <a:spcPct val="90000"/>
              </a:lnSpc>
              <a:spcBef>
                <a:spcPts val="600"/>
              </a:spcBef>
              <a:buFontTx/>
              <a:buAutoNum type="alphaUcPeriod"/>
              <a:defRPr sz="2900"/>
            </a:pPr>
            <a:r>
              <a:t>90</a:t>
            </a:r>
          </a:p>
          <a:p>
            <a:pPr marL="514350" indent="-514350">
              <a:lnSpc>
                <a:spcPct val="90000"/>
              </a:lnSpc>
              <a:spcBef>
                <a:spcPts val="600"/>
              </a:spcBef>
              <a:buFontTx/>
              <a:buAutoNum type="alphaUcPeriod"/>
              <a:defRPr sz="2900"/>
            </a:pPr>
            <a:r>
              <a:t>29</a:t>
            </a:r>
          </a:p>
        </p:txBody>
      </p:sp>
      <p:sp>
        <p:nvSpPr>
          <p:cNvPr id="289" name="Rettangolo 3"/>
          <p:cNvSpPr txBox="1"/>
          <p:nvPr/>
        </p:nvSpPr>
        <p:spPr>
          <a:xfrm>
            <a:off x="2439077" y="3284982"/>
            <a:ext cx="6237382" cy="2720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285750" indent="-285750">
              <a:buSzPct val="100000"/>
              <a:buFont typeface="Arial"/>
              <a:buChar char="•"/>
              <a:defRPr sz="2000">
                <a:latin typeface="+mn-lt"/>
                <a:ea typeface="+mn-ea"/>
                <a:cs typeface="+mn-cs"/>
                <a:sym typeface="Calibri"/>
              </a:defRPr>
            </a:pPr>
            <a:r>
              <a:t>La domanda si risolve ipotizzando cosa accade con  4 partecipanti (A,B,C,D) disposti in cerchio, perché con pochi elementi possiamo esplicitare tutti i casi e comprendere di conseguenza la regola in modo empirico.</a:t>
            </a:r>
          </a:p>
          <a:p>
            <a:pPr marL="285750" indent="-285750">
              <a:buSzPct val="100000"/>
              <a:buFont typeface="Arial"/>
              <a:buChar char="•"/>
              <a:defRPr sz="2000">
                <a:latin typeface="+mn-lt"/>
                <a:ea typeface="+mn-ea"/>
                <a:cs typeface="+mn-cs"/>
                <a:sym typeface="Calibri"/>
              </a:defRPr>
            </a:pPr>
            <a:r>
              <a:t>I casi possibili sono 4, cioè: AB, BC, CD, DA.</a:t>
            </a:r>
          </a:p>
          <a:p>
            <a:pPr marL="285750" indent="-285750">
              <a:buSzPct val="100000"/>
              <a:buFont typeface="Arial"/>
              <a:buChar char="•"/>
              <a:defRPr sz="2000">
                <a:latin typeface="+mn-lt"/>
                <a:ea typeface="+mn-ea"/>
                <a:cs typeface="+mn-cs"/>
                <a:sym typeface="Calibri"/>
              </a:defRPr>
            </a:pPr>
            <a:r>
              <a:t>Di conseguenza se con 4 persone in cerchio si hanno 4 strette di mano con 30 persone si avranno 30 strette di mano.</a:t>
            </a:r>
          </a:p>
        </p:txBody>
      </p:sp>
      <p:sp>
        <p:nvSpPr>
          <p:cNvPr id="290" name="Rettangolo 4"/>
          <p:cNvSpPr txBox="1"/>
          <p:nvPr/>
        </p:nvSpPr>
        <p:spPr>
          <a:xfrm>
            <a:off x="1835696" y="6147306"/>
            <a:ext cx="5221790" cy="497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800" b="1">
                <a:solidFill>
                  <a:srgbClr val="C00000"/>
                </a:solidFill>
                <a:latin typeface="+mn-lt"/>
                <a:ea typeface="+mn-ea"/>
                <a:cs typeface="+mn-cs"/>
                <a:sym typeface="Calibri"/>
              </a:defRPr>
            </a:pPr>
            <a:r>
              <a:t>LA RISPOSTA CORRETTA È LA A</a:t>
            </a:r>
            <a:r>
              <a:rPr b="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89"/>
                                        </p:tgtEl>
                                        <p:attrNameLst>
                                          <p:attrName>style.visibility</p:attrName>
                                        </p:attrNameLst>
                                      </p:cBhvr>
                                      <p:to>
                                        <p:strVal val="visible"/>
                                      </p:to>
                                    </p:set>
                                    <p:animEffect transition="in" filter="dissolve">
                                      <p:cBhvr>
                                        <p:cTn id="7" dur="500"/>
                                        <p:tgtEl>
                                          <p:spTgt spid="28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290"/>
                                        </p:tgtEl>
                                        <p:attrNameLst>
                                          <p:attrName>style.visibility</p:attrName>
                                        </p:attrNameLst>
                                      </p:cBhvr>
                                      <p:to>
                                        <p:strVal val="visible"/>
                                      </p:to>
                                    </p:set>
                                    <p:animEffect transition="in" filter="dissolve">
                                      <p:cBhvr>
                                        <p:cTn id="12" dur="500"/>
                                        <p:tgtEl>
                                          <p:spTgt spid="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0" animBg="1" advAuto="0"/>
      <p:bldP spid="290" grpId="0"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Titolo 1"/>
          <p:cNvSpPr txBox="1">
            <a:spLocks noGrp="1"/>
          </p:cNvSpPr>
          <p:nvPr>
            <p:ph type="title"/>
          </p:nvPr>
        </p:nvSpPr>
        <p:spPr>
          <a:xfrm>
            <a:off x="457200" y="274638"/>
            <a:ext cx="8229600" cy="1143001"/>
          </a:xfrm>
          <a:prstGeom prst="rect">
            <a:avLst/>
          </a:prstGeom>
        </p:spPr>
        <p:txBody>
          <a:bodyPr/>
          <a:lstStyle/>
          <a:p>
            <a:pPr>
              <a:defRPr b="1"/>
            </a:pPr>
            <a:r>
              <a:t>Procedimenti non analitici</a:t>
            </a:r>
            <a:r>
              <a:rPr b="0"/>
              <a:t> </a:t>
            </a:r>
          </a:p>
        </p:txBody>
      </p:sp>
      <p:sp>
        <p:nvSpPr>
          <p:cNvPr id="293" name="Segnaposto contenuto 2"/>
          <p:cNvSpPr txBox="1">
            <a:spLocks noGrp="1"/>
          </p:cNvSpPr>
          <p:nvPr>
            <p:ph type="body" idx="1"/>
          </p:nvPr>
        </p:nvSpPr>
        <p:spPr>
          <a:xfrm>
            <a:off x="457200" y="1600200"/>
            <a:ext cx="8229600" cy="4525963"/>
          </a:xfrm>
          <a:prstGeom prst="rect">
            <a:avLst/>
          </a:prstGeom>
        </p:spPr>
        <p:txBody>
          <a:bodyPr/>
          <a:lstStyle/>
          <a:p>
            <a:pPr marL="0" indent="0" defTabSz="905255">
              <a:lnSpc>
                <a:spcPct val="80000"/>
              </a:lnSpc>
              <a:spcBef>
                <a:spcPts val="500"/>
              </a:spcBef>
              <a:buSzTx/>
              <a:buNone/>
              <a:defRPr sz="2100"/>
            </a:pPr>
            <a:r>
              <a:t>per risolvere i </a:t>
            </a:r>
            <a:r>
              <a:rPr b="1"/>
              <a:t>quesiti di tipo scientifico e logico-matematico</a:t>
            </a:r>
            <a:r>
              <a:t>.</a:t>
            </a:r>
          </a:p>
          <a:p>
            <a:pPr marL="0" indent="0" defTabSz="905255">
              <a:lnSpc>
                <a:spcPct val="80000"/>
              </a:lnSpc>
              <a:spcBef>
                <a:spcPts val="500"/>
              </a:spcBef>
              <a:buSzTx/>
              <a:buNone/>
              <a:defRPr sz="2100"/>
            </a:pPr>
            <a:r>
              <a:t>Questa prima tecnica è frequentemente utilizzata negli </a:t>
            </a:r>
            <a:r>
              <a:rPr b="1"/>
              <a:t>esercizi applicativi logico-scientifici</a:t>
            </a:r>
            <a:r>
              <a:t>, dove la formula è complessa o addirittura non esiste!</a:t>
            </a:r>
          </a:p>
          <a:p>
            <a:pPr marL="0" indent="0" defTabSz="905255">
              <a:lnSpc>
                <a:spcPct val="80000"/>
              </a:lnSpc>
              <a:spcBef>
                <a:spcPts val="500"/>
              </a:spcBef>
              <a:buSzTx/>
              <a:buNone/>
              <a:defRPr sz="2100"/>
            </a:pPr>
            <a:endParaRPr/>
          </a:p>
          <a:p>
            <a:pPr marL="0" indent="0" defTabSz="905255">
              <a:lnSpc>
                <a:spcPct val="80000"/>
              </a:lnSpc>
              <a:spcBef>
                <a:spcPts val="500"/>
              </a:spcBef>
              <a:buSzTx/>
              <a:buNone/>
              <a:defRPr sz="2100"/>
            </a:pPr>
            <a:r>
              <a:t>Ci sono dei </a:t>
            </a:r>
            <a:r>
              <a:rPr b="1"/>
              <a:t>quesiti di logica matematica</a:t>
            </a:r>
            <a:r>
              <a:t> che si possono risolvere solo in maniera pratica e non hanno una formula risolutiva.</a:t>
            </a:r>
          </a:p>
          <a:p>
            <a:pPr marL="0" indent="0" defTabSz="905255">
              <a:lnSpc>
                <a:spcPct val="80000"/>
              </a:lnSpc>
              <a:spcBef>
                <a:spcPts val="500"/>
              </a:spcBef>
              <a:buSzTx/>
              <a:buNone/>
              <a:defRPr sz="2100"/>
            </a:pPr>
            <a:endParaRPr/>
          </a:p>
          <a:p>
            <a:pPr marL="0" indent="0" defTabSz="905255">
              <a:lnSpc>
                <a:spcPct val="80000"/>
              </a:lnSpc>
              <a:spcBef>
                <a:spcPts val="500"/>
              </a:spcBef>
              <a:buSzTx/>
              <a:buNone/>
              <a:defRPr sz="2100"/>
            </a:pPr>
            <a:r>
              <a:t>In generale, se non si riesce ad applicare una strategia analitica, si può utilizzare una strategia risolutiva empirica, come la creazione di una tabella o la risoluzione in maniera pratica scrivendo i passaggi elementari senza formule.</a:t>
            </a:r>
          </a:p>
          <a:p>
            <a:pPr marL="0" indent="0" defTabSz="905255">
              <a:lnSpc>
                <a:spcPct val="80000"/>
              </a:lnSpc>
              <a:spcBef>
                <a:spcPts val="500"/>
              </a:spcBef>
              <a:buSzTx/>
              <a:buNone/>
              <a:defRPr sz="2100"/>
            </a:pPr>
            <a:endParaRPr/>
          </a:p>
          <a:p>
            <a:pPr marL="0" indent="0" defTabSz="905255">
              <a:lnSpc>
                <a:spcPct val="80000"/>
              </a:lnSpc>
              <a:spcBef>
                <a:spcPts val="500"/>
              </a:spcBef>
              <a:buSzTx/>
              <a:buNone/>
              <a:defRPr sz="2100"/>
            </a:pPr>
            <a:r>
              <a:t>Vediamo un esempio tratto dal </a:t>
            </a:r>
            <a:r>
              <a:rPr b="1"/>
              <a:t>test medicina</a:t>
            </a:r>
            <a:r>
              <a:t> 2016:</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Titolo 1"/>
          <p:cNvSpPr txBox="1">
            <a:spLocks noGrp="1"/>
          </p:cNvSpPr>
          <p:nvPr>
            <p:ph type="title"/>
          </p:nvPr>
        </p:nvSpPr>
        <p:spPr>
          <a:xfrm>
            <a:off x="457200" y="-294241"/>
            <a:ext cx="8229601" cy="3012446"/>
          </a:xfrm>
          <a:prstGeom prst="rect">
            <a:avLst/>
          </a:prstGeom>
        </p:spPr>
        <p:txBody>
          <a:bodyPr/>
          <a:lstStyle>
            <a:lvl1pPr algn="l">
              <a:defRPr sz="3500" b="1"/>
            </a:lvl1pPr>
          </a:lstStyle>
          <a:p>
            <a:r>
              <a:t>La media aritmetica di cinque numeri è 14. Se la media aritmetica dei primi due è 20, allora la media aritmetica degli altri tre è: </a:t>
            </a:r>
          </a:p>
        </p:txBody>
      </p:sp>
      <p:sp>
        <p:nvSpPr>
          <p:cNvPr id="296" name="Segnaposto contenuto 2"/>
          <p:cNvSpPr txBox="1">
            <a:spLocks noGrp="1"/>
          </p:cNvSpPr>
          <p:nvPr>
            <p:ph type="body" idx="1"/>
          </p:nvPr>
        </p:nvSpPr>
        <p:spPr>
          <a:xfrm>
            <a:off x="457200" y="2708919"/>
            <a:ext cx="8229600" cy="3417244"/>
          </a:xfrm>
          <a:prstGeom prst="rect">
            <a:avLst/>
          </a:prstGeom>
        </p:spPr>
        <p:txBody>
          <a:bodyPr/>
          <a:lstStyle/>
          <a:p>
            <a:pPr marL="0" indent="0">
              <a:buSzTx/>
              <a:buNone/>
            </a:pPr>
            <a:r>
              <a:t>A: 10</a:t>
            </a:r>
          </a:p>
          <a:p>
            <a:pPr marL="0" indent="0">
              <a:buSzTx/>
              <a:buNone/>
            </a:pPr>
            <a:r>
              <a:t>B: 12</a:t>
            </a:r>
          </a:p>
          <a:p>
            <a:pPr marL="0" indent="0">
              <a:buSzTx/>
              <a:buNone/>
            </a:pPr>
            <a:r>
              <a:t>C: 14</a:t>
            </a:r>
          </a:p>
          <a:p>
            <a:pPr marL="0" indent="0">
              <a:buSzTx/>
              <a:buNone/>
            </a:pPr>
            <a:r>
              <a:t>D: 9</a:t>
            </a:r>
          </a:p>
          <a:p>
            <a:pPr marL="0" indent="0">
              <a:buSzTx/>
              <a:buNone/>
            </a:pPr>
            <a:r>
              <a:t>E: 8</a:t>
            </a:r>
          </a:p>
        </p:txBody>
      </p:sp>
      <p:sp>
        <p:nvSpPr>
          <p:cNvPr id="297" name="Rettangolo 3"/>
          <p:cNvSpPr txBox="1"/>
          <p:nvPr/>
        </p:nvSpPr>
        <p:spPr>
          <a:xfrm>
            <a:off x="2247800" y="2677585"/>
            <a:ext cx="6480724" cy="3012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285750" indent="-285750">
              <a:buSzPct val="100000"/>
              <a:buFont typeface="Arial"/>
              <a:buChar char="•"/>
              <a:defRPr sz="2000">
                <a:latin typeface="+mn-lt"/>
                <a:ea typeface="+mn-ea"/>
                <a:cs typeface="+mn-cs"/>
                <a:sym typeface="Calibri"/>
              </a:defRPr>
            </a:pPr>
            <a:r>
              <a:t>Nel caso in cui non si riesca ad impostare la formula (poiché i valori sono contenuti e sono solo tre) conviene procedere risolvendo linearmente il caso specifico con i numeri del problema.</a:t>
            </a:r>
          </a:p>
          <a:p>
            <a:pPr marL="285750" indent="-285750">
              <a:buSzPct val="100000"/>
              <a:buFont typeface="Arial"/>
              <a:buChar char="•"/>
              <a:defRPr sz="2000">
                <a:latin typeface="+mn-lt"/>
                <a:ea typeface="+mn-ea"/>
                <a:cs typeface="+mn-cs"/>
                <a:sym typeface="Calibri"/>
              </a:defRPr>
            </a:pPr>
            <a:r>
              <a:t>Se la media dei primi due numeri è 20, vuol dire che la loro somma è 40.</a:t>
            </a:r>
          </a:p>
          <a:p>
            <a:pPr marL="285750" indent="-285750">
              <a:buSzPct val="100000"/>
              <a:buFont typeface="Arial"/>
              <a:buChar char="•"/>
              <a:defRPr sz="2000">
                <a:latin typeface="+mn-lt"/>
                <a:ea typeface="+mn-ea"/>
                <a:cs typeface="+mn-cs"/>
                <a:sym typeface="Calibri"/>
              </a:defRPr>
            </a:pPr>
            <a:r>
              <a:t>Poiché la media totale è 14, la somma dei 5 numeri è pari a 70.</a:t>
            </a:r>
          </a:p>
          <a:p>
            <a:pPr marL="285750" indent="-285750">
              <a:buSzPct val="100000"/>
              <a:buFont typeface="Arial"/>
              <a:buChar char="•"/>
              <a:defRPr sz="2000">
                <a:latin typeface="+mn-lt"/>
                <a:ea typeface="+mn-ea"/>
                <a:cs typeface="+mn-cs"/>
                <a:sym typeface="Calibri"/>
              </a:defRPr>
            </a:pPr>
            <a:r>
              <a:t>Quindi la somma degli ultimi tre numeri è pari a 70-40= 30 e il loro valore medio è pari a 30/3= 10</a:t>
            </a:r>
          </a:p>
        </p:txBody>
      </p:sp>
      <p:sp>
        <p:nvSpPr>
          <p:cNvPr id="298" name="Rettangolo 4"/>
          <p:cNvSpPr txBox="1"/>
          <p:nvPr/>
        </p:nvSpPr>
        <p:spPr>
          <a:xfrm>
            <a:off x="2339750" y="6165303"/>
            <a:ext cx="5178730" cy="497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b="1">
                <a:solidFill>
                  <a:srgbClr val="C00000"/>
                </a:solidFill>
                <a:latin typeface="+mn-lt"/>
                <a:ea typeface="+mn-ea"/>
                <a:cs typeface="+mn-cs"/>
                <a:sym typeface="Calibri"/>
              </a:defRPr>
            </a:lvl1pPr>
          </a:lstStyle>
          <a:p>
            <a:r>
              <a:t>LA RISPOSTA CORRETTA È LA A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97"/>
                                        </p:tgtEl>
                                        <p:attrNameLst>
                                          <p:attrName>style.visibility</p:attrName>
                                        </p:attrNameLst>
                                      </p:cBhvr>
                                      <p:to>
                                        <p:strVal val="visible"/>
                                      </p:to>
                                    </p:set>
                                    <p:animEffect transition="in" filter="dissolve">
                                      <p:cBhvr>
                                        <p:cTn id="7" dur="500"/>
                                        <p:tgtEl>
                                          <p:spTgt spid="29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298"/>
                                        </p:tgtEl>
                                        <p:attrNameLst>
                                          <p:attrName>style.visibility</p:attrName>
                                        </p:attrNameLst>
                                      </p:cBhvr>
                                      <p:to>
                                        <p:strVal val="visible"/>
                                      </p:to>
                                    </p:set>
                                    <p:animEffect transition="in" filter="dissolve">
                                      <p:cBhvr>
                                        <p:cTn id="12" dur="5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0" animBg="1" advAuto="0"/>
      <p:bldP spid="298" grpId="0"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Titolo 1"/>
          <p:cNvSpPr txBox="1">
            <a:spLocks noGrp="1"/>
          </p:cNvSpPr>
          <p:nvPr>
            <p:ph type="title"/>
          </p:nvPr>
        </p:nvSpPr>
        <p:spPr>
          <a:xfrm>
            <a:off x="457200" y="274638"/>
            <a:ext cx="8229600" cy="1143001"/>
          </a:xfrm>
          <a:prstGeom prst="rect">
            <a:avLst/>
          </a:prstGeom>
        </p:spPr>
        <p:txBody>
          <a:bodyPr/>
          <a:lstStyle>
            <a:lvl1pPr defTabSz="896111">
              <a:defRPr sz="4300" b="1"/>
            </a:lvl1pPr>
          </a:lstStyle>
          <a:p>
            <a:r>
              <a:t>Metodo qualitativo-quantitativo</a:t>
            </a:r>
          </a:p>
        </p:txBody>
      </p:sp>
      <p:sp>
        <p:nvSpPr>
          <p:cNvPr id="301" name="Segnaposto contenuto 2"/>
          <p:cNvSpPr txBox="1">
            <a:spLocks noGrp="1"/>
          </p:cNvSpPr>
          <p:nvPr>
            <p:ph type="body" idx="1"/>
          </p:nvPr>
        </p:nvSpPr>
        <p:spPr>
          <a:xfrm>
            <a:off x="457200" y="1600200"/>
            <a:ext cx="8229600" cy="4525963"/>
          </a:xfrm>
          <a:prstGeom prst="rect">
            <a:avLst/>
          </a:prstGeom>
        </p:spPr>
        <p:txBody>
          <a:bodyPr/>
          <a:lstStyle/>
          <a:p>
            <a:pPr>
              <a:lnSpc>
                <a:spcPct val="90000"/>
              </a:lnSpc>
              <a:spcBef>
                <a:spcPts val="600"/>
              </a:spcBef>
              <a:defRPr sz="2900"/>
            </a:pPr>
            <a:r>
              <a:t>Talvolta un quesito può richiedere il calcolo di una proprietà generale.</a:t>
            </a:r>
          </a:p>
          <a:p>
            <a:pPr>
              <a:lnSpc>
                <a:spcPct val="90000"/>
              </a:lnSpc>
              <a:spcBef>
                <a:spcPts val="600"/>
              </a:spcBef>
              <a:defRPr sz="2900"/>
            </a:pPr>
            <a:r>
              <a:t>L’applicazione della tecnica consiste nel fare un esempio del problema e calcolare numericamente i valori.</a:t>
            </a:r>
          </a:p>
          <a:p>
            <a:pPr>
              <a:lnSpc>
                <a:spcPct val="90000"/>
              </a:lnSpc>
              <a:spcBef>
                <a:spcPts val="600"/>
              </a:spcBef>
              <a:defRPr sz="2900"/>
            </a:pPr>
            <a:r>
              <a:t>In seguito, comparando o inserendo tali valori nelle alternative si ricaverà quella corretta.</a:t>
            </a:r>
          </a:p>
          <a:p>
            <a:pPr>
              <a:lnSpc>
                <a:spcPct val="90000"/>
              </a:lnSpc>
              <a:spcBef>
                <a:spcPts val="600"/>
              </a:spcBef>
              <a:defRPr sz="2900"/>
            </a:pPr>
            <a:r>
              <a:t>E’ più facile comprendere questa tecnica con un esempio, quindi risolviamo un quesito proposto al </a:t>
            </a:r>
            <a:r>
              <a:rPr b="1"/>
              <a:t>test medicina</a:t>
            </a:r>
            <a:r>
              <a:t> 2017:</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Titolo 1"/>
          <p:cNvSpPr txBox="1">
            <a:spLocks noGrp="1"/>
          </p:cNvSpPr>
          <p:nvPr>
            <p:ph type="title"/>
          </p:nvPr>
        </p:nvSpPr>
        <p:spPr>
          <a:xfrm>
            <a:off x="457200" y="274638"/>
            <a:ext cx="8229600" cy="1143001"/>
          </a:xfrm>
          <a:prstGeom prst="rect">
            <a:avLst/>
          </a:prstGeom>
        </p:spPr>
        <p:txBody>
          <a:bodyPr/>
          <a:lstStyle>
            <a:lvl1pPr algn="l" defTabSz="832102">
              <a:defRPr sz="3100" b="1"/>
            </a:lvl1pPr>
          </a:lstStyle>
          <a:p>
            <a:r>
              <a:t>I non metalli reagiscono con l’ossigeno per dare:</a:t>
            </a:r>
          </a:p>
        </p:txBody>
      </p:sp>
      <p:sp>
        <p:nvSpPr>
          <p:cNvPr id="304" name="Segnaposto contenuto 2"/>
          <p:cNvSpPr txBox="1">
            <a:spLocks noGrp="1"/>
          </p:cNvSpPr>
          <p:nvPr>
            <p:ph type="body" idx="1"/>
          </p:nvPr>
        </p:nvSpPr>
        <p:spPr>
          <a:xfrm>
            <a:off x="457200" y="1600200"/>
            <a:ext cx="8229600" cy="4525963"/>
          </a:xfrm>
          <a:prstGeom prst="rect">
            <a:avLst/>
          </a:prstGeom>
        </p:spPr>
        <p:txBody>
          <a:bodyPr/>
          <a:lstStyle/>
          <a:p>
            <a:endParaRPr/>
          </a:p>
          <a:p>
            <a:pPr marL="0" indent="0">
              <a:buSzTx/>
              <a:buNone/>
            </a:pPr>
            <a:r>
              <a:t>A: alcani</a:t>
            </a:r>
          </a:p>
          <a:p>
            <a:pPr marL="0" indent="0">
              <a:buSzTx/>
              <a:buNone/>
            </a:pPr>
            <a:r>
              <a:t>B: eteri</a:t>
            </a:r>
          </a:p>
          <a:p>
            <a:pPr marL="0" indent="0">
              <a:buSzTx/>
              <a:buNone/>
            </a:pPr>
            <a:r>
              <a:t>C: idracidi</a:t>
            </a:r>
          </a:p>
          <a:p>
            <a:pPr marL="0" indent="0">
              <a:buSzTx/>
              <a:buNone/>
            </a:pPr>
            <a:r>
              <a:t>D: ossidi basici</a:t>
            </a:r>
          </a:p>
          <a:p>
            <a:pPr marL="0" indent="0">
              <a:buSzTx/>
              <a:buNone/>
            </a:pPr>
            <a:r>
              <a:t>E: anidridi</a:t>
            </a:r>
          </a:p>
        </p:txBody>
      </p:sp>
      <p:sp>
        <p:nvSpPr>
          <p:cNvPr id="305" name="Rettangolo 3"/>
          <p:cNvSpPr txBox="1"/>
          <p:nvPr/>
        </p:nvSpPr>
        <p:spPr>
          <a:xfrm>
            <a:off x="1723986" y="6308723"/>
            <a:ext cx="5696030" cy="497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800" b="1">
                <a:solidFill>
                  <a:srgbClr val="C00000"/>
                </a:solidFill>
                <a:latin typeface="+mn-lt"/>
                <a:ea typeface="+mn-ea"/>
                <a:cs typeface="+mn-cs"/>
                <a:sym typeface="Calibri"/>
              </a:defRPr>
            </a:lvl1pPr>
          </a:lstStyle>
          <a:p>
            <a:r>
              <a:t>LA RISPOSTA CORRETTA È LA E.</a:t>
            </a:r>
          </a:p>
        </p:txBody>
      </p:sp>
      <p:sp>
        <p:nvSpPr>
          <p:cNvPr id="306" name="Rettangolo 4"/>
          <p:cNvSpPr txBox="1"/>
          <p:nvPr/>
        </p:nvSpPr>
        <p:spPr>
          <a:xfrm>
            <a:off x="3190219" y="1600199"/>
            <a:ext cx="5940153" cy="4628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342900" indent="-342900">
              <a:spcBef>
                <a:spcPts val="400"/>
              </a:spcBef>
              <a:buSzPct val="100000"/>
              <a:buFont typeface="Arial"/>
              <a:buChar char="•"/>
              <a:defRPr sz="2000">
                <a:latin typeface="+mn-lt"/>
                <a:ea typeface="+mn-ea"/>
                <a:cs typeface="+mn-cs"/>
                <a:sym typeface="Calibri"/>
              </a:defRPr>
            </a:pPr>
            <a:r>
              <a:t>In questo caso se non si ricordano bene le proprietà si fa un esempio con un non metallo, cercando di ricavare in maniera pratica che cosa forma.</a:t>
            </a:r>
          </a:p>
          <a:p>
            <a:pPr marL="342900" indent="-342900">
              <a:spcBef>
                <a:spcPts val="400"/>
              </a:spcBef>
              <a:buSzPct val="100000"/>
              <a:buFont typeface="Arial"/>
              <a:buChar char="•"/>
              <a:defRPr sz="2000">
                <a:latin typeface="+mn-lt"/>
                <a:ea typeface="+mn-ea"/>
                <a:cs typeface="+mn-cs"/>
                <a:sym typeface="Calibri"/>
              </a:defRPr>
            </a:pPr>
            <a:r>
              <a:t>In altre parole con un esempio reale vogliamo stimolare la nostra mente a ricavare o ricordare in questo caso il nome.</a:t>
            </a:r>
          </a:p>
          <a:p>
            <a:pPr marL="342900" indent="-342900">
              <a:spcBef>
                <a:spcPts val="400"/>
              </a:spcBef>
              <a:buSzPct val="100000"/>
              <a:buFont typeface="Arial"/>
              <a:buChar char="•"/>
              <a:defRPr sz="2000">
                <a:latin typeface="+mn-lt"/>
                <a:ea typeface="+mn-ea"/>
                <a:cs typeface="+mn-cs"/>
                <a:sym typeface="Calibri"/>
              </a:defRPr>
            </a:pPr>
            <a:r>
              <a:t>Ad esempio il Cloro forma un composto del tipo:  2Cl2 + O2 → 2Cl2O  che si chiama anidride ipoclorosa.</a:t>
            </a:r>
          </a:p>
          <a:p>
            <a:pPr marL="342900" indent="-342900">
              <a:spcBef>
                <a:spcPts val="400"/>
              </a:spcBef>
              <a:buSzPct val="100000"/>
              <a:buFont typeface="Arial"/>
              <a:buChar char="•"/>
              <a:defRPr sz="2000">
                <a:latin typeface="+mn-lt"/>
                <a:ea typeface="+mn-ea"/>
                <a:cs typeface="+mn-cs"/>
                <a:sym typeface="Calibri"/>
              </a:defRPr>
            </a:pPr>
            <a:r>
              <a:t>Per completezza, alcani ed eteri sono composti organici, gli ossidi basici si ottengono a partire dai metalli ed infine gli idracidi si ottengono da non metalli, ma attraverso reazione con idrogeno.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06"/>
                                        </p:tgtEl>
                                        <p:attrNameLst>
                                          <p:attrName>style.visibility</p:attrName>
                                        </p:attrNameLst>
                                      </p:cBhvr>
                                      <p:to>
                                        <p:strVal val="visible"/>
                                      </p:to>
                                    </p:set>
                                    <p:animEffect transition="in" filter="dissolve">
                                      <p:cBhvr>
                                        <p:cTn id="7" dur="500"/>
                                        <p:tgtEl>
                                          <p:spTgt spid="30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305"/>
                                        </p:tgtEl>
                                        <p:attrNameLst>
                                          <p:attrName>style.visibility</p:attrName>
                                        </p:attrNameLst>
                                      </p:cBhvr>
                                      <p:to>
                                        <p:strVal val="visible"/>
                                      </p:to>
                                    </p:set>
                                    <p:animEffect transition="in" filter="dissolve">
                                      <p:cBhvr>
                                        <p:cTn id="12"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animBg="1" advAuto="0"/>
      <p:bldP spid="306"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Immagine" descr="Immagine"/>
          <p:cNvPicPr>
            <a:picLocks noChangeAspect="1"/>
          </p:cNvPicPr>
          <p:nvPr/>
        </p:nvPicPr>
        <p:blipFill>
          <a:blip r:embed="rId2"/>
          <a:stretch>
            <a:fillRect/>
          </a:stretch>
        </p:blipFill>
        <p:spPr>
          <a:xfrm>
            <a:off x="689915" y="760066"/>
            <a:ext cx="7764169" cy="5337868"/>
          </a:xfrm>
          <a:prstGeom prst="rect">
            <a:avLst/>
          </a:prstGeom>
          <a:ln w="12700">
            <a:miter lim="400000"/>
          </a:ln>
          <a:effectLst>
            <a:outerShdw blurRad="292100" dist="139700" dir="2700000" rotWithShape="0">
              <a:srgbClr val="333333">
                <a:alpha val="64999"/>
              </a:srgbClr>
            </a:outerShdw>
          </a:effectLst>
        </p:spPr>
      </p:pic>
      <p:sp>
        <p:nvSpPr>
          <p:cNvPr id="123" name="Quindi… Serve un MIRACOLO!"/>
          <p:cNvSpPr txBox="1"/>
          <p:nvPr/>
        </p:nvSpPr>
        <p:spPr>
          <a:xfrm>
            <a:off x="2032730" y="199223"/>
            <a:ext cx="5326702" cy="535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000" b="1">
                <a:latin typeface="+mn-lt"/>
                <a:ea typeface="+mn-ea"/>
                <a:cs typeface="+mn-cs"/>
                <a:sym typeface="Calibri"/>
              </a:defRPr>
            </a:lvl1pPr>
          </a:lstStyle>
          <a:p>
            <a:r>
              <a:t>Quindi… Serve un MIRACOLO!</a:t>
            </a:r>
          </a:p>
        </p:txBody>
      </p:sp>
      <p:sp>
        <p:nvSpPr>
          <p:cNvPr id="124" name="PREGHIAMO!"/>
          <p:cNvSpPr txBox="1"/>
          <p:nvPr/>
        </p:nvSpPr>
        <p:spPr>
          <a:xfrm>
            <a:off x="3451640" y="6229803"/>
            <a:ext cx="2481021" cy="561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b="1">
                <a:latin typeface="+mn-lt"/>
                <a:ea typeface="+mn-ea"/>
                <a:cs typeface="+mn-cs"/>
                <a:sym typeface="Calibri"/>
              </a:defRPr>
            </a:lvl1pPr>
          </a:lstStyle>
          <a:p>
            <a:r>
              <a:t>PREGHIAMO!</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Titolo 1"/>
          <p:cNvSpPr txBox="1">
            <a:spLocks noGrp="1"/>
          </p:cNvSpPr>
          <p:nvPr>
            <p:ph type="title"/>
          </p:nvPr>
        </p:nvSpPr>
        <p:spPr>
          <a:xfrm>
            <a:off x="457200" y="274638"/>
            <a:ext cx="8229600" cy="1143001"/>
          </a:xfrm>
          <a:prstGeom prst="rect">
            <a:avLst/>
          </a:prstGeom>
        </p:spPr>
        <p:txBody>
          <a:bodyPr/>
          <a:lstStyle>
            <a:lvl1pPr>
              <a:defRPr b="1"/>
            </a:lvl1pPr>
          </a:lstStyle>
          <a:p>
            <a:r>
              <a:t>Metodo della verifica</a:t>
            </a:r>
          </a:p>
        </p:txBody>
      </p:sp>
      <p:sp>
        <p:nvSpPr>
          <p:cNvPr id="309" name="Segnaposto contenuto 2"/>
          <p:cNvSpPr txBox="1">
            <a:spLocks noGrp="1"/>
          </p:cNvSpPr>
          <p:nvPr>
            <p:ph type="body" idx="1"/>
          </p:nvPr>
        </p:nvSpPr>
        <p:spPr>
          <a:xfrm>
            <a:off x="457200" y="1600200"/>
            <a:ext cx="8229600" cy="5069160"/>
          </a:xfrm>
          <a:prstGeom prst="rect">
            <a:avLst/>
          </a:prstGeom>
        </p:spPr>
        <p:txBody>
          <a:bodyPr/>
          <a:lstStyle/>
          <a:p>
            <a:pPr marL="0" indent="0">
              <a:lnSpc>
                <a:spcPct val="90000"/>
              </a:lnSpc>
              <a:buSzTx/>
              <a:buNone/>
            </a:pPr>
            <a:r>
              <a:t>Questo metodo consiste nell’inserire i valori delle alternative all’interno della domanda: l’alternativa che soddisfa la risoluzione del problema è ovviamente la chiave.</a:t>
            </a:r>
          </a:p>
          <a:p>
            <a:pPr marL="0" indent="0">
              <a:lnSpc>
                <a:spcPct val="90000"/>
              </a:lnSpc>
              <a:buSzTx/>
              <a:buNone/>
            </a:pPr>
            <a:endParaRPr/>
          </a:p>
          <a:p>
            <a:pPr marL="0" indent="0">
              <a:lnSpc>
                <a:spcPct val="90000"/>
              </a:lnSpc>
              <a:buSzTx/>
              <a:buNone/>
            </a:pPr>
            <a:r>
              <a:t>Si utilizza in genere in matematica o in fisica e talvolta a volte anche in problemi di logica o di chimica.</a:t>
            </a:r>
          </a:p>
          <a:p>
            <a:pPr marL="0" indent="0">
              <a:lnSpc>
                <a:spcPct val="90000"/>
              </a:lnSpc>
              <a:buSzTx/>
              <a:buNone/>
            </a:pPr>
            <a:endParaRPr/>
          </a:p>
          <a:p>
            <a:pPr marL="0" indent="0">
              <a:lnSpc>
                <a:spcPct val="90000"/>
              </a:lnSpc>
              <a:buSzTx/>
              <a:buNone/>
            </a:pPr>
            <a:r>
              <a:t>Risolviamo un quesito proposto al test</a:t>
            </a:r>
            <a:r>
              <a:rPr b="1"/>
              <a:t> </a:t>
            </a:r>
            <a:r>
              <a:t>2017:</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Titolo 1"/>
          <p:cNvSpPr txBox="1">
            <a:spLocks noGrp="1"/>
          </p:cNvSpPr>
          <p:nvPr>
            <p:ph type="title"/>
          </p:nvPr>
        </p:nvSpPr>
        <p:spPr>
          <a:xfrm>
            <a:off x="467543" y="-2"/>
            <a:ext cx="8229601" cy="1482816"/>
          </a:xfrm>
          <a:prstGeom prst="rect">
            <a:avLst/>
          </a:prstGeom>
        </p:spPr>
        <p:txBody>
          <a:bodyPr/>
          <a:lstStyle>
            <a:lvl1pPr algn="l">
              <a:defRPr sz="2800" b="1"/>
            </a:lvl1pPr>
          </a:lstStyle>
          <a:p>
            <a:r>
              <a:t>Quali sono i due numeri tali che la loro somma è uguale a 17/4 e il loro prodotto è uguale a 1?</a:t>
            </a:r>
          </a:p>
        </p:txBody>
      </p:sp>
      <p:sp>
        <p:nvSpPr>
          <p:cNvPr id="312" name="Segnaposto contenuto 2"/>
          <p:cNvSpPr txBox="1">
            <a:spLocks noGrp="1"/>
          </p:cNvSpPr>
          <p:nvPr>
            <p:ph type="body" idx="1"/>
          </p:nvPr>
        </p:nvSpPr>
        <p:spPr>
          <a:xfrm>
            <a:off x="323527" y="1743996"/>
            <a:ext cx="8229601" cy="4525965"/>
          </a:xfrm>
          <a:prstGeom prst="rect">
            <a:avLst/>
          </a:prstGeom>
        </p:spPr>
        <p:txBody>
          <a:bodyPr/>
          <a:lstStyle/>
          <a:p>
            <a:pPr marL="0" indent="0">
              <a:buSzTx/>
              <a:buNone/>
            </a:pPr>
            <a:r>
              <a:t>A: 6; 1/6</a:t>
            </a:r>
          </a:p>
          <a:p>
            <a:pPr marL="0" indent="0">
              <a:buSzTx/>
              <a:buNone/>
            </a:pPr>
            <a:r>
              <a:t>B: 3/8; 8/3</a:t>
            </a:r>
          </a:p>
          <a:p>
            <a:pPr marL="0" indent="0">
              <a:buSzTx/>
              <a:buNone/>
            </a:pPr>
            <a:r>
              <a:t>C: 3/4; 4/3</a:t>
            </a:r>
          </a:p>
          <a:p>
            <a:pPr marL="0" indent="0">
              <a:buSzTx/>
              <a:buNone/>
            </a:pPr>
            <a:r>
              <a:t>D: 4; 1/4</a:t>
            </a:r>
          </a:p>
          <a:p>
            <a:pPr marL="0" indent="0">
              <a:buSzTx/>
              <a:buNone/>
            </a:pPr>
            <a:r>
              <a:t>E: 16/4; 1</a:t>
            </a:r>
          </a:p>
        </p:txBody>
      </p:sp>
      <p:sp>
        <p:nvSpPr>
          <p:cNvPr id="313" name="Rettangolo 3"/>
          <p:cNvSpPr txBox="1"/>
          <p:nvPr/>
        </p:nvSpPr>
        <p:spPr>
          <a:xfrm>
            <a:off x="1709439" y="6144900"/>
            <a:ext cx="5457779" cy="561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spcBef>
                <a:spcPts val="700"/>
              </a:spcBef>
              <a:defRPr sz="3200" b="1">
                <a:solidFill>
                  <a:srgbClr val="C00000"/>
                </a:solidFill>
                <a:latin typeface="+mn-lt"/>
                <a:ea typeface="+mn-ea"/>
                <a:cs typeface="+mn-cs"/>
                <a:sym typeface="Calibri"/>
              </a:defRPr>
            </a:lvl1pPr>
          </a:lstStyle>
          <a:p>
            <a:r>
              <a:t>LA RISPOSTA ESATTA È LA D</a:t>
            </a:r>
          </a:p>
        </p:txBody>
      </p:sp>
      <p:sp>
        <p:nvSpPr>
          <p:cNvPr id="314" name="Rettangolo 4"/>
          <p:cNvSpPr txBox="1"/>
          <p:nvPr/>
        </p:nvSpPr>
        <p:spPr>
          <a:xfrm>
            <a:off x="2483768" y="1484782"/>
            <a:ext cx="6527656" cy="44376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342900" indent="-342900">
              <a:spcBef>
                <a:spcPts val="400"/>
              </a:spcBef>
              <a:buSzPct val="100000"/>
              <a:buFont typeface="Arial"/>
              <a:buChar char="•"/>
              <a:defRPr sz="2000">
                <a:latin typeface="+mn-lt"/>
                <a:ea typeface="+mn-ea"/>
                <a:cs typeface="+mn-cs"/>
                <a:sym typeface="Calibri"/>
              </a:defRPr>
            </a:pPr>
            <a:r>
              <a:t>Se non si riesce ad impostare il sistema di equazioni si possono provare una per una le singole alternative, fino a trovare quella che rende vero il testo.</a:t>
            </a:r>
          </a:p>
          <a:p>
            <a:pPr marL="342900" indent="-342900">
              <a:spcBef>
                <a:spcPts val="400"/>
              </a:spcBef>
              <a:buSzPct val="100000"/>
              <a:buFont typeface="Arial"/>
              <a:buChar char="•"/>
              <a:defRPr sz="2000">
                <a:latin typeface="+mn-lt"/>
                <a:ea typeface="+mn-ea"/>
                <a:cs typeface="+mn-cs"/>
                <a:sym typeface="Calibri"/>
              </a:defRPr>
            </a:pPr>
            <a:r>
              <a:t>Per esempio l’alternativa A dà come somma 37/6 quindi è falsa. Si verifica facilmente che la D è la chiave</a:t>
            </a:r>
          </a:p>
          <a:p>
            <a:pPr marL="342900" indent="-342900">
              <a:spcBef>
                <a:spcPts val="400"/>
              </a:spcBef>
              <a:buSzPct val="100000"/>
              <a:buFont typeface="Arial"/>
              <a:buChar char="•"/>
              <a:defRPr sz="2000">
                <a:latin typeface="+mn-lt"/>
                <a:ea typeface="+mn-ea"/>
                <a:cs typeface="+mn-cs"/>
                <a:sym typeface="Calibri"/>
              </a:defRPr>
            </a:pPr>
            <a:r>
              <a:t>In modo analitico invece: La prima relazione che possiamo scrivere è x + y = 17/4.</a:t>
            </a:r>
          </a:p>
          <a:p>
            <a:pPr marL="342900" indent="-342900">
              <a:spcBef>
                <a:spcPts val="400"/>
              </a:spcBef>
              <a:buSzPct val="100000"/>
              <a:buFont typeface="Arial"/>
              <a:buChar char="•"/>
              <a:defRPr sz="2000">
                <a:latin typeface="+mn-lt"/>
                <a:ea typeface="+mn-ea"/>
                <a:cs typeface="+mn-cs"/>
                <a:sym typeface="Calibri"/>
              </a:defRPr>
            </a:pPr>
            <a:r>
              <a:t>Dato che x ∙ y = 1, y = 1/x.</a:t>
            </a:r>
          </a:p>
          <a:p>
            <a:pPr marL="342900" indent="-342900">
              <a:spcBef>
                <a:spcPts val="400"/>
              </a:spcBef>
              <a:buSzPct val="100000"/>
              <a:buFont typeface="Arial"/>
              <a:buChar char="•"/>
              <a:defRPr sz="2000">
                <a:latin typeface="+mn-lt"/>
                <a:ea typeface="+mn-ea"/>
                <a:cs typeface="+mn-cs"/>
                <a:sym typeface="Calibri"/>
              </a:defRPr>
            </a:pPr>
            <a:r>
              <a:t>La prima equazione può essere riscritta x + 1/x = 17/4 → x</a:t>
            </a:r>
            <a:r>
              <a:rPr baseline="30000"/>
              <a:t>2</a:t>
            </a:r>
            <a:r>
              <a:t>–17/4x + 1 =0.</a:t>
            </a:r>
          </a:p>
          <a:p>
            <a:pPr marL="342900" indent="-342900">
              <a:spcBef>
                <a:spcPts val="400"/>
              </a:spcBef>
              <a:buSzPct val="100000"/>
              <a:buFont typeface="Arial"/>
              <a:buChar char="•"/>
              <a:defRPr sz="2000">
                <a:latin typeface="+mn-lt"/>
                <a:ea typeface="+mn-ea"/>
                <a:cs typeface="+mn-cs"/>
                <a:sym typeface="Calibri"/>
              </a:defRPr>
            </a:pPr>
            <a:r>
              <a:t>Risolvendo l’equazione di secondo grado si ottiene x = 4 o 1/4 e di conseguenza y = 1/4 o 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14"/>
                                        </p:tgtEl>
                                        <p:attrNameLst>
                                          <p:attrName>style.visibility</p:attrName>
                                        </p:attrNameLst>
                                      </p:cBhvr>
                                      <p:to>
                                        <p:strVal val="visible"/>
                                      </p:to>
                                    </p:set>
                                    <p:animEffect transition="in" filter="dissolve">
                                      <p:cBhvr>
                                        <p:cTn id="7" dur="500"/>
                                        <p:tgtEl>
                                          <p:spTgt spid="3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313"/>
                                        </p:tgtEl>
                                        <p:attrNameLst>
                                          <p:attrName>style.visibility</p:attrName>
                                        </p:attrNameLst>
                                      </p:cBhvr>
                                      <p:to>
                                        <p:strVal val="visible"/>
                                      </p:to>
                                    </p:set>
                                    <p:animEffect transition="in" filter="dissolve">
                                      <p:cBhvr>
                                        <p:cTn id="12" dur="5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0" animBg="1" advAuto="0"/>
      <p:bldP spid="314" grpId="0"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Titolo 1"/>
          <p:cNvSpPr txBox="1">
            <a:spLocks noGrp="1"/>
          </p:cNvSpPr>
          <p:nvPr>
            <p:ph type="title"/>
          </p:nvPr>
        </p:nvSpPr>
        <p:spPr>
          <a:xfrm>
            <a:off x="467543" y="-13673"/>
            <a:ext cx="8229601" cy="1143001"/>
          </a:xfrm>
          <a:prstGeom prst="rect">
            <a:avLst/>
          </a:prstGeom>
        </p:spPr>
        <p:txBody>
          <a:bodyPr/>
          <a:lstStyle>
            <a:lvl1pPr>
              <a:defRPr b="1"/>
            </a:lvl1pPr>
          </a:lstStyle>
          <a:p>
            <a:r>
              <a:t>La logica…</a:t>
            </a:r>
          </a:p>
        </p:txBody>
      </p:sp>
      <p:sp>
        <p:nvSpPr>
          <p:cNvPr id="317" name="Segnaposto contenuto 2"/>
          <p:cNvSpPr txBox="1">
            <a:spLocks noGrp="1"/>
          </p:cNvSpPr>
          <p:nvPr>
            <p:ph type="body" idx="1"/>
          </p:nvPr>
        </p:nvSpPr>
        <p:spPr>
          <a:xfrm>
            <a:off x="143501" y="1385341"/>
            <a:ext cx="8856990" cy="5193662"/>
          </a:xfrm>
          <a:prstGeom prst="rect">
            <a:avLst/>
          </a:prstGeom>
        </p:spPr>
        <p:txBody>
          <a:bodyPr lIns="45718" tIns="45718" rIns="45718" bIns="45718" anchor="t">
            <a:normAutofit/>
          </a:bodyPr>
          <a:lstStyle/>
          <a:p>
            <a:pPr marL="0" indent="0" defTabSz="850391">
              <a:spcBef>
                <a:spcPts val="400"/>
              </a:spcBef>
              <a:buSzTx/>
              <a:buNone/>
              <a:defRPr sz="1800"/>
            </a:pPr>
            <a:r>
              <a:rPr sz="2000"/>
              <a:t>Alzi la mano chi non ha “</a:t>
            </a:r>
            <a:r>
              <a:rPr sz="2000" err="1"/>
              <a:t>paura</a:t>
            </a:r>
            <a:r>
              <a:rPr sz="2000"/>
              <a:t>” </a:t>
            </a:r>
            <a:r>
              <a:rPr sz="2000" err="1"/>
              <a:t>dei</a:t>
            </a:r>
            <a:r>
              <a:rPr sz="2000"/>
              <a:t> </a:t>
            </a:r>
            <a:r>
              <a:rPr sz="2000" b="1" err="1"/>
              <a:t>quesiti</a:t>
            </a:r>
            <a:r>
              <a:rPr sz="2000" b="1"/>
              <a:t> di </a:t>
            </a:r>
            <a:r>
              <a:rPr sz="2000" b="1" err="1"/>
              <a:t>logica</a:t>
            </a:r>
            <a:r>
              <a:rPr sz="2000"/>
              <a:t> </a:t>
            </a:r>
            <a:r>
              <a:rPr sz="2000" err="1"/>
              <a:t>nel</a:t>
            </a:r>
            <a:r>
              <a:rPr sz="2000"/>
              <a:t> </a:t>
            </a:r>
            <a:r>
              <a:rPr sz="2000" b="1"/>
              <a:t>test di </a:t>
            </a:r>
            <a:r>
              <a:rPr sz="2000" b="1" err="1"/>
              <a:t>ammissione</a:t>
            </a:r>
            <a:r>
              <a:rPr sz="2000" b="1"/>
              <a:t> </a:t>
            </a:r>
            <a:r>
              <a:rPr sz="2000" err="1"/>
              <a:t>all’Università</a:t>
            </a:r>
            <a:r>
              <a:rPr sz="2000"/>
              <a:t>.</a:t>
            </a:r>
          </a:p>
          <a:p>
            <a:pPr marL="0" indent="0" defTabSz="850391">
              <a:spcBef>
                <a:spcPts val="400"/>
              </a:spcBef>
              <a:buSzTx/>
              <a:buNone/>
              <a:defRPr sz="1800"/>
            </a:pPr>
            <a:r>
              <a:rPr sz="2000"/>
              <a:t>La </a:t>
            </a:r>
            <a:r>
              <a:rPr sz="2000" err="1"/>
              <a:t>logica</a:t>
            </a:r>
            <a:r>
              <a:rPr sz="2000"/>
              <a:t> è un </a:t>
            </a:r>
            <a:r>
              <a:rPr sz="2000" err="1"/>
              <a:t>argomento</a:t>
            </a:r>
            <a:r>
              <a:rPr sz="2000"/>
              <a:t> </a:t>
            </a:r>
            <a:r>
              <a:rPr sz="2000" err="1"/>
              <a:t>che</a:t>
            </a:r>
            <a:r>
              <a:rPr sz="2000"/>
              <a:t> </a:t>
            </a:r>
            <a:r>
              <a:rPr sz="2000" err="1"/>
              <a:t>spaventa</a:t>
            </a:r>
            <a:r>
              <a:rPr sz="2000"/>
              <a:t> un po’ tutti </a:t>
            </a:r>
            <a:r>
              <a:rPr sz="2000" err="1"/>
              <a:t>gli</a:t>
            </a:r>
            <a:r>
              <a:rPr sz="2000"/>
              <a:t> </a:t>
            </a:r>
            <a:r>
              <a:rPr sz="2000" err="1"/>
              <a:t>studenti</a:t>
            </a:r>
            <a:r>
              <a:rPr sz="2000"/>
              <a:t> </a:t>
            </a:r>
            <a:r>
              <a:rPr sz="2000" err="1"/>
              <a:t>che</a:t>
            </a:r>
            <a:r>
              <a:rPr sz="2000"/>
              <a:t> </a:t>
            </a:r>
            <a:r>
              <a:rPr sz="2000" err="1"/>
              <a:t>si</a:t>
            </a:r>
            <a:r>
              <a:rPr sz="2000"/>
              <a:t> </a:t>
            </a:r>
            <a:r>
              <a:rPr sz="2000" err="1"/>
              <a:t>apprestano</a:t>
            </a:r>
            <a:r>
              <a:rPr sz="2000"/>
              <a:t> a </a:t>
            </a:r>
            <a:r>
              <a:rPr sz="2000" err="1"/>
              <a:t>partecipare</a:t>
            </a:r>
            <a:r>
              <a:rPr sz="2000"/>
              <a:t> a un test </a:t>
            </a:r>
            <a:r>
              <a:rPr sz="2000" err="1"/>
              <a:t>d’ingresso</a:t>
            </a:r>
            <a:r>
              <a:rPr sz="2000"/>
              <a:t>, </a:t>
            </a:r>
            <a:r>
              <a:rPr sz="2000" err="1"/>
              <a:t>soprattutto</a:t>
            </a:r>
            <a:r>
              <a:rPr sz="2000"/>
              <a:t> se </a:t>
            </a:r>
            <a:r>
              <a:rPr sz="2000" err="1"/>
              <a:t>si</a:t>
            </a:r>
            <a:r>
              <a:rPr sz="2000"/>
              <a:t> </a:t>
            </a:r>
            <a:r>
              <a:rPr sz="2000" err="1"/>
              <a:t>tratta</a:t>
            </a:r>
            <a:r>
              <a:rPr sz="2000"/>
              <a:t> di </a:t>
            </a:r>
            <a:r>
              <a:rPr sz="2000" err="1"/>
              <a:t>quello</a:t>
            </a:r>
            <a:r>
              <a:rPr sz="2000"/>
              <a:t> di </a:t>
            </a:r>
            <a:r>
              <a:rPr sz="2000" b="1"/>
              <a:t>Medicina</a:t>
            </a:r>
            <a:r>
              <a:rPr sz="2000"/>
              <a:t>.</a:t>
            </a:r>
          </a:p>
          <a:p>
            <a:pPr marL="0" indent="0" defTabSz="850391">
              <a:buSzTx/>
              <a:buNone/>
              <a:defRPr sz="1800"/>
            </a:pPr>
            <a:endParaRPr sz="2000"/>
          </a:p>
          <a:p>
            <a:pPr marL="0" indent="0" defTabSz="850391">
              <a:spcBef>
                <a:spcPts val="400"/>
              </a:spcBef>
              <a:buSzTx/>
              <a:buNone/>
              <a:defRPr sz="1800"/>
            </a:pPr>
            <a:r>
              <a:rPr sz="2000"/>
              <a:t>Per quale </a:t>
            </a:r>
            <a:r>
              <a:rPr sz="2000" err="1"/>
              <a:t>motivo</a:t>
            </a:r>
            <a:r>
              <a:rPr sz="2000"/>
              <a:t>?</a:t>
            </a:r>
          </a:p>
          <a:p>
            <a:pPr marL="0" indent="0" defTabSz="850391">
              <a:buSzTx/>
              <a:buNone/>
              <a:defRPr sz="1800"/>
            </a:pPr>
            <a:endParaRPr sz="2000"/>
          </a:p>
          <a:p>
            <a:pPr marL="0" indent="0" defTabSz="850391">
              <a:spcBef>
                <a:spcPts val="400"/>
              </a:spcBef>
              <a:buSzTx/>
              <a:buNone/>
              <a:defRPr sz="1800"/>
            </a:pPr>
            <a:r>
              <a:rPr sz="2000" err="1"/>
              <a:t>Banalmente</a:t>
            </a:r>
            <a:r>
              <a:rPr sz="2000"/>
              <a:t>, </a:t>
            </a:r>
            <a:r>
              <a:rPr sz="2000" err="1"/>
              <a:t>perché</a:t>
            </a:r>
            <a:r>
              <a:rPr sz="2000"/>
              <a:t> per </a:t>
            </a:r>
            <a:r>
              <a:rPr sz="2000" b="1" err="1"/>
              <a:t>rispondere</a:t>
            </a:r>
            <a:r>
              <a:rPr sz="2000" b="1"/>
              <a:t> </a:t>
            </a:r>
            <a:r>
              <a:rPr sz="2000" b="1" err="1"/>
              <a:t>correttamente</a:t>
            </a:r>
            <a:r>
              <a:rPr sz="2000" b="1"/>
              <a:t> a </a:t>
            </a:r>
            <a:r>
              <a:rPr sz="2000" b="1" err="1"/>
              <a:t>una</a:t>
            </a:r>
            <a:r>
              <a:rPr sz="2000" b="1"/>
              <a:t> </a:t>
            </a:r>
            <a:r>
              <a:rPr sz="2000" b="1" err="1"/>
              <a:t>domanda</a:t>
            </a:r>
            <a:r>
              <a:rPr sz="2000" b="1"/>
              <a:t> di </a:t>
            </a:r>
            <a:r>
              <a:rPr sz="2000" b="1" err="1"/>
              <a:t>logica</a:t>
            </a:r>
            <a:r>
              <a:rPr sz="2000"/>
              <a:t> non basta </a:t>
            </a:r>
            <a:r>
              <a:rPr sz="2000" err="1"/>
              <a:t>leggere</a:t>
            </a:r>
            <a:r>
              <a:rPr sz="2000"/>
              <a:t> </a:t>
            </a:r>
            <a:r>
              <a:rPr sz="2000" err="1"/>
              <a:t>velocemente</a:t>
            </a:r>
            <a:r>
              <a:rPr sz="2000"/>
              <a:t> la </a:t>
            </a:r>
            <a:r>
              <a:rPr sz="2000" err="1"/>
              <a:t>domanda</a:t>
            </a:r>
            <a:r>
              <a:rPr sz="2000"/>
              <a:t> o </a:t>
            </a:r>
            <a:r>
              <a:rPr sz="2000" err="1"/>
              <a:t>conoscere</a:t>
            </a:r>
            <a:r>
              <a:rPr sz="2000"/>
              <a:t> </a:t>
            </a:r>
            <a:r>
              <a:rPr sz="2000" err="1"/>
              <a:t>una</a:t>
            </a:r>
            <a:r>
              <a:rPr sz="2000"/>
              <a:t> </a:t>
            </a:r>
            <a:r>
              <a:rPr sz="2000" err="1"/>
              <a:t>nozione</a:t>
            </a:r>
            <a:r>
              <a:rPr sz="2000"/>
              <a:t> </a:t>
            </a:r>
            <a:r>
              <a:rPr sz="2000" err="1"/>
              <a:t>particolare</a:t>
            </a:r>
            <a:r>
              <a:rPr sz="2000"/>
              <a:t>.</a:t>
            </a:r>
          </a:p>
          <a:p>
            <a:pPr marL="0" indent="0" defTabSz="850391">
              <a:buSzTx/>
              <a:buNone/>
              <a:defRPr sz="1800"/>
            </a:pPr>
            <a:endParaRPr sz="2000"/>
          </a:p>
          <a:p>
            <a:pPr marL="0" indent="0" defTabSz="850391">
              <a:spcBef>
                <a:spcPts val="400"/>
              </a:spcBef>
              <a:buSzTx/>
              <a:buNone/>
              <a:defRPr sz="1800"/>
            </a:pPr>
            <a:r>
              <a:rPr sz="2000"/>
              <a:t>Serve </a:t>
            </a:r>
            <a:r>
              <a:rPr sz="2000" b="1" err="1"/>
              <a:t>ragionare</a:t>
            </a:r>
            <a:r>
              <a:rPr sz="2000"/>
              <a:t>, </a:t>
            </a:r>
            <a:r>
              <a:rPr sz="2000" b="1" err="1"/>
              <a:t>scansionare</a:t>
            </a:r>
            <a:r>
              <a:rPr sz="2000"/>
              <a:t> il </a:t>
            </a:r>
            <a:r>
              <a:rPr sz="2000" err="1"/>
              <a:t>quesito</a:t>
            </a:r>
            <a:r>
              <a:rPr sz="2000"/>
              <a:t> e ricercare in </a:t>
            </a:r>
            <a:r>
              <a:rPr sz="2000" b="1" err="1"/>
              <a:t>profondità</a:t>
            </a:r>
            <a:r>
              <a:rPr sz="2000"/>
              <a:t> la </a:t>
            </a:r>
            <a:r>
              <a:rPr sz="2000" err="1"/>
              <a:t>soluzione</a:t>
            </a:r>
            <a:r>
              <a:rPr sz="2000"/>
              <a:t>.</a:t>
            </a:r>
          </a:p>
          <a:p>
            <a:pPr marL="0" indent="0" defTabSz="850391">
              <a:buSzTx/>
              <a:buNone/>
              <a:defRPr sz="1800"/>
            </a:pPr>
            <a:endParaRPr sz="2000"/>
          </a:p>
          <a:p>
            <a:pPr marL="0" indent="0" defTabSz="850391">
              <a:spcBef>
                <a:spcPts val="400"/>
              </a:spcBef>
              <a:buSzTx/>
              <a:buNone/>
              <a:defRPr sz="1800"/>
            </a:pPr>
            <a:r>
              <a:rPr sz="2000"/>
              <a:t>Niente di </a:t>
            </a:r>
            <a:r>
              <a:rPr sz="2000" err="1"/>
              <a:t>impossibile</a:t>
            </a:r>
            <a:r>
              <a:rPr sz="2000"/>
              <a:t>, </a:t>
            </a:r>
            <a:r>
              <a:rPr sz="2000" err="1"/>
              <a:t>ovviamente</a:t>
            </a:r>
            <a:r>
              <a:rPr sz="2000"/>
              <a:t>, ma è </a:t>
            </a:r>
            <a:r>
              <a:rPr sz="2000" err="1"/>
              <a:t>opportuno</a:t>
            </a:r>
            <a:r>
              <a:rPr sz="2000"/>
              <a:t> </a:t>
            </a:r>
            <a:r>
              <a:rPr sz="2000" err="1"/>
              <a:t>conoscere</a:t>
            </a:r>
            <a:r>
              <a:rPr sz="2000"/>
              <a:t> bene la </a:t>
            </a:r>
            <a:r>
              <a:rPr sz="2000" b="1" err="1"/>
              <a:t>tipologia</a:t>
            </a:r>
            <a:r>
              <a:rPr sz="2000" b="1"/>
              <a:t> di quiz e le </a:t>
            </a:r>
            <a:r>
              <a:rPr sz="2000" b="1" err="1"/>
              <a:t>migliori</a:t>
            </a:r>
            <a:r>
              <a:rPr sz="2000" b="1"/>
              <a:t> </a:t>
            </a:r>
            <a:r>
              <a:rPr sz="2000" b="1" err="1"/>
              <a:t>strategie</a:t>
            </a:r>
            <a:r>
              <a:rPr sz="2000" b="1"/>
              <a:t> per </a:t>
            </a:r>
            <a:r>
              <a:rPr sz="2000" b="1" err="1"/>
              <a:t>risolverli</a:t>
            </a:r>
            <a:r>
              <a:rPr sz="2000"/>
              <a:t>.</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Titolo 1"/>
          <p:cNvSpPr txBox="1">
            <a:spLocks noGrp="1"/>
          </p:cNvSpPr>
          <p:nvPr>
            <p:ph type="title"/>
          </p:nvPr>
        </p:nvSpPr>
        <p:spPr>
          <a:xfrm>
            <a:off x="457200" y="274638"/>
            <a:ext cx="8229600" cy="1143001"/>
          </a:xfrm>
          <a:prstGeom prst="rect">
            <a:avLst/>
          </a:prstGeom>
        </p:spPr>
        <p:txBody>
          <a:bodyPr/>
          <a:lstStyle/>
          <a:p>
            <a:endParaRPr/>
          </a:p>
        </p:txBody>
      </p:sp>
      <p:sp>
        <p:nvSpPr>
          <p:cNvPr id="320" name="Segnaposto contenuto 2"/>
          <p:cNvSpPr txBox="1">
            <a:spLocks noGrp="1"/>
          </p:cNvSpPr>
          <p:nvPr>
            <p:ph type="body" idx="1"/>
          </p:nvPr>
        </p:nvSpPr>
        <p:spPr>
          <a:xfrm>
            <a:off x="457200" y="1600200"/>
            <a:ext cx="8229600" cy="4525963"/>
          </a:xfrm>
          <a:prstGeom prst="rect">
            <a:avLst/>
          </a:prstGeom>
        </p:spPr>
        <p:txBody>
          <a:bodyPr lIns="45718" tIns="45718" rIns="45718" bIns="45718" anchor="t">
            <a:normAutofit/>
          </a:bodyPr>
          <a:lstStyle/>
          <a:p>
            <a:pPr marL="0" indent="0">
              <a:lnSpc>
                <a:spcPct val="90000"/>
              </a:lnSpc>
              <a:spcBef>
                <a:spcPts val="600"/>
              </a:spcBef>
              <a:buSzTx/>
              <a:buNone/>
              <a:defRPr sz="2900"/>
            </a:pPr>
            <a:r>
              <a:t>Se </a:t>
            </a:r>
            <a:r>
              <a:rPr err="1"/>
              <a:t>consideriamo</a:t>
            </a:r>
            <a:r>
              <a:t> la </a:t>
            </a:r>
            <a:r>
              <a:rPr b="1" err="1"/>
              <a:t>tipologia</a:t>
            </a:r>
            <a:r>
              <a:rPr b="1"/>
              <a:t> di </a:t>
            </a:r>
            <a:r>
              <a:rPr b="1" err="1"/>
              <a:t>domande</a:t>
            </a:r>
            <a:r>
              <a:t> </a:t>
            </a:r>
            <a:r>
              <a:rPr err="1"/>
              <a:t>che</a:t>
            </a:r>
            <a:r>
              <a:t> </a:t>
            </a:r>
            <a:r>
              <a:rPr err="1"/>
              <a:t>probabilmente</a:t>
            </a:r>
            <a:r>
              <a:t> </a:t>
            </a:r>
            <a:r>
              <a:rPr err="1"/>
              <a:t>sarà</a:t>
            </a:r>
            <a:r>
              <a:t> </a:t>
            </a:r>
            <a:r>
              <a:rPr err="1"/>
              <a:t>presente</a:t>
            </a:r>
            <a:r>
              <a:t> </a:t>
            </a:r>
            <a:r>
              <a:rPr err="1"/>
              <a:t>nel</a:t>
            </a:r>
            <a:r>
              <a:t> </a:t>
            </a:r>
            <a:r>
              <a:rPr b="1"/>
              <a:t>test </a:t>
            </a:r>
            <a:r>
              <a:rPr b="1" err="1"/>
              <a:t>ammissione</a:t>
            </a:r>
            <a:r>
              <a:rPr b="1"/>
              <a:t> </a:t>
            </a:r>
            <a:r>
              <a:rPr lang="it-IT" b="1"/>
              <a:t>2022</a:t>
            </a:r>
            <a:r>
              <a:rPr b="1"/>
              <a:t> </a:t>
            </a:r>
            <a:r>
              <a:t>non </a:t>
            </a:r>
            <a:r>
              <a:rPr err="1"/>
              <a:t>possiamo</a:t>
            </a:r>
            <a:r>
              <a:t> </a:t>
            </a:r>
            <a:r>
              <a:rPr err="1"/>
              <a:t>tralasciare</a:t>
            </a:r>
            <a:r>
              <a:t> il </a:t>
            </a:r>
            <a:r>
              <a:rPr err="1"/>
              <a:t>discorso</a:t>
            </a:r>
            <a:r>
              <a:t> legato alle </a:t>
            </a:r>
            <a:r>
              <a:rPr err="1"/>
              <a:t>domande</a:t>
            </a:r>
            <a:r>
              <a:t> di </a:t>
            </a:r>
            <a:r>
              <a:rPr b="1" err="1"/>
              <a:t>logica</a:t>
            </a:r>
            <a:r>
              <a:t>.</a:t>
            </a:r>
          </a:p>
          <a:p>
            <a:pPr marL="0" indent="0">
              <a:lnSpc>
                <a:spcPct val="90000"/>
              </a:lnSpc>
              <a:spcBef>
                <a:spcPts val="600"/>
              </a:spcBef>
              <a:buSzTx/>
              <a:buNone/>
              <a:defRPr sz="2900"/>
            </a:pPr>
            <a:endParaRPr/>
          </a:p>
          <a:p>
            <a:pPr marL="0" indent="0">
              <a:lnSpc>
                <a:spcPct val="90000"/>
              </a:lnSpc>
              <a:spcBef>
                <a:spcPts val="600"/>
              </a:spcBef>
              <a:buSzTx/>
              <a:buNone/>
              <a:defRPr sz="2900"/>
            </a:pPr>
            <a:r>
              <a:t>La </a:t>
            </a:r>
            <a:r>
              <a:rPr err="1"/>
              <a:t>logica</a:t>
            </a:r>
            <a:r>
              <a:t> è un “</a:t>
            </a:r>
            <a:r>
              <a:rPr err="1"/>
              <a:t>macrocontenitore</a:t>
            </a:r>
            <a:r>
              <a:t>”, </a:t>
            </a:r>
            <a:r>
              <a:rPr err="1"/>
              <a:t>quindi</a:t>
            </a:r>
            <a:r>
              <a:t> non </a:t>
            </a:r>
            <a:r>
              <a:rPr err="1"/>
              <a:t>si</a:t>
            </a:r>
            <a:r>
              <a:t> </a:t>
            </a:r>
            <a:r>
              <a:rPr err="1"/>
              <a:t>può</a:t>
            </a:r>
            <a:r>
              <a:t> </a:t>
            </a:r>
            <a:r>
              <a:rPr err="1"/>
              <a:t>lavorare</a:t>
            </a:r>
            <a:r>
              <a:t> a </a:t>
            </a:r>
            <a:r>
              <a:rPr err="1"/>
              <a:t>caso</a:t>
            </a:r>
            <a:r>
              <a:t> </a:t>
            </a:r>
            <a:r>
              <a:rPr err="1"/>
              <a:t>effettuando</a:t>
            </a:r>
            <a:r>
              <a:t> </a:t>
            </a:r>
            <a:r>
              <a:rPr err="1"/>
              <a:t>soltanto</a:t>
            </a:r>
            <a:r>
              <a:t> batterie di test, </a:t>
            </a:r>
            <a:r>
              <a:rPr err="1"/>
              <a:t>bisogna</a:t>
            </a:r>
            <a:r>
              <a:t> </a:t>
            </a:r>
            <a:r>
              <a:rPr err="1"/>
              <a:t>approfondire</a:t>
            </a:r>
            <a:r>
              <a:t> tutti </a:t>
            </a:r>
            <a:r>
              <a:rPr err="1"/>
              <a:t>gli</a:t>
            </a:r>
            <a:r>
              <a:t> </a:t>
            </a:r>
            <a:r>
              <a:rPr err="1"/>
              <a:t>aspetti</a:t>
            </a:r>
            <a:r>
              <a:t> </a:t>
            </a:r>
            <a:r>
              <a:rPr err="1"/>
              <a:t>legati</a:t>
            </a:r>
            <a:r>
              <a:t> </a:t>
            </a:r>
            <a:r>
              <a:rPr err="1"/>
              <a:t>all’argomento</a:t>
            </a:r>
            <a:r>
              <a:t> per non </a:t>
            </a:r>
            <a:r>
              <a:rPr err="1"/>
              <a:t>farsi</a:t>
            </a:r>
            <a:r>
              <a:t> </a:t>
            </a:r>
            <a:r>
              <a:rPr err="1"/>
              <a:t>trovare</a:t>
            </a:r>
            <a:r>
              <a:t> </a:t>
            </a:r>
            <a:r>
              <a:rPr err="1"/>
              <a:t>impreparati</a:t>
            </a:r>
            <a:r>
              <a:t> il </a:t>
            </a:r>
            <a:r>
              <a:rPr err="1"/>
              <a:t>giorno</a:t>
            </a:r>
            <a:r>
              <a:t> del test.</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Titolo 1"/>
          <p:cNvSpPr txBox="1">
            <a:spLocks noGrp="1"/>
          </p:cNvSpPr>
          <p:nvPr>
            <p:ph type="title"/>
          </p:nvPr>
        </p:nvSpPr>
        <p:spPr>
          <a:xfrm>
            <a:off x="467543" y="116632"/>
            <a:ext cx="8229601" cy="1143001"/>
          </a:xfrm>
          <a:prstGeom prst="rect">
            <a:avLst/>
          </a:prstGeom>
        </p:spPr>
        <p:txBody>
          <a:bodyPr/>
          <a:lstStyle>
            <a:lvl1pPr>
              <a:defRPr b="1"/>
            </a:lvl1pPr>
          </a:lstStyle>
          <a:p>
            <a:r>
              <a:t>Logica matematica e verbale</a:t>
            </a:r>
          </a:p>
        </p:txBody>
      </p:sp>
      <p:sp>
        <p:nvSpPr>
          <p:cNvPr id="323" name="Segnaposto contenuto 2"/>
          <p:cNvSpPr txBox="1">
            <a:spLocks noGrp="1"/>
          </p:cNvSpPr>
          <p:nvPr>
            <p:ph type="body" idx="1"/>
          </p:nvPr>
        </p:nvSpPr>
        <p:spPr>
          <a:xfrm>
            <a:off x="467543" y="1340765"/>
            <a:ext cx="8229601" cy="5573221"/>
          </a:xfrm>
          <a:prstGeom prst="rect">
            <a:avLst/>
          </a:prstGeom>
        </p:spPr>
        <p:txBody>
          <a:bodyPr lIns="45718" tIns="45718" rIns="45718" bIns="45718" anchor="t">
            <a:normAutofit/>
          </a:bodyPr>
          <a:lstStyle/>
          <a:p>
            <a:pPr marL="0" indent="0" defTabSz="905255">
              <a:lnSpc>
                <a:spcPct val="80000"/>
              </a:lnSpc>
              <a:spcBef>
                <a:spcPts val="500"/>
              </a:spcBef>
              <a:buSzTx/>
              <a:buNone/>
              <a:defRPr sz="2100"/>
            </a:pPr>
            <a:r>
              <a:rPr lang="it-IT"/>
              <a:t>Sino ad oggi la</a:t>
            </a:r>
            <a:r>
              <a:t> </a:t>
            </a:r>
            <a:r>
              <a:rPr b="1" err="1"/>
              <a:t>logica</a:t>
            </a:r>
            <a:r>
              <a:t> </a:t>
            </a:r>
            <a:r>
              <a:rPr err="1"/>
              <a:t>proposta</a:t>
            </a:r>
            <a:r>
              <a:t> </a:t>
            </a:r>
            <a:r>
              <a:rPr lang="it-IT"/>
              <a:t>nei</a:t>
            </a:r>
            <a:r>
              <a:t> </a:t>
            </a:r>
            <a:r>
              <a:rPr lang="it-IT"/>
              <a:t>test</a:t>
            </a:r>
            <a:r>
              <a:t> è </a:t>
            </a:r>
            <a:r>
              <a:rPr err="1"/>
              <a:t>stata</a:t>
            </a:r>
            <a:r>
              <a:t> </a:t>
            </a:r>
            <a:r>
              <a:rPr err="1"/>
              <a:t>principalmente</a:t>
            </a:r>
            <a:r>
              <a:t> di </a:t>
            </a:r>
            <a:r>
              <a:rPr err="1"/>
              <a:t>tipo</a:t>
            </a:r>
            <a:r>
              <a:t> </a:t>
            </a:r>
            <a:r>
              <a:rPr b="1" err="1">
                <a:solidFill>
                  <a:srgbClr val="C00000"/>
                </a:solidFill>
              </a:rPr>
              <a:t>matematico</a:t>
            </a:r>
            <a:r>
              <a:t>, ma </a:t>
            </a:r>
            <a:r>
              <a:rPr lang="it-IT"/>
              <a:t>con delle eccezioni (2018 e 2020) che</a:t>
            </a:r>
            <a:r>
              <a:t> </a:t>
            </a:r>
            <a:r>
              <a:rPr lang="it-IT"/>
              <a:t>hanno </a:t>
            </a:r>
            <a:r>
              <a:rPr err="1"/>
              <a:t>presentato</a:t>
            </a:r>
            <a:r>
              <a:t> </a:t>
            </a:r>
            <a:r>
              <a:rPr err="1"/>
              <a:t>una</a:t>
            </a:r>
            <a:r>
              <a:t> </a:t>
            </a:r>
            <a:r>
              <a:rPr err="1"/>
              <a:t>logica</a:t>
            </a:r>
            <a:r>
              <a:t> di </a:t>
            </a:r>
            <a:r>
              <a:rPr err="1"/>
              <a:t>tipo</a:t>
            </a:r>
            <a:r>
              <a:t> </a:t>
            </a:r>
            <a:r>
              <a:rPr err="1"/>
              <a:t>maggiormente</a:t>
            </a:r>
            <a:r>
              <a:t> </a:t>
            </a:r>
            <a:r>
              <a:rPr b="1">
                <a:solidFill>
                  <a:srgbClr val="CF0000"/>
                </a:solidFill>
              </a:rPr>
              <a:t>verbale</a:t>
            </a:r>
            <a:r>
              <a:t>.</a:t>
            </a:r>
          </a:p>
          <a:p>
            <a:pPr marL="0" indent="0" defTabSz="905255">
              <a:lnSpc>
                <a:spcPct val="80000"/>
              </a:lnSpc>
              <a:spcBef>
                <a:spcPts val="500"/>
              </a:spcBef>
              <a:buSzTx/>
              <a:buNone/>
              <a:defRPr sz="2100"/>
            </a:pPr>
            <a:endParaRPr/>
          </a:p>
          <a:p>
            <a:pPr marL="0" indent="0" defTabSz="905255">
              <a:lnSpc>
                <a:spcPct val="80000"/>
              </a:lnSpc>
              <a:spcBef>
                <a:spcPts val="500"/>
              </a:spcBef>
              <a:buSzTx/>
              <a:buNone/>
              <a:defRPr sz="2100"/>
            </a:pPr>
            <a:r>
              <a:t>In </a:t>
            </a:r>
            <a:r>
              <a:rPr err="1"/>
              <a:t>logica</a:t>
            </a:r>
            <a:r>
              <a:t> </a:t>
            </a:r>
            <a:r>
              <a:rPr err="1"/>
              <a:t>matematica</a:t>
            </a:r>
            <a:r>
              <a:t> le </a:t>
            </a:r>
            <a:r>
              <a:rPr err="1"/>
              <a:t>percentuali</a:t>
            </a:r>
            <a:r>
              <a:t>, le </a:t>
            </a:r>
            <a:r>
              <a:rPr err="1"/>
              <a:t>proporzioni</a:t>
            </a:r>
            <a:r>
              <a:t> e </a:t>
            </a:r>
            <a:r>
              <a:rPr err="1"/>
              <a:t>i</a:t>
            </a:r>
            <a:r>
              <a:t> </a:t>
            </a:r>
            <a:r>
              <a:rPr err="1"/>
              <a:t>sistemi</a:t>
            </a:r>
            <a:r>
              <a:t> </a:t>
            </a:r>
            <a:r>
              <a:rPr err="1"/>
              <a:t>lineari</a:t>
            </a:r>
            <a:r>
              <a:t> </a:t>
            </a:r>
            <a:r>
              <a:rPr err="1"/>
              <a:t>sono</a:t>
            </a:r>
            <a:r>
              <a:t> </a:t>
            </a:r>
            <a:r>
              <a:rPr err="1"/>
              <a:t>gli</a:t>
            </a:r>
            <a:r>
              <a:t> </a:t>
            </a:r>
            <a:r>
              <a:rPr err="1"/>
              <a:t>argomenti</a:t>
            </a:r>
            <a:r>
              <a:t> </a:t>
            </a:r>
            <a:r>
              <a:rPr err="1"/>
              <a:t>più</a:t>
            </a:r>
            <a:r>
              <a:t> </a:t>
            </a:r>
            <a:r>
              <a:rPr err="1"/>
              <a:t>frequenti</a:t>
            </a:r>
            <a:r>
              <a:t>, ma </a:t>
            </a:r>
            <a:r>
              <a:rPr err="1"/>
              <a:t>i</a:t>
            </a:r>
            <a:r>
              <a:t> </a:t>
            </a:r>
            <a:r>
              <a:rPr err="1"/>
              <a:t>modelli</a:t>
            </a:r>
            <a:r>
              <a:t> </a:t>
            </a:r>
            <a:r>
              <a:rPr err="1"/>
              <a:t>sono</a:t>
            </a:r>
            <a:r>
              <a:t> </a:t>
            </a:r>
            <a:r>
              <a:rPr err="1"/>
              <a:t>diversi</a:t>
            </a:r>
            <a:r>
              <a:t> e ne </a:t>
            </a:r>
            <a:r>
              <a:rPr err="1"/>
              <a:t>discuteremo</a:t>
            </a:r>
            <a:r>
              <a:t> </a:t>
            </a:r>
            <a:r>
              <a:rPr err="1"/>
              <a:t>all’interno</a:t>
            </a:r>
            <a:r>
              <a:t> del </a:t>
            </a:r>
            <a:r>
              <a:rPr err="1"/>
              <a:t>corso</a:t>
            </a:r>
            <a:r>
              <a:t> con </a:t>
            </a:r>
            <a:r>
              <a:rPr err="1"/>
              <a:t>esempi</a:t>
            </a:r>
            <a:r>
              <a:t> e </a:t>
            </a:r>
            <a:r>
              <a:rPr err="1"/>
              <a:t>metodi</a:t>
            </a:r>
            <a:r>
              <a:t> di </a:t>
            </a:r>
            <a:r>
              <a:rPr err="1"/>
              <a:t>risoluzione</a:t>
            </a:r>
            <a:r>
              <a:t>.</a:t>
            </a:r>
            <a:r>
              <a:rPr lang="it-IT"/>
              <a:t> </a:t>
            </a:r>
            <a:endParaRPr/>
          </a:p>
          <a:p>
            <a:pPr marL="0" indent="0" defTabSz="905255">
              <a:lnSpc>
                <a:spcPct val="80000"/>
              </a:lnSpc>
              <a:spcBef>
                <a:spcPts val="500"/>
              </a:spcBef>
              <a:buSzTx/>
              <a:buNone/>
              <a:defRPr sz="2100"/>
            </a:pPr>
            <a:endParaRPr/>
          </a:p>
          <a:p>
            <a:pPr marL="0" indent="0" defTabSz="905255">
              <a:lnSpc>
                <a:spcPct val="80000"/>
              </a:lnSpc>
              <a:spcBef>
                <a:spcPts val="500"/>
              </a:spcBef>
              <a:buSzTx/>
              <a:buNone/>
              <a:defRPr sz="2100"/>
            </a:pPr>
            <a:r>
              <a:t>Le </a:t>
            </a:r>
            <a:r>
              <a:rPr err="1"/>
              <a:t>domande</a:t>
            </a:r>
            <a:r>
              <a:rPr b="1"/>
              <a:t> di </a:t>
            </a:r>
            <a:r>
              <a:rPr b="1" err="1"/>
              <a:t>logica</a:t>
            </a:r>
            <a:r>
              <a:rPr b="1"/>
              <a:t> verbale</a:t>
            </a:r>
            <a:r>
              <a:t> </a:t>
            </a:r>
            <a:r>
              <a:rPr err="1"/>
              <a:t>somministrate</a:t>
            </a:r>
            <a:r>
              <a:t> </a:t>
            </a:r>
            <a:r>
              <a:rPr err="1"/>
              <a:t>sono</a:t>
            </a:r>
            <a:r>
              <a:t> state relative ad </a:t>
            </a:r>
            <a:r>
              <a:rPr err="1"/>
              <a:t>analogie</a:t>
            </a:r>
            <a:r>
              <a:t> </a:t>
            </a:r>
            <a:r>
              <a:rPr err="1"/>
              <a:t>verbali</a:t>
            </a:r>
            <a:r>
              <a:t>, </a:t>
            </a:r>
            <a:r>
              <a:rPr err="1"/>
              <a:t>sillogismi</a:t>
            </a:r>
            <a:r>
              <a:t>, </a:t>
            </a:r>
            <a:r>
              <a:rPr err="1"/>
              <a:t>negazioni</a:t>
            </a:r>
            <a:r>
              <a:t>, </a:t>
            </a:r>
            <a:r>
              <a:rPr err="1"/>
              <a:t>equivalenze</a:t>
            </a:r>
            <a:r>
              <a:t> di </a:t>
            </a:r>
            <a:r>
              <a:rPr err="1"/>
              <a:t>frasi</a:t>
            </a:r>
            <a:r>
              <a:t> e </a:t>
            </a:r>
            <a:r>
              <a:rPr err="1"/>
              <a:t>comprensione</a:t>
            </a:r>
            <a:r>
              <a:t> del testo.</a:t>
            </a:r>
          </a:p>
          <a:p>
            <a:pPr marL="0" indent="0" defTabSz="905255">
              <a:lnSpc>
                <a:spcPct val="80000"/>
              </a:lnSpc>
              <a:spcBef>
                <a:spcPts val="500"/>
              </a:spcBef>
              <a:buSzTx/>
              <a:buNone/>
              <a:defRPr sz="2100" b="1"/>
            </a:pPr>
            <a:endParaRPr/>
          </a:p>
          <a:p>
            <a:pPr marL="0" indent="0" defTabSz="905255">
              <a:lnSpc>
                <a:spcPct val="80000"/>
              </a:lnSpc>
              <a:spcBef>
                <a:spcPts val="500"/>
              </a:spcBef>
              <a:buSzTx/>
              <a:buNone/>
              <a:defRPr sz="2100" b="1"/>
            </a:pPr>
            <a:r>
              <a:t>Consigli per lo studio…</a:t>
            </a:r>
          </a:p>
          <a:p>
            <a:pPr marL="0" indent="0" defTabSz="905255">
              <a:lnSpc>
                <a:spcPct val="80000"/>
              </a:lnSpc>
              <a:spcBef>
                <a:spcPts val="500"/>
              </a:spcBef>
              <a:buSzTx/>
              <a:buNone/>
              <a:defRPr sz="2100" b="1"/>
            </a:pPr>
            <a:endParaRPr/>
          </a:p>
          <a:p>
            <a:pPr marL="0" indent="0" defTabSz="905255">
              <a:lnSpc>
                <a:spcPct val="80000"/>
              </a:lnSpc>
              <a:spcBef>
                <a:spcPts val="500"/>
              </a:spcBef>
              <a:buSzTx/>
              <a:buNone/>
              <a:defRPr sz="2100"/>
            </a:pPr>
            <a:r>
              <a:t>Il punto di </a:t>
            </a:r>
            <a:r>
              <a:rPr err="1"/>
              <a:t>partenza</a:t>
            </a:r>
            <a:r>
              <a:t> </a:t>
            </a:r>
            <a:r>
              <a:rPr err="1"/>
              <a:t>potrebbe</a:t>
            </a:r>
            <a:r>
              <a:t> </a:t>
            </a:r>
            <a:r>
              <a:rPr err="1"/>
              <a:t>essere</a:t>
            </a:r>
            <a:r>
              <a:t> </a:t>
            </a:r>
            <a:r>
              <a:rPr err="1"/>
              <a:t>inquadrare</a:t>
            </a:r>
            <a:r>
              <a:t> ed </a:t>
            </a:r>
            <a:r>
              <a:rPr err="1"/>
              <a:t>esercitarsi</a:t>
            </a:r>
            <a:r>
              <a:t> con </a:t>
            </a:r>
            <a:r>
              <a:rPr err="1"/>
              <a:t>i</a:t>
            </a:r>
            <a:r>
              <a:t> </a:t>
            </a:r>
            <a:r>
              <a:rPr err="1"/>
              <a:t>modelli</a:t>
            </a:r>
            <a:r>
              <a:t> di </a:t>
            </a:r>
            <a:r>
              <a:rPr err="1"/>
              <a:t>logica</a:t>
            </a:r>
            <a:r>
              <a:t> </a:t>
            </a:r>
            <a:r>
              <a:rPr err="1"/>
              <a:t>partendo</a:t>
            </a:r>
            <a:r>
              <a:t> </a:t>
            </a:r>
            <a:r>
              <a:rPr err="1"/>
              <a:t>dagli</a:t>
            </a:r>
            <a:r>
              <a:t> </a:t>
            </a:r>
            <a:r>
              <a:rPr err="1"/>
              <a:t>argomenti</a:t>
            </a:r>
            <a:r>
              <a:t> </a:t>
            </a:r>
            <a:r>
              <a:rPr err="1"/>
              <a:t>più</a:t>
            </a:r>
            <a:r>
              <a:t> </a:t>
            </a:r>
            <a:r>
              <a:rPr err="1"/>
              <a:t>noti</a:t>
            </a:r>
            <a:r>
              <a:t>, </a:t>
            </a:r>
            <a:r>
              <a:rPr err="1"/>
              <a:t>cioè</a:t>
            </a:r>
            <a:r>
              <a:t> dove </a:t>
            </a:r>
            <a:r>
              <a:rPr err="1"/>
              <a:t>troviamo</a:t>
            </a:r>
            <a:r>
              <a:t> </a:t>
            </a:r>
            <a:r>
              <a:rPr err="1"/>
              <a:t>più</a:t>
            </a:r>
            <a:r>
              <a:t> semplice </a:t>
            </a:r>
            <a:r>
              <a:rPr err="1"/>
              <a:t>l’approccio</a:t>
            </a:r>
            <a:r>
              <a:t> </a:t>
            </a:r>
            <a:r>
              <a:rPr err="1"/>
              <a:t>risolutivo</a:t>
            </a:r>
            <a:r>
              <a:t>; </a:t>
            </a:r>
            <a:r>
              <a:rPr err="1"/>
              <a:t>questo</a:t>
            </a:r>
            <a:r>
              <a:t> per </a:t>
            </a:r>
            <a:r>
              <a:rPr err="1"/>
              <a:t>darci</a:t>
            </a:r>
            <a:r>
              <a:t> </a:t>
            </a:r>
            <a:r>
              <a:rPr err="1"/>
              <a:t>tranquillità</a:t>
            </a:r>
            <a:r>
              <a:t> e “</a:t>
            </a:r>
            <a:r>
              <a:rPr err="1"/>
              <a:t>coraggio</a:t>
            </a:r>
            <a:r>
              <a:t>”.</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D9A48D-5F4E-C5C6-960B-0281AE438EE5}"/>
              </a:ext>
            </a:extLst>
          </p:cNvPr>
          <p:cNvSpPr>
            <a:spLocks noGrp="1"/>
          </p:cNvSpPr>
          <p:nvPr>
            <p:ph type="title"/>
          </p:nvPr>
        </p:nvSpPr>
        <p:spPr/>
        <p:txBody>
          <a:bodyPr/>
          <a:lstStyle/>
          <a:p>
            <a:endParaRPr lang="it-IT"/>
          </a:p>
        </p:txBody>
      </p:sp>
      <p:sp>
        <p:nvSpPr>
          <p:cNvPr id="3" name="Segnaposto testo 2">
            <a:extLst>
              <a:ext uri="{FF2B5EF4-FFF2-40B4-BE49-F238E27FC236}">
                <a16:creationId xmlns:a16="http://schemas.microsoft.com/office/drawing/2014/main" id="{C9885940-3A4E-FF66-D1AD-F638CD3BE213}"/>
              </a:ext>
            </a:extLst>
          </p:cNvPr>
          <p:cNvSpPr>
            <a:spLocks noGrp="1"/>
          </p:cNvSpPr>
          <p:nvPr>
            <p:ph type="body" idx="1"/>
          </p:nvPr>
        </p:nvSpPr>
        <p:spPr/>
        <p:txBody>
          <a:bodyPr lIns="45718" tIns="45718" rIns="45718" bIns="45718" anchor="t">
            <a:normAutofit lnSpcReduction="10000"/>
          </a:bodyPr>
          <a:lstStyle/>
          <a:p>
            <a:pPr marL="0" indent="0">
              <a:lnSpc>
                <a:spcPct val="80000"/>
              </a:lnSpc>
              <a:spcBef>
                <a:spcPts val="500"/>
              </a:spcBef>
              <a:buNone/>
            </a:pPr>
            <a:r>
              <a:rPr lang="it-IT">
                <a:ea typeface="+mn-lt"/>
                <a:cs typeface="+mn-lt"/>
              </a:rPr>
              <a:t>Nella</a:t>
            </a:r>
            <a:r>
              <a:rPr lang="en-US">
                <a:ea typeface="+mn-lt"/>
                <a:cs typeface="+mn-lt"/>
              </a:rPr>
              <a:t> </a:t>
            </a:r>
            <a:r>
              <a:rPr lang="en-US" err="1">
                <a:ea typeface="+mn-lt"/>
                <a:cs typeface="+mn-lt"/>
              </a:rPr>
              <a:t>classificazione</a:t>
            </a:r>
            <a:r>
              <a:rPr lang="en-US">
                <a:ea typeface="+mn-lt"/>
                <a:cs typeface="+mn-lt"/>
              </a:rPr>
              <a:t> </a:t>
            </a:r>
            <a:r>
              <a:rPr lang="en-US" err="1">
                <a:ea typeface="+mn-lt"/>
                <a:cs typeface="+mn-lt"/>
              </a:rPr>
              <a:t>dei</a:t>
            </a:r>
            <a:r>
              <a:rPr lang="en-US">
                <a:ea typeface="+mn-lt"/>
                <a:cs typeface="+mn-lt"/>
              </a:rPr>
              <a:t> </a:t>
            </a:r>
            <a:r>
              <a:rPr lang="en-US" err="1">
                <a:ea typeface="+mn-lt"/>
                <a:cs typeface="+mn-lt"/>
              </a:rPr>
              <a:t>quesiti</a:t>
            </a:r>
            <a:r>
              <a:rPr lang="en-US">
                <a:ea typeface="+mn-lt"/>
                <a:cs typeface="+mn-lt"/>
              </a:rPr>
              <a:t> </a:t>
            </a:r>
            <a:r>
              <a:rPr lang="en-US" err="1">
                <a:ea typeface="+mn-lt"/>
                <a:cs typeface="+mn-lt"/>
              </a:rPr>
              <a:t>somministrati</a:t>
            </a:r>
            <a:r>
              <a:rPr lang="en-US">
                <a:ea typeface="+mn-lt"/>
                <a:cs typeface="+mn-lt"/>
              </a:rPr>
              <a:t> ai test di </a:t>
            </a:r>
            <a:r>
              <a:rPr lang="en-US" err="1">
                <a:ea typeface="+mn-lt"/>
                <a:cs typeface="+mn-lt"/>
              </a:rPr>
              <a:t>ammissione</a:t>
            </a:r>
            <a:r>
              <a:rPr lang="en-US">
                <a:ea typeface="+mn-lt"/>
                <a:cs typeface="+mn-lt"/>
              </a:rPr>
              <a:t>, la </a:t>
            </a:r>
            <a:r>
              <a:rPr lang="en-US" err="1">
                <a:ea typeface="+mn-lt"/>
                <a:cs typeface="+mn-lt"/>
              </a:rPr>
              <a:t>parola</a:t>
            </a:r>
            <a:r>
              <a:rPr lang="en-US">
                <a:ea typeface="+mn-lt"/>
                <a:cs typeface="+mn-lt"/>
              </a:rPr>
              <a:t> “</a:t>
            </a:r>
            <a:r>
              <a:rPr lang="en-US" err="1">
                <a:ea typeface="+mn-lt"/>
                <a:cs typeface="+mn-lt"/>
              </a:rPr>
              <a:t>logica</a:t>
            </a:r>
            <a:r>
              <a:rPr lang="en-US">
                <a:ea typeface="+mn-lt"/>
                <a:cs typeface="+mn-lt"/>
              </a:rPr>
              <a:t>” fa </a:t>
            </a:r>
            <a:r>
              <a:rPr lang="en-US" err="1">
                <a:ea typeface="+mn-lt"/>
                <a:cs typeface="+mn-lt"/>
              </a:rPr>
              <a:t>riferimento</a:t>
            </a:r>
            <a:r>
              <a:rPr lang="en-US">
                <a:ea typeface="+mn-lt"/>
                <a:cs typeface="+mn-lt"/>
              </a:rPr>
              <a:t> a </a:t>
            </a:r>
            <a:r>
              <a:rPr lang="en-US" err="1">
                <a:ea typeface="+mn-lt"/>
                <a:cs typeface="+mn-lt"/>
              </a:rPr>
              <a:t>molteplici</a:t>
            </a:r>
            <a:r>
              <a:rPr lang="en-US">
                <a:ea typeface="+mn-lt"/>
                <a:cs typeface="+mn-lt"/>
              </a:rPr>
              <a:t> </a:t>
            </a:r>
            <a:r>
              <a:rPr lang="en-US" err="1">
                <a:ea typeface="+mn-lt"/>
                <a:cs typeface="+mn-lt"/>
              </a:rPr>
              <a:t>tipologie</a:t>
            </a:r>
            <a:r>
              <a:rPr lang="en-US">
                <a:ea typeface="+mn-lt"/>
                <a:cs typeface="+mn-lt"/>
              </a:rPr>
              <a:t> di </a:t>
            </a:r>
            <a:r>
              <a:rPr lang="en-US" err="1">
                <a:ea typeface="+mn-lt"/>
                <a:cs typeface="+mn-lt"/>
              </a:rPr>
              <a:t>domande</a:t>
            </a:r>
            <a:r>
              <a:rPr lang="en-US">
                <a:ea typeface="+mn-lt"/>
                <a:cs typeface="+mn-lt"/>
              </a:rPr>
              <a:t>.</a:t>
            </a:r>
            <a:r>
              <a:rPr lang="it-IT">
                <a:ea typeface="+mn-lt"/>
                <a:cs typeface="+mn-lt"/>
              </a:rPr>
              <a:t> </a:t>
            </a:r>
            <a:endParaRPr lang="en-US">
              <a:ea typeface="+mn-lt"/>
              <a:cs typeface="+mn-lt"/>
            </a:endParaRPr>
          </a:p>
          <a:p>
            <a:pPr marL="0" indent="0">
              <a:lnSpc>
                <a:spcPct val="80000"/>
              </a:lnSpc>
              <a:spcBef>
                <a:spcPts val="500"/>
              </a:spcBef>
              <a:buNone/>
            </a:pPr>
            <a:endParaRPr lang="en-US">
              <a:ea typeface="+mn-lt"/>
              <a:cs typeface="+mn-lt"/>
            </a:endParaRPr>
          </a:p>
          <a:p>
            <a:pPr marL="0" indent="0">
              <a:lnSpc>
                <a:spcPct val="80000"/>
              </a:lnSpc>
              <a:spcBef>
                <a:spcPts val="500"/>
              </a:spcBef>
              <a:buNone/>
            </a:pPr>
            <a:r>
              <a:rPr lang="en-US">
                <a:ea typeface="+mn-lt"/>
                <a:cs typeface="+mn-lt"/>
              </a:rPr>
              <a:t>La </a:t>
            </a:r>
            <a:r>
              <a:rPr lang="en-US" err="1">
                <a:ea typeface="+mn-lt"/>
                <a:cs typeface="+mn-lt"/>
              </a:rPr>
              <a:t>suddivisione</a:t>
            </a:r>
            <a:r>
              <a:rPr lang="en-US">
                <a:ea typeface="+mn-lt"/>
                <a:cs typeface="+mn-lt"/>
              </a:rPr>
              <a:t> standard </a:t>
            </a:r>
            <a:r>
              <a:rPr lang="en-US" err="1">
                <a:ea typeface="+mn-lt"/>
                <a:cs typeface="+mn-lt"/>
              </a:rPr>
              <a:t>classifica</a:t>
            </a:r>
            <a:r>
              <a:rPr lang="en-US">
                <a:ea typeface="+mn-lt"/>
                <a:cs typeface="+mn-lt"/>
              </a:rPr>
              <a:t> </a:t>
            </a:r>
            <a:r>
              <a:rPr lang="en-US" err="1">
                <a:ea typeface="+mn-lt"/>
                <a:cs typeface="+mn-lt"/>
              </a:rPr>
              <a:t>tali</a:t>
            </a:r>
            <a:r>
              <a:rPr lang="en-US">
                <a:ea typeface="+mn-lt"/>
                <a:cs typeface="+mn-lt"/>
              </a:rPr>
              <a:t> </a:t>
            </a:r>
            <a:r>
              <a:rPr lang="en-US" err="1">
                <a:ea typeface="+mn-lt"/>
                <a:cs typeface="+mn-lt"/>
              </a:rPr>
              <a:t>quesiti</a:t>
            </a:r>
            <a:r>
              <a:rPr lang="en-US">
                <a:ea typeface="+mn-lt"/>
                <a:cs typeface="+mn-lt"/>
              </a:rPr>
              <a:t> in:</a:t>
            </a:r>
          </a:p>
          <a:p>
            <a:pPr>
              <a:lnSpc>
                <a:spcPct val="80000"/>
              </a:lnSpc>
              <a:spcBef>
                <a:spcPts val="500"/>
              </a:spcBef>
            </a:pPr>
            <a:endParaRPr lang="en-US">
              <a:ea typeface="+mn-lt"/>
              <a:cs typeface="+mn-lt"/>
            </a:endParaRPr>
          </a:p>
          <a:p>
            <a:pPr marL="339090" indent="-339090">
              <a:lnSpc>
                <a:spcPct val="80000"/>
              </a:lnSpc>
              <a:spcBef>
                <a:spcPts val="500"/>
              </a:spcBef>
            </a:pPr>
            <a:r>
              <a:rPr lang="en-US" b="1" err="1">
                <a:ea typeface="+mn-lt"/>
                <a:cs typeface="+mn-lt"/>
              </a:rPr>
              <a:t>quesiti</a:t>
            </a:r>
            <a:r>
              <a:rPr lang="en-US" b="1">
                <a:ea typeface="+mn-lt"/>
                <a:cs typeface="+mn-lt"/>
              </a:rPr>
              <a:t> di </a:t>
            </a:r>
            <a:r>
              <a:rPr lang="en-US" b="1" err="1">
                <a:ea typeface="+mn-lt"/>
                <a:cs typeface="+mn-lt"/>
              </a:rPr>
              <a:t>logica</a:t>
            </a:r>
            <a:r>
              <a:rPr lang="en-US" b="1">
                <a:ea typeface="+mn-lt"/>
                <a:cs typeface="+mn-lt"/>
              </a:rPr>
              <a:t> </a:t>
            </a:r>
            <a:r>
              <a:rPr lang="en-US" b="1" err="1">
                <a:ea typeface="+mn-lt"/>
                <a:cs typeface="+mn-lt"/>
              </a:rPr>
              <a:t>matematica</a:t>
            </a:r>
            <a:r>
              <a:rPr lang="en-US">
                <a:ea typeface="+mn-lt"/>
                <a:cs typeface="+mn-lt"/>
              </a:rPr>
              <a:t>: dove è </a:t>
            </a:r>
            <a:r>
              <a:rPr lang="en-US" err="1">
                <a:ea typeface="+mn-lt"/>
                <a:cs typeface="+mn-lt"/>
              </a:rPr>
              <a:t>richiesto</a:t>
            </a:r>
            <a:r>
              <a:rPr lang="en-US">
                <a:ea typeface="+mn-lt"/>
                <a:cs typeface="+mn-lt"/>
              </a:rPr>
              <a:t> un </a:t>
            </a:r>
            <a:r>
              <a:rPr lang="en-US" err="1">
                <a:ea typeface="+mn-lt"/>
                <a:cs typeface="+mn-lt"/>
              </a:rPr>
              <a:t>calcolo</a:t>
            </a:r>
            <a:r>
              <a:rPr lang="en-US">
                <a:ea typeface="+mn-lt"/>
                <a:cs typeface="+mn-lt"/>
              </a:rPr>
              <a:t> </a:t>
            </a:r>
            <a:r>
              <a:rPr lang="en-US" err="1">
                <a:ea typeface="+mn-lt"/>
                <a:cs typeface="+mn-lt"/>
              </a:rPr>
              <a:t>matematico</a:t>
            </a:r>
            <a:r>
              <a:rPr lang="en-US">
                <a:ea typeface="+mn-lt"/>
                <a:cs typeface="+mn-lt"/>
              </a:rPr>
              <a:t> per </a:t>
            </a:r>
            <a:r>
              <a:rPr lang="en-US" err="1">
                <a:ea typeface="+mn-lt"/>
                <a:cs typeface="+mn-lt"/>
              </a:rPr>
              <a:t>risolvere</a:t>
            </a:r>
            <a:r>
              <a:rPr lang="en-US">
                <a:ea typeface="+mn-lt"/>
                <a:cs typeface="+mn-lt"/>
              </a:rPr>
              <a:t> il </a:t>
            </a:r>
            <a:r>
              <a:rPr lang="en-US" err="1">
                <a:ea typeface="+mn-lt"/>
                <a:cs typeface="+mn-lt"/>
              </a:rPr>
              <a:t>quesito</a:t>
            </a:r>
            <a:r>
              <a:rPr lang="en-US">
                <a:ea typeface="+mn-lt"/>
                <a:cs typeface="+mn-lt"/>
              </a:rPr>
              <a:t>.</a:t>
            </a:r>
          </a:p>
          <a:p>
            <a:pPr marL="339090" indent="-339090">
              <a:lnSpc>
                <a:spcPct val="80000"/>
              </a:lnSpc>
              <a:spcBef>
                <a:spcPts val="500"/>
              </a:spcBef>
            </a:pPr>
            <a:r>
              <a:rPr lang="en-US" b="1" err="1">
                <a:ea typeface="+mn-lt"/>
                <a:cs typeface="+mn-lt"/>
              </a:rPr>
              <a:t>quesiti</a:t>
            </a:r>
            <a:r>
              <a:rPr lang="en-US" b="1">
                <a:ea typeface="+mn-lt"/>
                <a:cs typeface="+mn-lt"/>
              </a:rPr>
              <a:t> di </a:t>
            </a:r>
            <a:r>
              <a:rPr lang="en-US" b="1" err="1">
                <a:ea typeface="+mn-lt"/>
                <a:cs typeface="+mn-lt"/>
              </a:rPr>
              <a:t>logica</a:t>
            </a:r>
            <a:r>
              <a:rPr lang="en-US" b="1">
                <a:ea typeface="+mn-lt"/>
                <a:cs typeface="+mn-lt"/>
              </a:rPr>
              <a:t> verbale</a:t>
            </a:r>
            <a:r>
              <a:rPr lang="en-US">
                <a:ea typeface="+mn-lt"/>
                <a:cs typeface="+mn-lt"/>
              </a:rPr>
              <a:t>: dove la </a:t>
            </a:r>
            <a:r>
              <a:rPr lang="en-US" err="1">
                <a:ea typeface="+mn-lt"/>
                <a:cs typeface="+mn-lt"/>
              </a:rPr>
              <a:t>strategia</a:t>
            </a:r>
            <a:r>
              <a:rPr lang="en-US">
                <a:ea typeface="+mn-lt"/>
                <a:cs typeface="+mn-lt"/>
              </a:rPr>
              <a:t> </a:t>
            </a:r>
            <a:r>
              <a:rPr lang="en-US" err="1">
                <a:ea typeface="+mn-lt"/>
                <a:cs typeface="+mn-lt"/>
              </a:rPr>
              <a:t>risolutiva</a:t>
            </a:r>
            <a:r>
              <a:rPr lang="en-US">
                <a:ea typeface="+mn-lt"/>
                <a:cs typeface="+mn-lt"/>
              </a:rPr>
              <a:t> è di </a:t>
            </a:r>
            <a:r>
              <a:rPr lang="en-US" err="1">
                <a:ea typeface="+mn-lt"/>
                <a:cs typeface="+mn-lt"/>
              </a:rPr>
              <a:t>tipo</a:t>
            </a:r>
            <a:r>
              <a:rPr lang="en-US">
                <a:ea typeface="+mn-lt"/>
                <a:cs typeface="+mn-lt"/>
              </a:rPr>
              <a:t> </a:t>
            </a:r>
            <a:r>
              <a:rPr lang="en-US" err="1">
                <a:ea typeface="+mn-lt"/>
                <a:cs typeface="+mn-lt"/>
              </a:rPr>
              <a:t>linguistico</a:t>
            </a:r>
          </a:p>
          <a:p>
            <a:endParaRPr lang="it-IT"/>
          </a:p>
        </p:txBody>
      </p:sp>
    </p:spTree>
    <p:extLst>
      <p:ext uri="{BB962C8B-B14F-4D97-AF65-F5344CB8AC3E}">
        <p14:creationId xmlns:p14="http://schemas.microsoft.com/office/powerpoint/2010/main" val="2918097008"/>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a 4">
            <a:extLst>
              <a:ext uri="{FF2B5EF4-FFF2-40B4-BE49-F238E27FC236}">
                <a16:creationId xmlns:a16="http://schemas.microsoft.com/office/drawing/2014/main" id="{E54222CB-B7BF-6A41-9442-33DEF1550014}"/>
              </a:ext>
            </a:extLst>
          </p:cNvPr>
          <p:cNvGraphicFramePr>
            <a:graphicFrameLocks noGrp="1"/>
          </p:cNvGraphicFramePr>
          <p:nvPr>
            <p:extLst>
              <p:ext uri="{D42A27DB-BD31-4B8C-83A1-F6EECF244321}">
                <p14:modId xmlns:p14="http://schemas.microsoft.com/office/powerpoint/2010/main" val="390158266"/>
              </p:ext>
            </p:extLst>
          </p:nvPr>
        </p:nvGraphicFramePr>
        <p:xfrm>
          <a:off x="810000" y="1242000"/>
          <a:ext cx="7289520" cy="5364480"/>
        </p:xfrm>
        <a:graphic>
          <a:graphicData uri="http://schemas.openxmlformats.org/drawingml/2006/table">
            <a:tbl>
              <a:tblPr firstRow="1" firstCol="1" bandRow="1">
                <a:tableStyleId>{5940675A-B579-460E-94D1-54222C63F5DA}</a:tableStyleId>
              </a:tblPr>
              <a:tblGrid>
                <a:gridCol w="3644760">
                  <a:extLst>
                    <a:ext uri="{9D8B030D-6E8A-4147-A177-3AD203B41FA5}">
                      <a16:colId xmlns:a16="http://schemas.microsoft.com/office/drawing/2014/main" val="2260845918"/>
                    </a:ext>
                  </a:extLst>
                </a:gridCol>
                <a:gridCol w="3644760">
                  <a:extLst>
                    <a:ext uri="{9D8B030D-6E8A-4147-A177-3AD203B41FA5}">
                      <a16:colId xmlns:a16="http://schemas.microsoft.com/office/drawing/2014/main" val="179513915"/>
                    </a:ext>
                  </a:extLst>
                </a:gridCol>
              </a:tblGrid>
              <a:tr h="0">
                <a:tc>
                  <a:txBody>
                    <a:bodyPr/>
                    <a:lstStyle/>
                    <a:p>
                      <a:pPr>
                        <a:spcAft>
                          <a:spcPts val="1800"/>
                        </a:spcAft>
                      </a:pPr>
                      <a:r>
                        <a:rPr lang="it-IT" sz="1200" b="1" dirty="0">
                          <a:effectLst/>
                        </a:rPr>
                        <a:t>LOGICA VERBALE</a:t>
                      </a:r>
                      <a:endParaRPr lang="it-IT" b="1" dirty="0">
                        <a:effectLst/>
                      </a:endParaRPr>
                    </a:p>
                  </a:txBody>
                  <a:tcPr marL="76200" marR="76200" marT="76200" marB="76200" anchor="ctr"/>
                </a:tc>
                <a:tc>
                  <a:txBody>
                    <a:bodyPr/>
                    <a:lstStyle/>
                    <a:p>
                      <a:pPr>
                        <a:spcAft>
                          <a:spcPts val="1800"/>
                        </a:spcAft>
                      </a:pPr>
                      <a:r>
                        <a:rPr lang="it-IT" sz="1200" b="1" dirty="0">
                          <a:effectLst/>
                        </a:rPr>
                        <a:t>LOGICA MATEMATICA</a:t>
                      </a:r>
                      <a:endParaRPr lang="it-IT" b="1" dirty="0">
                        <a:effectLst/>
                      </a:endParaRPr>
                    </a:p>
                  </a:txBody>
                  <a:tcPr marL="76200" marR="76200" marT="76200" marB="76200" anchor="ctr"/>
                </a:tc>
                <a:extLst>
                  <a:ext uri="{0D108BD9-81ED-4DB2-BD59-A6C34878D82A}">
                    <a16:rowId xmlns:a16="http://schemas.microsoft.com/office/drawing/2014/main" val="2230150992"/>
                  </a:ext>
                </a:extLst>
              </a:tr>
              <a:tr h="0">
                <a:tc>
                  <a:txBody>
                    <a:bodyPr/>
                    <a:lstStyle/>
                    <a:p>
                      <a:pPr>
                        <a:spcAft>
                          <a:spcPts val="1800"/>
                        </a:spcAft>
                      </a:pPr>
                      <a:r>
                        <a:rPr lang="it-IT" sz="1200" dirty="0">
                          <a:effectLst/>
                        </a:rPr>
                        <a:t>Proporzioni verbali</a:t>
                      </a:r>
                      <a:endParaRPr lang="it-IT" dirty="0">
                        <a:effectLst/>
                      </a:endParaRPr>
                    </a:p>
                  </a:txBody>
                  <a:tcPr marL="76200" marR="76200" marT="76200" marB="76200" anchor="ctr"/>
                </a:tc>
                <a:tc>
                  <a:txBody>
                    <a:bodyPr/>
                    <a:lstStyle/>
                    <a:p>
                      <a:pPr>
                        <a:spcAft>
                          <a:spcPts val="1800"/>
                        </a:spcAft>
                      </a:pPr>
                      <a:r>
                        <a:rPr lang="it-IT" sz="1200" dirty="0">
                          <a:effectLst/>
                        </a:rPr>
                        <a:t>Equazioni e sistemi</a:t>
                      </a:r>
                      <a:endParaRPr lang="it-IT" dirty="0">
                        <a:effectLst/>
                      </a:endParaRPr>
                    </a:p>
                  </a:txBody>
                  <a:tcPr marL="76200" marR="76200" marT="76200" marB="76200" anchor="ctr"/>
                </a:tc>
                <a:extLst>
                  <a:ext uri="{0D108BD9-81ED-4DB2-BD59-A6C34878D82A}">
                    <a16:rowId xmlns:a16="http://schemas.microsoft.com/office/drawing/2014/main" val="462891318"/>
                  </a:ext>
                </a:extLst>
              </a:tr>
              <a:tr h="0">
                <a:tc>
                  <a:txBody>
                    <a:bodyPr/>
                    <a:lstStyle/>
                    <a:p>
                      <a:pPr>
                        <a:spcAft>
                          <a:spcPts val="1800"/>
                        </a:spcAft>
                      </a:pPr>
                      <a:r>
                        <a:rPr lang="it-IT" sz="1200" dirty="0">
                          <a:effectLst/>
                        </a:rPr>
                        <a:t>Frasi con negazioni</a:t>
                      </a:r>
                      <a:endParaRPr lang="it-IT" dirty="0">
                        <a:effectLst/>
                      </a:endParaRPr>
                    </a:p>
                  </a:txBody>
                  <a:tcPr marL="76200" marR="76200" marT="76200" marB="76200" anchor="ctr"/>
                </a:tc>
                <a:tc>
                  <a:txBody>
                    <a:bodyPr/>
                    <a:lstStyle/>
                    <a:p>
                      <a:pPr>
                        <a:spcAft>
                          <a:spcPts val="1800"/>
                        </a:spcAft>
                      </a:pPr>
                      <a:r>
                        <a:rPr lang="it-IT" sz="1200" dirty="0">
                          <a:effectLst/>
                        </a:rPr>
                        <a:t>Equazioni con simboli</a:t>
                      </a:r>
                      <a:endParaRPr lang="it-IT" dirty="0">
                        <a:effectLst/>
                      </a:endParaRPr>
                    </a:p>
                  </a:txBody>
                  <a:tcPr marL="76200" marR="76200" marT="76200" marB="76200" anchor="ctr"/>
                </a:tc>
                <a:extLst>
                  <a:ext uri="{0D108BD9-81ED-4DB2-BD59-A6C34878D82A}">
                    <a16:rowId xmlns:a16="http://schemas.microsoft.com/office/drawing/2014/main" val="2222906463"/>
                  </a:ext>
                </a:extLst>
              </a:tr>
              <a:tr h="0">
                <a:tc>
                  <a:txBody>
                    <a:bodyPr/>
                    <a:lstStyle/>
                    <a:p>
                      <a:pPr>
                        <a:spcAft>
                          <a:spcPts val="1800"/>
                        </a:spcAft>
                      </a:pPr>
                      <a:r>
                        <a:rPr lang="it-IT" sz="1200" dirty="0">
                          <a:effectLst/>
                        </a:rPr>
                        <a:t>Comprensione del testo</a:t>
                      </a:r>
                      <a:endParaRPr lang="it-IT" dirty="0">
                        <a:effectLst/>
                      </a:endParaRPr>
                    </a:p>
                  </a:txBody>
                  <a:tcPr marL="76200" marR="76200" marT="76200" marB="76200" anchor="ctr"/>
                </a:tc>
                <a:tc>
                  <a:txBody>
                    <a:bodyPr/>
                    <a:lstStyle/>
                    <a:p>
                      <a:pPr>
                        <a:spcAft>
                          <a:spcPts val="1800"/>
                        </a:spcAft>
                      </a:pPr>
                      <a:r>
                        <a:rPr lang="it-IT" sz="1200" dirty="0">
                          <a:effectLst/>
                        </a:rPr>
                        <a:t>Percentuali e frazioni</a:t>
                      </a:r>
                      <a:endParaRPr lang="it-IT" dirty="0">
                        <a:effectLst/>
                      </a:endParaRPr>
                    </a:p>
                  </a:txBody>
                  <a:tcPr marL="76200" marR="76200" marT="76200" marB="76200" anchor="ctr"/>
                </a:tc>
                <a:extLst>
                  <a:ext uri="{0D108BD9-81ED-4DB2-BD59-A6C34878D82A}">
                    <a16:rowId xmlns:a16="http://schemas.microsoft.com/office/drawing/2014/main" val="1454736790"/>
                  </a:ext>
                </a:extLst>
              </a:tr>
              <a:tr h="0">
                <a:tc>
                  <a:txBody>
                    <a:bodyPr/>
                    <a:lstStyle/>
                    <a:p>
                      <a:pPr>
                        <a:spcAft>
                          <a:spcPts val="1800"/>
                        </a:spcAft>
                      </a:pPr>
                      <a:r>
                        <a:rPr lang="it-IT" sz="1200" dirty="0">
                          <a:effectLst/>
                        </a:rPr>
                        <a:t>Completamento testi</a:t>
                      </a:r>
                      <a:endParaRPr lang="it-IT" dirty="0">
                        <a:effectLst/>
                      </a:endParaRPr>
                    </a:p>
                  </a:txBody>
                  <a:tcPr marL="76200" marR="76200" marT="76200" marB="76200" anchor="ctr"/>
                </a:tc>
                <a:tc>
                  <a:txBody>
                    <a:bodyPr/>
                    <a:lstStyle/>
                    <a:p>
                      <a:pPr>
                        <a:spcAft>
                          <a:spcPts val="1800"/>
                        </a:spcAft>
                      </a:pPr>
                      <a:r>
                        <a:rPr lang="it-IT" sz="1200" dirty="0">
                          <a:effectLst/>
                        </a:rPr>
                        <a:t>Proporzioni e problemi sul lavoro</a:t>
                      </a:r>
                      <a:endParaRPr lang="it-IT" dirty="0">
                        <a:effectLst/>
                      </a:endParaRPr>
                    </a:p>
                  </a:txBody>
                  <a:tcPr marL="76200" marR="76200" marT="76200" marB="76200" anchor="ctr"/>
                </a:tc>
                <a:extLst>
                  <a:ext uri="{0D108BD9-81ED-4DB2-BD59-A6C34878D82A}">
                    <a16:rowId xmlns:a16="http://schemas.microsoft.com/office/drawing/2014/main" val="3646345437"/>
                  </a:ext>
                </a:extLst>
              </a:tr>
              <a:tr h="0">
                <a:tc>
                  <a:txBody>
                    <a:bodyPr/>
                    <a:lstStyle/>
                    <a:p>
                      <a:pPr>
                        <a:spcAft>
                          <a:spcPts val="1800"/>
                        </a:spcAft>
                      </a:pPr>
                      <a:r>
                        <a:rPr lang="it-IT" sz="1200" dirty="0">
                          <a:effectLst/>
                        </a:rPr>
                        <a:t>Insiemi</a:t>
                      </a:r>
                      <a:endParaRPr lang="it-IT" dirty="0">
                        <a:effectLst/>
                      </a:endParaRPr>
                    </a:p>
                  </a:txBody>
                  <a:tcPr marL="76200" marR="76200" marT="76200" marB="76200" anchor="ctr"/>
                </a:tc>
                <a:tc>
                  <a:txBody>
                    <a:bodyPr/>
                    <a:lstStyle/>
                    <a:p>
                      <a:pPr>
                        <a:spcAft>
                          <a:spcPts val="1800"/>
                        </a:spcAft>
                      </a:pPr>
                      <a:r>
                        <a:rPr lang="it-IT" sz="1200" dirty="0">
                          <a:effectLst/>
                        </a:rPr>
                        <a:t>Logica formale (simbolica)</a:t>
                      </a:r>
                      <a:endParaRPr lang="it-IT" dirty="0">
                        <a:effectLst/>
                      </a:endParaRPr>
                    </a:p>
                  </a:txBody>
                  <a:tcPr marL="76200" marR="76200" marT="76200" marB="76200" anchor="ctr"/>
                </a:tc>
                <a:extLst>
                  <a:ext uri="{0D108BD9-81ED-4DB2-BD59-A6C34878D82A}">
                    <a16:rowId xmlns:a16="http://schemas.microsoft.com/office/drawing/2014/main" val="3628395503"/>
                  </a:ext>
                </a:extLst>
              </a:tr>
              <a:tr h="0">
                <a:tc>
                  <a:txBody>
                    <a:bodyPr/>
                    <a:lstStyle/>
                    <a:p>
                      <a:pPr>
                        <a:spcAft>
                          <a:spcPts val="1800"/>
                        </a:spcAft>
                      </a:pPr>
                      <a:r>
                        <a:rPr lang="it-IT" sz="1200" dirty="0">
                          <a:effectLst/>
                        </a:rPr>
                        <a:t>Trova l’intruso</a:t>
                      </a:r>
                      <a:endParaRPr lang="it-IT" dirty="0">
                        <a:effectLst/>
                      </a:endParaRPr>
                    </a:p>
                  </a:txBody>
                  <a:tcPr marL="76200" marR="76200" marT="76200" marB="76200" anchor="ctr"/>
                </a:tc>
                <a:tc>
                  <a:txBody>
                    <a:bodyPr/>
                    <a:lstStyle/>
                    <a:p>
                      <a:pPr>
                        <a:spcAft>
                          <a:spcPts val="1800"/>
                        </a:spcAft>
                      </a:pPr>
                      <a:r>
                        <a:rPr lang="it-IT" sz="1200" dirty="0">
                          <a:effectLst/>
                        </a:rPr>
                        <a:t>Logica formale (tabelle della verità)</a:t>
                      </a:r>
                      <a:endParaRPr lang="it-IT" dirty="0">
                        <a:effectLst/>
                      </a:endParaRPr>
                    </a:p>
                  </a:txBody>
                  <a:tcPr marL="76200" marR="76200" marT="76200" marB="76200" anchor="ctr"/>
                </a:tc>
                <a:extLst>
                  <a:ext uri="{0D108BD9-81ED-4DB2-BD59-A6C34878D82A}">
                    <a16:rowId xmlns:a16="http://schemas.microsoft.com/office/drawing/2014/main" val="3870570894"/>
                  </a:ext>
                </a:extLst>
              </a:tr>
              <a:tr h="0">
                <a:tc>
                  <a:txBody>
                    <a:bodyPr/>
                    <a:lstStyle/>
                    <a:p>
                      <a:pPr>
                        <a:spcAft>
                          <a:spcPts val="1800"/>
                        </a:spcAft>
                      </a:pPr>
                      <a:r>
                        <a:rPr lang="it-IT" sz="1200" dirty="0">
                          <a:effectLst/>
                        </a:rPr>
                        <a:t>Condizione necessaria/sufficiente</a:t>
                      </a:r>
                      <a:endParaRPr lang="it-IT" dirty="0">
                        <a:effectLst/>
                      </a:endParaRPr>
                    </a:p>
                  </a:txBody>
                  <a:tcPr marL="76200" marR="76200" marT="76200" marB="76200" anchor="ctr"/>
                </a:tc>
                <a:tc>
                  <a:txBody>
                    <a:bodyPr/>
                    <a:lstStyle/>
                    <a:p>
                      <a:pPr>
                        <a:spcAft>
                          <a:spcPts val="1800"/>
                        </a:spcAft>
                      </a:pPr>
                      <a:r>
                        <a:rPr lang="it-IT" sz="1200" dirty="0">
                          <a:effectLst/>
                        </a:rPr>
                        <a:t>Velocità e tempo</a:t>
                      </a:r>
                      <a:endParaRPr lang="it-IT" dirty="0">
                        <a:effectLst/>
                      </a:endParaRPr>
                    </a:p>
                  </a:txBody>
                  <a:tcPr marL="76200" marR="76200" marT="76200" marB="76200" anchor="ctr"/>
                </a:tc>
                <a:extLst>
                  <a:ext uri="{0D108BD9-81ED-4DB2-BD59-A6C34878D82A}">
                    <a16:rowId xmlns:a16="http://schemas.microsoft.com/office/drawing/2014/main" val="492263889"/>
                  </a:ext>
                </a:extLst>
              </a:tr>
              <a:tr h="0">
                <a:tc>
                  <a:txBody>
                    <a:bodyPr/>
                    <a:lstStyle/>
                    <a:p>
                      <a:pPr>
                        <a:spcAft>
                          <a:spcPts val="1800"/>
                        </a:spcAft>
                      </a:pPr>
                      <a:r>
                        <a:rPr lang="it-IT" sz="1200" dirty="0">
                          <a:effectLst/>
                        </a:rPr>
                        <a:t>Sillogismi</a:t>
                      </a:r>
                      <a:endParaRPr lang="it-IT" dirty="0">
                        <a:effectLst/>
                      </a:endParaRPr>
                    </a:p>
                  </a:txBody>
                  <a:tcPr marL="76200" marR="76200" marT="76200" marB="76200" anchor="ctr"/>
                </a:tc>
                <a:tc>
                  <a:txBody>
                    <a:bodyPr/>
                    <a:lstStyle/>
                    <a:p>
                      <a:pPr>
                        <a:spcAft>
                          <a:spcPts val="1800"/>
                        </a:spcAft>
                      </a:pPr>
                      <a:r>
                        <a:rPr lang="it-IT" sz="1200" dirty="0">
                          <a:effectLst/>
                        </a:rPr>
                        <a:t>MCD e mcm</a:t>
                      </a:r>
                      <a:endParaRPr lang="it-IT" dirty="0">
                        <a:effectLst/>
                      </a:endParaRPr>
                    </a:p>
                  </a:txBody>
                  <a:tcPr marL="76200" marR="76200" marT="76200" marB="76200" anchor="ctr"/>
                </a:tc>
                <a:extLst>
                  <a:ext uri="{0D108BD9-81ED-4DB2-BD59-A6C34878D82A}">
                    <a16:rowId xmlns:a16="http://schemas.microsoft.com/office/drawing/2014/main" val="1216397498"/>
                  </a:ext>
                </a:extLst>
              </a:tr>
              <a:tr h="0">
                <a:tc>
                  <a:txBody>
                    <a:bodyPr/>
                    <a:lstStyle/>
                    <a:p>
                      <a:pPr>
                        <a:spcAft>
                          <a:spcPts val="1800"/>
                        </a:spcAft>
                      </a:pPr>
                      <a:r>
                        <a:rPr lang="it-IT" sz="1200" dirty="0">
                          <a:effectLst/>
                        </a:rPr>
                        <a:t>Affermazione necessariamente vera/falsa</a:t>
                      </a:r>
                      <a:endParaRPr lang="it-IT" dirty="0">
                        <a:effectLst/>
                      </a:endParaRPr>
                    </a:p>
                  </a:txBody>
                  <a:tcPr marL="76200" marR="76200" marT="76200" marB="76200" anchor="ctr"/>
                </a:tc>
                <a:tc>
                  <a:txBody>
                    <a:bodyPr/>
                    <a:lstStyle/>
                    <a:p>
                      <a:pPr>
                        <a:spcAft>
                          <a:spcPts val="1800"/>
                        </a:spcAft>
                      </a:pPr>
                      <a:r>
                        <a:rPr lang="it-IT" sz="1200" dirty="0">
                          <a:effectLst/>
                        </a:rPr>
                        <a:t>Gruppi e insiemi</a:t>
                      </a:r>
                      <a:endParaRPr lang="it-IT" dirty="0">
                        <a:effectLst/>
                      </a:endParaRPr>
                    </a:p>
                  </a:txBody>
                  <a:tcPr marL="76200" marR="76200" marT="76200" marB="76200" anchor="ctr"/>
                </a:tc>
                <a:extLst>
                  <a:ext uri="{0D108BD9-81ED-4DB2-BD59-A6C34878D82A}">
                    <a16:rowId xmlns:a16="http://schemas.microsoft.com/office/drawing/2014/main" val="1017067862"/>
                  </a:ext>
                </a:extLst>
              </a:tr>
              <a:tr h="0">
                <a:tc>
                  <a:txBody>
                    <a:bodyPr/>
                    <a:lstStyle/>
                    <a:p>
                      <a:pPr>
                        <a:spcAft>
                          <a:spcPts val="1800"/>
                        </a:spcAft>
                      </a:pPr>
                      <a:r>
                        <a:rPr lang="it-IT" sz="1200" dirty="0">
                          <a:effectLst/>
                        </a:rPr>
                        <a:t>Relazioni familiari</a:t>
                      </a:r>
                      <a:endParaRPr lang="it-IT" dirty="0">
                        <a:effectLst/>
                      </a:endParaRPr>
                    </a:p>
                  </a:txBody>
                  <a:tcPr marL="76200" marR="76200" marT="76200" marB="76200" anchor="ctr"/>
                </a:tc>
                <a:tc>
                  <a:txBody>
                    <a:bodyPr/>
                    <a:lstStyle/>
                    <a:p>
                      <a:pPr>
                        <a:spcAft>
                          <a:spcPts val="1800"/>
                        </a:spcAft>
                      </a:pPr>
                      <a:r>
                        <a:rPr lang="it-IT" sz="1200" dirty="0">
                          <a:effectLst/>
                        </a:rPr>
                        <a:t>Sequenze alfanumeriche</a:t>
                      </a:r>
                      <a:endParaRPr lang="it-IT" dirty="0">
                        <a:effectLst/>
                      </a:endParaRPr>
                    </a:p>
                  </a:txBody>
                  <a:tcPr marL="76200" marR="76200" marT="76200" marB="76200" anchor="ctr"/>
                </a:tc>
                <a:extLst>
                  <a:ext uri="{0D108BD9-81ED-4DB2-BD59-A6C34878D82A}">
                    <a16:rowId xmlns:a16="http://schemas.microsoft.com/office/drawing/2014/main" val="434636190"/>
                  </a:ext>
                </a:extLst>
              </a:tr>
              <a:tr h="0">
                <a:tc>
                  <a:txBody>
                    <a:bodyPr/>
                    <a:lstStyle/>
                    <a:p>
                      <a:pPr>
                        <a:spcAft>
                          <a:spcPts val="1800"/>
                        </a:spcAft>
                      </a:pPr>
                      <a:r>
                        <a:rPr lang="it-IT" sz="1200" dirty="0">
                          <a:effectLst/>
                        </a:rPr>
                        <a:t>Criptografia</a:t>
                      </a:r>
                      <a:endParaRPr lang="it-IT" dirty="0">
                        <a:effectLst/>
                      </a:endParaRPr>
                    </a:p>
                  </a:txBody>
                  <a:tcPr marL="76200" marR="76200" marT="76200" marB="76200" anchor="ctr"/>
                </a:tc>
                <a:tc>
                  <a:txBody>
                    <a:bodyPr/>
                    <a:lstStyle/>
                    <a:p>
                      <a:pPr>
                        <a:spcAft>
                          <a:spcPts val="1800"/>
                        </a:spcAft>
                      </a:pPr>
                      <a:r>
                        <a:rPr lang="it-IT" sz="1200" dirty="0">
                          <a:effectLst/>
                        </a:rPr>
                        <a:t>Relazioni temporali</a:t>
                      </a:r>
                      <a:endParaRPr lang="it-IT" dirty="0">
                        <a:effectLst/>
                      </a:endParaRPr>
                    </a:p>
                  </a:txBody>
                  <a:tcPr marL="76200" marR="76200" marT="76200" marB="76200" anchor="ctr"/>
                </a:tc>
                <a:extLst>
                  <a:ext uri="{0D108BD9-81ED-4DB2-BD59-A6C34878D82A}">
                    <a16:rowId xmlns:a16="http://schemas.microsoft.com/office/drawing/2014/main" val="931205276"/>
                  </a:ext>
                </a:extLst>
              </a:tr>
              <a:tr h="0">
                <a:tc>
                  <a:txBody>
                    <a:bodyPr/>
                    <a:lstStyle/>
                    <a:p>
                      <a:endParaRPr lang="it-IT">
                        <a:effectLst/>
                      </a:endParaRPr>
                    </a:p>
                  </a:txBody>
                  <a:tcPr marL="76200" marR="76200" marT="76200" marB="76200" anchor="ctr"/>
                </a:tc>
                <a:tc>
                  <a:txBody>
                    <a:bodyPr/>
                    <a:lstStyle/>
                    <a:p>
                      <a:pPr>
                        <a:spcAft>
                          <a:spcPts val="1800"/>
                        </a:spcAft>
                      </a:pPr>
                      <a:r>
                        <a:rPr lang="it-IT" sz="1200" dirty="0">
                          <a:effectLst/>
                        </a:rPr>
                        <a:t>Risoluzioni con schemi </a:t>
                      </a:r>
                      <a:endParaRPr lang="it-IT" dirty="0">
                        <a:effectLst/>
                      </a:endParaRPr>
                    </a:p>
                  </a:txBody>
                  <a:tcPr marL="76200" marR="76200" marT="76200" marB="76200" anchor="ctr"/>
                </a:tc>
                <a:extLst>
                  <a:ext uri="{0D108BD9-81ED-4DB2-BD59-A6C34878D82A}">
                    <a16:rowId xmlns:a16="http://schemas.microsoft.com/office/drawing/2014/main" val="2455891660"/>
                  </a:ext>
                </a:extLst>
              </a:tr>
              <a:tr h="0">
                <a:tc>
                  <a:txBody>
                    <a:bodyPr/>
                    <a:lstStyle/>
                    <a:p>
                      <a:endParaRPr lang="it-IT">
                        <a:effectLst/>
                      </a:endParaRPr>
                    </a:p>
                  </a:txBody>
                  <a:tcPr marL="76200" marR="76200" marT="76200" marB="76200" anchor="ctr"/>
                </a:tc>
                <a:tc>
                  <a:txBody>
                    <a:bodyPr/>
                    <a:lstStyle/>
                    <a:p>
                      <a:pPr>
                        <a:spcAft>
                          <a:spcPts val="1800"/>
                        </a:spcAft>
                      </a:pPr>
                      <a:r>
                        <a:rPr lang="it-IT" sz="1200" dirty="0">
                          <a:effectLst/>
                        </a:rPr>
                        <a:t>Grafici e tabelle</a:t>
                      </a:r>
                      <a:endParaRPr lang="it-IT" dirty="0">
                        <a:effectLst/>
                      </a:endParaRPr>
                    </a:p>
                  </a:txBody>
                  <a:tcPr marL="76200" marR="76200" marT="76200" marB="76200" anchor="ctr"/>
                </a:tc>
                <a:extLst>
                  <a:ext uri="{0D108BD9-81ED-4DB2-BD59-A6C34878D82A}">
                    <a16:rowId xmlns:a16="http://schemas.microsoft.com/office/drawing/2014/main" val="1055863405"/>
                  </a:ext>
                </a:extLst>
              </a:tr>
              <a:tr h="0">
                <a:tc>
                  <a:txBody>
                    <a:bodyPr/>
                    <a:lstStyle/>
                    <a:p>
                      <a:endParaRPr lang="it-IT">
                        <a:effectLst/>
                      </a:endParaRPr>
                    </a:p>
                  </a:txBody>
                  <a:tcPr marL="76200" marR="76200" marT="76200" marB="76200" anchor="ctr"/>
                </a:tc>
                <a:tc>
                  <a:txBody>
                    <a:bodyPr/>
                    <a:lstStyle/>
                    <a:p>
                      <a:pPr>
                        <a:spcAft>
                          <a:spcPts val="1800"/>
                        </a:spcAft>
                      </a:pPr>
                      <a:r>
                        <a:rPr lang="it-IT" sz="1200" dirty="0">
                          <a:effectLst/>
                        </a:rPr>
                        <a:t>Tabelle simili</a:t>
                      </a:r>
                      <a:endParaRPr lang="it-IT" dirty="0">
                        <a:effectLst/>
                      </a:endParaRPr>
                    </a:p>
                  </a:txBody>
                  <a:tcPr marL="76200" marR="76200" marT="76200" marB="76200" anchor="ctr"/>
                </a:tc>
                <a:extLst>
                  <a:ext uri="{0D108BD9-81ED-4DB2-BD59-A6C34878D82A}">
                    <a16:rowId xmlns:a16="http://schemas.microsoft.com/office/drawing/2014/main" val="2771307104"/>
                  </a:ext>
                </a:extLst>
              </a:tr>
              <a:tr h="0">
                <a:tc>
                  <a:txBody>
                    <a:bodyPr/>
                    <a:lstStyle/>
                    <a:p>
                      <a:endParaRPr lang="it-IT">
                        <a:effectLst/>
                      </a:endParaRPr>
                    </a:p>
                  </a:txBody>
                  <a:tcPr marL="76200" marR="76200" marT="76200" marB="76200" anchor="ctr"/>
                </a:tc>
                <a:tc>
                  <a:txBody>
                    <a:bodyPr/>
                    <a:lstStyle/>
                    <a:p>
                      <a:pPr>
                        <a:spcAft>
                          <a:spcPts val="1800"/>
                        </a:spcAft>
                      </a:pPr>
                      <a:r>
                        <a:rPr lang="it-IT" sz="1200" dirty="0">
                          <a:effectLst/>
                        </a:rPr>
                        <a:t>Metodo empirico</a:t>
                      </a:r>
                      <a:endParaRPr lang="it-IT" dirty="0">
                        <a:effectLst/>
                      </a:endParaRPr>
                    </a:p>
                  </a:txBody>
                  <a:tcPr marL="76200" marR="76200" marT="76200" marB="76200" anchor="ctr"/>
                </a:tc>
                <a:extLst>
                  <a:ext uri="{0D108BD9-81ED-4DB2-BD59-A6C34878D82A}">
                    <a16:rowId xmlns:a16="http://schemas.microsoft.com/office/drawing/2014/main" val="8057531"/>
                  </a:ext>
                </a:extLst>
              </a:tr>
            </a:tbl>
          </a:graphicData>
        </a:graphic>
      </p:graphicFrame>
      <p:sp>
        <p:nvSpPr>
          <p:cNvPr id="6" name="CasellaDiTesto 5">
            <a:extLst>
              <a:ext uri="{FF2B5EF4-FFF2-40B4-BE49-F238E27FC236}">
                <a16:creationId xmlns:a16="http://schemas.microsoft.com/office/drawing/2014/main" id="{5F0DE31E-3ED0-FB04-E9EA-C3ED4A8DBB1B}"/>
              </a:ext>
            </a:extLst>
          </p:cNvPr>
          <p:cNvSpPr txBox="1"/>
          <p:nvPr/>
        </p:nvSpPr>
        <p:spPr>
          <a:xfrm>
            <a:off x="293400" y="320400"/>
            <a:ext cx="8062200"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gn="ctr"/>
            <a:r>
              <a:rPr lang="en-US" sz="2000" dirty="0">
                <a:solidFill>
                  <a:srgbClr val="3C4146"/>
                </a:solidFill>
                <a:latin typeface="Arial"/>
                <a:cs typeface="Arial"/>
              </a:rPr>
              <a:t>Le </a:t>
            </a:r>
            <a:r>
              <a:rPr lang="en-US" sz="2000" b="1" dirty="0" err="1">
                <a:solidFill>
                  <a:srgbClr val="3C4146"/>
                </a:solidFill>
                <a:latin typeface="Arial"/>
                <a:cs typeface="Arial"/>
              </a:rPr>
              <a:t>tipologie</a:t>
            </a:r>
            <a:r>
              <a:rPr lang="en-US" sz="2000" b="1" dirty="0">
                <a:solidFill>
                  <a:srgbClr val="3C4146"/>
                </a:solidFill>
                <a:latin typeface="Arial"/>
                <a:cs typeface="Arial"/>
              </a:rPr>
              <a:t> di </a:t>
            </a:r>
            <a:r>
              <a:rPr lang="en-US" sz="2000" b="1" dirty="0" err="1">
                <a:solidFill>
                  <a:srgbClr val="3C4146"/>
                </a:solidFill>
                <a:latin typeface="Arial"/>
                <a:cs typeface="Arial"/>
              </a:rPr>
              <a:t>quesiti</a:t>
            </a:r>
            <a:r>
              <a:rPr lang="en-US" sz="2000" dirty="0">
                <a:solidFill>
                  <a:srgbClr val="3C4146"/>
                </a:solidFill>
                <a:latin typeface="Arial"/>
                <a:cs typeface="Arial"/>
              </a:rPr>
              <a:t> </a:t>
            </a:r>
            <a:r>
              <a:rPr lang="en-US" sz="2000" dirty="0" err="1">
                <a:solidFill>
                  <a:srgbClr val="3C4146"/>
                </a:solidFill>
                <a:latin typeface="Arial"/>
                <a:cs typeface="Arial"/>
              </a:rPr>
              <a:t>sono</a:t>
            </a:r>
            <a:r>
              <a:rPr lang="en-US" sz="2000" dirty="0">
                <a:solidFill>
                  <a:srgbClr val="3C4146"/>
                </a:solidFill>
                <a:latin typeface="Arial"/>
                <a:cs typeface="Arial"/>
              </a:rPr>
              <a:t> quasi sempre </a:t>
            </a:r>
            <a:r>
              <a:rPr lang="en-US" sz="2000" dirty="0" err="1">
                <a:solidFill>
                  <a:srgbClr val="3C4146"/>
                </a:solidFill>
                <a:latin typeface="Arial"/>
                <a:cs typeface="Arial"/>
              </a:rPr>
              <a:t>inquadrabili</a:t>
            </a:r>
            <a:r>
              <a:rPr lang="en-US" sz="2000" dirty="0">
                <a:solidFill>
                  <a:srgbClr val="3C4146"/>
                </a:solidFill>
                <a:latin typeface="Arial"/>
                <a:cs typeface="Arial"/>
              </a:rPr>
              <a:t> </a:t>
            </a:r>
            <a:r>
              <a:rPr lang="en-US" sz="2000" dirty="0" err="1">
                <a:solidFill>
                  <a:srgbClr val="3C4146"/>
                </a:solidFill>
                <a:latin typeface="Arial"/>
                <a:cs typeface="Arial"/>
              </a:rPr>
              <a:t>nelle</a:t>
            </a:r>
            <a:r>
              <a:rPr lang="en-US" sz="2000" dirty="0">
                <a:solidFill>
                  <a:srgbClr val="3C4146"/>
                </a:solidFill>
                <a:latin typeface="Arial"/>
                <a:cs typeface="Arial"/>
              </a:rPr>
              <a:t> </a:t>
            </a:r>
            <a:r>
              <a:rPr lang="en-US" sz="2000" b="1" dirty="0" err="1">
                <a:solidFill>
                  <a:srgbClr val="3C4146"/>
                </a:solidFill>
                <a:latin typeface="Arial"/>
                <a:cs typeface="Arial"/>
              </a:rPr>
              <a:t>seguenti</a:t>
            </a:r>
            <a:r>
              <a:rPr lang="en-US" sz="2000" b="1" dirty="0">
                <a:solidFill>
                  <a:srgbClr val="3C4146"/>
                </a:solidFill>
                <a:latin typeface="Arial"/>
                <a:cs typeface="Arial"/>
              </a:rPr>
              <a:t> </a:t>
            </a:r>
            <a:r>
              <a:rPr lang="en-US" sz="2000" b="1" dirty="0" err="1">
                <a:solidFill>
                  <a:srgbClr val="3C4146"/>
                </a:solidFill>
                <a:latin typeface="Arial"/>
                <a:cs typeface="Arial"/>
              </a:rPr>
              <a:t>categorie</a:t>
            </a:r>
            <a:r>
              <a:rPr lang="en-US" sz="2000" dirty="0">
                <a:solidFill>
                  <a:srgbClr val="3C4146"/>
                </a:solidFill>
                <a:latin typeface="Arial"/>
                <a:cs typeface="Arial"/>
              </a:rPr>
              <a:t>:</a:t>
            </a:r>
            <a:endParaRPr lang="it-IT"/>
          </a:p>
        </p:txBody>
      </p:sp>
    </p:spTree>
    <p:extLst>
      <p:ext uri="{BB962C8B-B14F-4D97-AF65-F5344CB8AC3E}">
        <p14:creationId xmlns:p14="http://schemas.microsoft.com/office/powerpoint/2010/main" val="1540495922"/>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4">
            <a:extLst>
              <a:ext uri="{FF2B5EF4-FFF2-40B4-BE49-F238E27FC236}">
                <a16:creationId xmlns:a16="http://schemas.microsoft.com/office/drawing/2014/main" id="{514649E3-6E93-6515-ABCD-55E46CC2B47F}"/>
              </a:ext>
            </a:extLst>
          </p:cNvPr>
          <p:cNvPicPr>
            <a:picLocks noChangeAspect="1"/>
          </p:cNvPicPr>
          <p:nvPr/>
        </p:nvPicPr>
        <p:blipFill>
          <a:blip r:embed="rId2"/>
          <a:stretch>
            <a:fillRect/>
          </a:stretch>
        </p:blipFill>
        <p:spPr>
          <a:xfrm>
            <a:off x="1600200" y="457200"/>
            <a:ext cx="5943600" cy="5943600"/>
          </a:xfrm>
          <a:prstGeom prst="rect">
            <a:avLst/>
          </a:prstGeom>
        </p:spPr>
      </p:pic>
    </p:spTree>
    <p:extLst>
      <p:ext uri="{BB962C8B-B14F-4D97-AF65-F5344CB8AC3E}">
        <p14:creationId xmlns:p14="http://schemas.microsoft.com/office/powerpoint/2010/main" val="2049811091"/>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Ci sono 7 tipi di ragionamento logico:…"/>
          <p:cNvSpPr txBox="1"/>
          <p:nvPr/>
        </p:nvSpPr>
        <p:spPr>
          <a:xfrm>
            <a:off x="349071" y="1402097"/>
            <a:ext cx="8445855" cy="48418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defTabSz="449580">
              <a:spcBef>
                <a:spcPts val="500"/>
              </a:spcBef>
              <a:defRPr sz="3200">
                <a:uFill>
                  <a:solidFill>
                    <a:srgbClr val="000000"/>
                  </a:solidFill>
                </a:uFill>
                <a:latin typeface="Arial"/>
                <a:ea typeface="Arial"/>
                <a:cs typeface="Arial"/>
                <a:sym typeface="Arial"/>
              </a:defRPr>
            </a:pPr>
            <a:r>
              <a:t>Ci sono </a:t>
            </a:r>
            <a:r>
              <a:rPr b="1">
                <a:latin typeface="+mn-lt"/>
                <a:ea typeface="+mn-ea"/>
                <a:cs typeface="+mn-cs"/>
                <a:sym typeface="Calibri"/>
              </a:rPr>
              <a:t>7 tipi di ragionamento logico:</a:t>
            </a:r>
          </a:p>
          <a:p>
            <a:pPr defTabSz="449580">
              <a:spcBef>
                <a:spcPts val="500"/>
              </a:spcBef>
              <a:defRPr sz="3200" b="1">
                <a:uFill>
                  <a:solidFill>
                    <a:srgbClr val="000000"/>
                  </a:solidFill>
                </a:uFill>
                <a:latin typeface="+mn-lt"/>
                <a:ea typeface="+mn-ea"/>
                <a:cs typeface="+mn-cs"/>
                <a:sym typeface="Calibri"/>
              </a:defRPr>
            </a:pPr>
            <a:endParaRPr b="1">
              <a:latin typeface="+mn-lt"/>
              <a:ea typeface="+mn-ea"/>
              <a:cs typeface="+mn-cs"/>
              <a:sym typeface="Calibri"/>
            </a:endParaRPr>
          </a:p>
          <a:p>
            <a:pPr marL="320841" indent="-320841" defTabSz="449580">
              <a:spcBef>
                <a:spcPts val="500"/>
              </a:spcBef>
              <a:buSzPct val="100000"/>
              <a:buAutoNum type="arabicPeriod"/>
              <a:tabLst>
                <a:tab pos="457200" algn="l"/>
              </a:tabLst>
              <a:defRPr sz="3200">
                <a:uFill>
                  <a:solidFill>
                    <a:srgbClr val="000000"/>
                  </a:solidFill>
                </a:uFill>
                <a:latin typeface="+mn-lt"/>
                <a:ea typeface="+mn-ea"/>
                <a:cs typeface="+mn-cs"/>
                <a:sym typeface="Calibri"/>
              </a:defRPr>
            </a:pPr>
            <a:r>
              <a:t>Individuare il messaggio principale</a:t>
            </a:r>
          </a:p>
          <a:p>
            <a:pPr marL="320841" indent="-320841" defTabSz="449580">
              <a:spcBef>
                <a:spcPts val="500"/>
              </a:spcBef>
              <a:buSzPct val="100000"/>
              <a:buAutoNum type="arabicPeriod"/>
              <a:tabLst>
                <a:tab pos="457200" algn="l"/>
              </a:tabLst>
              <a:defRPr sz="3200">
                <a:uFill>
                  <a:solidFill>
                    <a:srgbClr val="000000"/>
                  </a:solidFill>
                </a:uFill>
                <a:latin typeface="+mn-lt"/>
                <a:ea typeface="+mn-ea"/>
                <a:cs typeface="+mn-cs"/>
                <a:sym typeface="Calibri"/>
              </a:defRPr>
            </a:pPr>
            <a:r>
              <a:t>Trarre una conclusione</a:t>
            </a:r>
          </a:p>
          <a:p>
            <a:pPr marL="320841" indent="-320841" defTabSz="449580">
              <a:spcBef>
                <a:spcPts val="500"/>
              </a:spcBef>
              <a:buSzPct val="100000"/>
              <a:buAutoNum type="arabicPeriod"/>
              <a:tabLst>
                <a:tab pos="457200" algn="l"/>
              </a:tabLst>
              <a:defRPr sz="3200">
                <a:uFill>
                  <a:solidFill>
                    <a:srgbClr val="000000"/>
                  </a:solidFill>
                </a:uFill>
                <a:latin typeface="+mn-lt"/>
                <a:ea typeface="+mn-ea"/>
                <a:cs typeface="+mn-cs"/>
                <a:sym typeface="Calibri"/>
              </a:defRPr>
            </a:pPr>
            <a:r>
              <a:t>Individuare una supposizione implicita</a:t>
            </a:r>
          </a:p>
          <a:p>
            <a:pPr marL="320841" indent="-320841" defTabSz="449580">
              <a:spcBef>
                <a:spcPts val="500"/>
              </a:spcBef>
              <a:buSzPct val="100000"/>
              <a:buAutoNum type="arabicPeriod"/>
              <a:tabLst>
                <a:tab pos="457200" algn="l"/>
              </a:tabLst>
              <a:defRPr sz="3200">
                <a:uFill>
                  <a:solidFill>
                    <a:srgbClr val="000000"/>
                  </a:solidFill>
                </a:uFill>
                <a:latin typeface="+mn-lt"/>
                <a:ea typeface="+mn-ea"/>
                <a:cs typeface="+mn-cs"/>
                <a:sym typeface="Calibri"/>
              </a:defRPr>
            </a:pPr>
            <a:r>
              <a:t>Rafforzare o indebolire un’argomentazione</a:t>
            </a:r>
          </a:p>
          <a:p>
            <a:pPr marL="320841" indent="-320841" defTabSz="449580">
              <a:spcBef>
                <a:spcPts val="500"/>
              </a:spcBef>
              <a:buSzPct val="100000"/>
              <a:buAutoNum type="arabicPeriod"/>
              <a:tabLst>
                <a:tab pos="457200" algn="l"/>
              </a:tabLst>
              <a:defRPr sz="3200">
                <a:uFill>
                  <a:solidFill>
                    <a:srgbClr val="000000"/>
                  </a:solidFill>
                </a:uFill>
                <a:latin typeface="+mn-lt"/>
                <a:ea typeface="+mn-ea"/>
                <a:cs typeface="+mn-cs"/>
                <a:sym typeface="Calibri"/>
              </a:defRPr>
            </a:pPr>
            <a:r>
              <a:t>Individuare il passaggio logico sbagliato</a:t>
            </a:r>
          </a:p>
          <a:p>
            <a:pPr marL="320841" indent="-320841" defTabSz="449580">
              <a:spcBef>
                <a:spcPts val="500"/>
              </a:spcBef>
              <a:buSzPct val="100000"/>
              <a:buAutoNum type="arabicPeriod"/>
              <a:tabLst>
                <a:tab pos="457200" algn="l"/>
              </a:tabLst>
              <a:defRPr sz="3200">
                <a:uFill>
                  <a:solidFill>
                    <a:srgbClr val="000000"/>
                  </a:solidFill>
                </a:uFill>
                <a:latin typeface="+mn-lt"/>
                <a:ea typeface="+mn-ea"/>
                <a:cs typeface="+mn-cs"/>
                <a:sym typeface="Calibri"/>
              </a:defRPr>
            </a:pPr>
            <a:r>
              <a:t>Trovare ragionamenti simili</a:t>
            </a:r>
          </a:p>
          <a:p>
            <a:pPr marL="320841" indent="-320841" defTabSz="449580">
              <a:spcBef>
                <a:spcPts val="500"/>
              </a:spcBef>
              <a:buSzPct val="100000"/>
              <a:buAutoNum type="arabicPeriod"/>
              <a:tabLst>
                <a:tab pos="457200" algn="l"/>
              </a:tabLst>
              <a:defRPr sz="3200">
                <a:uFill>
                  <a:solidFill>
                    <a:srgbClr val="000000"/>
                  </a:solidFill>
                </a:uFill>
                <a:latin typeface="+mn-lt"/>
                <a:ea typeface="+mn-ea"/>
                <a:cs typeface="+mn-cs"/>
                <a:sym typeface="Calibri"/>
              </a:defRPr>
            </a:pPr>
            <a:r>
              <a:t>Individuare e applicare un principio</a:t>
            </a:r>
          </a:p>
        </p:txBody>
      </p:sp>
      <p:sp>
        <p:nvSpPr>
          <p:cNvPr id="2" name="CasellaDiTesto 1">
            <a:extLst>
              <a:ext uri="{FF2B5EF4-FFF2-40B4-BE49-F238E27FC236}">
                <a16:creationId xmlns:a16="http://schemas.microsoft.com/office/drawing/2014/main" id="{DE9F90EB-D970-9960-F8CA-754DDA33F3CE}"/>
              </a:ext>
            </a:extLst>
          </p:cNvPr>
          <p:cNvSpPr txBox="1"/>
          <p:nvPr/>
        </p:nvSpPr>
        <p:spPr>
          <a:xfrm>
            <a:off x="347400" y="329400"/>
            <a:ext cx="8449200"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gn="ctr"/>
            <a:r>
              <a:rPr lang="it-IT" sz="2400"/>
              <a:t>Vediamo per prime le strategie per risolvere i quesiti di </a:t>
            </a:r>
            <a:endParaRPr lang="it-IT"/>
          </a:p>
          <a:p>
            <a:pPr algn="ctr"/>
            <a:r>
              <a:rPr lang="it-IT" sz="2400" b="1"/>
              <a:t>LOGICA VERBALE</a:t>
            </a:r>
            <a:endParaRPr lang="it-IT" b="1"/>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25">
                                            <p:bg/>
                                          </p:spTgt>
                                        </p:tgtEl>
                                        <p:attrNameLst>
                                          <p:attrName>style.visibility</p:attrName>
                                        </p:attrNameLst>
                                      </p:cBhvr>
                                      <p:to>
                                        <p:strVal val="visible"/>
                                      </p:to>
                                    </p:set>
                                    <p:animEffect transition="in" filter="dissolve">
                                      <p:cBhvr>
                                        <p:cTn id="7" dur="500"/>
                                        <p:tgtEl>
                                          <p:spTgt spid="325">
                                            <p:bg/>
                                          </p:spTgt>
                                        </p:tgtEl>
                                      </p:cBhvr>
                                    </p:animEffect>
                                  </p:childTnLst>
                                </p:cTn>
                              </p:par>
                              <p:par>
                                <p:cTn id="8" presetID="9" presetClass="entr" presetSubtype="0" fill="hold" grpId="0" nodeType="withEffect">
                                  <p:stCondLst>
                                    <p:cond delay="0"/>
                                  </p:stCondLst>
                                  <p:iterate>
                                    <p:tmAbs val="0"/>
                                  </p:iterate>
                                  <p:childTnLst>
                                    <p:set>
                                      <p:cBhvr>
                                        <p:cTn id="9" fill="hold"/>
                                        <p:tgtEl>
                                          <p:spTgt spid="325">
                                            <p:txEl>
                                              <p:pRg st="0" end="0"/>
                                            </p:txEl>
                                          </p:spTgt>
                                        </p:tgtEl>
                                        <p:attrNameLst>
                                          <p:attrName>style.visibility</p:attrName>
                                        </p:attrNameLst>
                                      </p:cBhvr>
                                      <p:to>
                                        <p:strVal val="visible"/>
                                      </p:to>
                                    </p:set>
                                    <p:animEffect transition="in" filter="dissolve">
                                      <p:cBhvr>
                                        <p:cTn id="10" dur="500"/>
                                        <p:tgtEl>
                                          <p:spTgt spid="32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0" nodeType="clickEffect">
                                  <p:stCondLst>
                                    <p:cond delay="0"/>
                                  </p:stCondLst>
                                  <p:iterate>
                                    <p:tmAbs val="0"/>
                                  </p:iterate>
                                  <p:childTnLst>
                                    <p:set>
                                      <p:cBhvr>
                                        <p:cTn id="14" fill="hold"/>
                                        <p:tgtEl>
                                          <p:spTgt spid="325">
                                            <p:txEl>
                                              <p:pRg st="1" end="1"/>
                                            </p:txEl>
                                          </p:spTgt>
                                        </p:tgtEl>
                                        <p:attrNameLst>
                                          <p:attrName>style.visibility</p:attrName>
                                        </p:attrNameLst>
                                      </p:cBhvr>
                                      <p:to>
                                        <p:strVal val="visible"/>
                                      </p:to>
                                    </p:set>
                                    <p:animEffect transition="in" filter="dissolve">
                                      <p:cBhvr>
                                        <p:cTn id="15" dur="500"/>
                                        <p:tgtEl>
                                          <p:spTgt spid="32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0" nodeType="clickEffect">
                                  <p:stCondLst>
                                    <p:cond delay="0"/>
                                  </p:stCondLst>
                                  <p:iterate>
                                    <p:tmAbs val="0"/>
                                  </p:iterate>
                                  <p:childTnLst>
                                    <p:set>
                                      <p:cBhvr>
                                        <p:cTn id="19" fill="hold"/>
                                        <p:tgtEl>
                                          <p:spTgt spid="325">
                                            <p:txEl>
                                              <p:pRg st="2" end="2"/>
                                            </p:txEl>
                                          </p:spTgt>
                                        </p:tgtEl>
                                        <p:attrNameLst>
                                          <p:attrName>style.visibility</p:attrName>
                                        </p:attrNameLst>
                                      </p:cBhvr>
                                      <p:to>
                                        <p:strVal val="visible"/>
                                      </p:to>
                                    </p:set>
                                    <p:animEffect transition="in" filter="dissolve">
                                      <p:cBhvr>
                                        <p:cTn id="20" dur="500"/>
                                        <p:tgtEl>
                                          <p:spTgt spid="32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0" nodeType="clickEffect">
                                  <p:stCondLst>
                                    <p:cond delay="0"/>
                                  </p:stCondLst>
                                  <p:iterate>
                                    <p:tmAbs val="0"/>
                                  </p:iterate>
                                  <p:childTnLst>
                                    <p:set>
                                      <p:cBhvr>
                                        <p:cTn id="24" fill="hold"/>
                                        <p:tgtEl>
                                          <p:spTgt spid="325">
                                            <p:txEl>
                                              <p:pRg st="3" end="3"/>
                                            </p:txEl>
                                          </p:spTgt>
                                        </p:tgtEl>
                                        <p:attrNameLst>
                                          <p:attrName>style.visibility</p:attrName>
                                        </p:attrNameLst>
                                      </p:cBhvr>
                                      <p:to>
                                        <p:strVal val="visible"/>
                                      </p:to>
                                    </p:set>
                                    <p:animEffect transition="in" filter="dissolve">
                                      <p:cBhvr>
                                        <p:cTn id="25" dur="500"/>
                                        <p:tgtEl>
                                          <p:spTgt spid="32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0" nodeType="clickEffect">
                                  <p:stCondLst>
                                    <p:cond delay="0"/>
                                  </p:stCondLst>
                                  <p:iterate>
                                    <p:tmAbs val="0"/>
                                  </p:iterate>
                                  <p:childTnLst>
                                    <p:set>
                                      <p:cBhvr>
                                        <p:cTn id="29" fill="hold"/>
                                        <p:tgtEl>
                                          <p:spTgt spid="325">
                                            <p:txEl>
                                              <p:pRg st="4" end="4"/>
                                            </p:txEl>
                                          </p:spTgt>
                                        </p:tgtEl>
                                        <p:attrNameLst>
                                          <p:attrName>style.visibility</p:attrName>
                                        </p:attrNameLst>
                                      </p:cBhvr>
                                      <p:to>
                                        <p:strVal val="visible"/>
                                      </p:to>
                                    </p:set>
                                    <p:animEffect transition="in" filter="dissolve">
                                      <p:cBhvr>
                                        <p:cTn id="30" dur="500"/>
                                        <p:tgtEl>
                                          <p:spTgt spid="32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fill="hold" grpId="0" nodeType="clickEffect">
                                  <p:stCondLst>
                                    <p:cond delay="0"/>
                                  </p:stCondLst>
                                  <p:iterate>
                                    <p:tmAbs val="0"/>
                                  </p:iterate>
                                  <p:childTnLst>
                                    <p:set>
                                      <p:cBhvr>
                                        <p:cTn id="34" fill="hold"/>
                                        <p:tgtEl>
                                          <p:spTgt spid="325">
                                            <p:txEl>
                                              <p:pRg st="5" end="5"/>
                                            </p:txEl>
                                          </p:spTgt>
                                        </p:tgtEl>
                                        <p:attrNameLst>
                                          <p:attrName>style.visibility</p:attrName>
                                        </p:attrNameLst>
                                      </p:cBhvr>
                                      <p:to>
                                        <p:strVal val="visible"/>
                                      </p:to>
                                    </p:set>
                                    <p:animEffect transition="in" filter="dissolve">
                                      <p:cBhvr>
                                        <p:cTn id="35" dur="500"/>
                                        <p:tgtEl>
                                          <p:spTgt spid="32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fill="hold" grpId="0" nodeType="clickEffect">
                                  <p:stCondLst>
                                    <p:cond delay="0"/>
                                  </p:stCondLst>
                                  <p:iterate>
                                    <p:tmAbs val="0"/>
                                  </p:iterate>
                                  <p:childTnLst>
                                    <p:set>
                                      <p:cBhvr>
                                        <p:cTn id="39" fill="hold"/>
                                        <p:tgtEl>
                                          <p:spTgt spid="325">
                                            <p:txEl>
                                              <p:pRg st="6" end="6"/>
                                            </p:txEl>
                                          </p:spTgt>
                                        </p:tgtEl>
                                        <p:attrNameLst>
                                          <p:attrName>style.visibility</p:attrName>
                                        </p:attrNameLst>
                                      </p:cBhvr>
                                      <p:to>
                                        <p:strVal val="visible"/>
                                      </p:to>
                                    </p:set>
                                    <p:animEffect transition="in" filter="dissolve">
                                      <p:cBhvr>
                                        <p:cTn id="40" dur="500"/>
                                        <p:tgtEl>
                                          <p:spTgt spid="325">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fill="hold" grpId="0" nodeType="clickEffect">
                                  <p:stCondLst>
                                    <p:cond delay="0"/>
                                  </p:stCondLst>
                                  <p:iterate>
                                    <p:tmAbs val="0"/>
                                  </p:iterate>
                                  <p:childTnLst>
                                    <p:set>
                                      <p:cBhvr>
                                        <p:cTn id="44" fill="hold"/>
                                        <p:tgtEl>
                                          <p:spTgt spid="325">
                                            <p:txEl>
                                              <p:pRg st="7" end="7"/>
                                            </p:txEl>
                                          </p:spTgt>
                                        </p:tgtEl>
                                        <p:attrNameLst>
                                          <p:attrName>style.visibility</p:attrName>
                                        </p:attrNameLst>
                                      </p:cBhvr>
                                      <p:to>
                                        <p:strVal val="visible"/>
                                      </p:to>
                                    </p:set>
                                    <p:animEffect transition="in" filter="dissolve">
                                      <p:cBhvr>
                                        <p:cTn id="45" dur="500"/>
                                        <p:tgtEl>
                                          <p:spTgt spid="325">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fill="hold" grpId="0" nodeType="clickEffect">
                                  <p:stCondLst>
                                    <p:cond delay="0"/>
                                  </p:stCondLst>
                                  <p:iterate>
                                    <p:tmAbs val="0"/>
                                  </p:iterate>
                                  <p:childTnLst>
                                    <p:set>
                                      <p:cBhvr>
                                        <p:cTn id="49" fill="hold"/>
                                        <p:tgtEl>
                                          <p:spTgt spid="325">
                                            <p:txEl>
                                              <p:pRg st="8" end="8"/>
                                            </p:txEl>
                                          </p:spTgt>
                                        </p:tgtEl>
                                        <p:attrNameLst>
                                          <p:attrName>style.visibility</p:attrName>
                                        </p:attrNameLst>
                                      </p:cBhvr>
                                      <p:to>
                                        <p:strVal val="visible"/>
                                      </p:to>
                                    </p:set>
                                    <p:animEffect transition="in" filter="dissolve">
                                      <p:cBhvr>
                                        <p:cTn id="50" dur="500"/>
                                        <p:tgtEl>
                                          <p:spTgt spid="32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build="p" bldLvl="5"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Queste tipologie di ragionamento logico si possono riconoscere facilmente, in quanto sono accompagnate sempre da domande standard:…"/>
          <p:cNvSpPr txBox="1"/>
          <p:nvPr/>
        </p:nvSpPr>
        <p:spPr>
          <a:xfrm>
            <a:off x="242168" y="1338057"/>
            <a:ext cx="8434917" cy="5488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571500" indent="-342900" defTabSz="449580">
              <a:spcBef>
                <a:spcPts val="500"/>
              </a:spcBef>
              <a:buSzPct val="100000"/>
              <a:buFont typeface="Arial"/>
              <a:buChar char="•"/>
              <a:tabLst>
                <a:tab pos="457200" algn="l"/>
              </a:tabLst>
              <a:defRPr sz="2200">
                <a:uFill>
                  <a:solidFill>
                    <a:srgbClr val="000000"/>
                  </a:solidFill>
                </a:uFill>
                <a:latin typeface="+mn-lt"/>
                <a:ea typeface="+mn-ea"/>
                <a:cs typeface="+mn-cs"/>
                <a:sym typeface="Calibri"/>
              </a:defRPr>
            </a:pPr>
            <a:r>
              <a:t>Quale delle seguenti affermazioni esprime il messaggio principale del brano precedente?</a:t>
            </a:r>
          </a:p>
          <a:p>
            <a:pPr marL="571500" indent="-342900" defTabSz="449580">
              <a:spcBef>
                <a:spcPts val="500"/>
              </a:spcBef>
              <a:buSzPct val="100000"/>
              <a:buFont typeface="Arial"/>
              <a:buChar char="•"/>
              <a:tabLst>
                <a:tab pos="457200" algn="l"/>
              </a:tabLst>
              <a:defRPr sz="2200">
                <a:uFill>
                  <a:solidFill>
                    <a:srgbClr val="000000"/>
                  </a:solidFill>
                </a:uFill>
                <a:latin typeface="+mn-lt"/>
                <a:ea typeface="+mn-ea"/>
                <a:cs typeface="+mn-cs"/>
                <a:sym typeface="Calibri"/>
              </a:defRPr>
            </a:pPr>
            <a:r>
              <a:t>Quale delle seguenti affermazioni è totalmente sostenuta dal brano precedente?</a:t>
            </a:r>
          </a:p>
          <a:p>
            <a:pPr marL="571500" indent="-342900" defTabSz="449580">
              <a:spcBef>
                <a:spcPts val="500"/>
              </a:spcBef>
              <a:buSzPct val="100000"/>
              <a:buFont typeface="Arial"/>
              <a:buChar char="•"/>
              <a:tabLst>
                <a:tab pos="457200" algn="l"/>
              </a:tabLst>
              <a:defRPr sz="2200">
                <a:uFill>
                  <a:solidFill>
                    <a:srgbClr val="000000"/>
                  </a:solidFill>
                </a:uFill>
                <a:latin typeface="+mn-lt"/>
                <a:ea typeface="+mn-ea"/>
                <a:cs typeface="+mn-cs"/>
                <a:sym typeface="Calibri"/>
              </a:defRPr>
            </a:pPr>
            <a:r>
              <a:t>Su quale supposizione implicita si basa il brano precedente?</a:t>
            </a:r>
          </a:p>
          <a:p>
            <a:pPr marL="571500" indent="-342900" defTabSz="449580">
              <a:spcBef>
                <a:spcPts val="500"/>
              </a:spcBef>
              <a:buSzPct val="100000"/>
              <a:buFont typeface="Arial"/>
              <a:buChar char="•"/>
              <a:tabLst>
                <a:tab pos="457200" algn="l"/>
              </a:tabLst>
              <a:defRPr sz="2200">
                <a:uFill>
                  <a:solidFill>
                    <a:srgbClr val="000000"/>
                  </a:solidFill>
                </a:uFill>
                <a:latin typeface="+mn-lt"/>
                <a:ea typeface="+mn-ea"/>
                <a:cs typeface="+mn-cs"/>
                <a:sym typeface="Calibri"/>
              </a:defRPr>
            </a:pPr>
            <a:r>
              <a:t>Quale delle seguenti affermazioni, se considerata vera, indebolisce l’argomentazione precedente? </a:t>
            </a:r>
          </a:p>
          <a:p>
            <a:pPr marL="571500" indent="-342900" defTabSz="449580">
              <a:spcBef>
                <a:spcPts val="500"/>
              </a:spcBef>
              <a:buSzPct val="100000"/>
              <a:buFont typeface="Arial"/>
              <a:buChar char="•"/>
              <a:tabLst>
                <a:tab pos="457200" algn="l"/>
              </a:tabLst>
              <a:defRPr sz="2200">
                <a:uFill>
                  <a:solidFill>
                    <a:srgbClr val="000000"/>
                  </a:solidFill>
                </a:uFill>
                <a:latin typeface="+mn-lt"/>
                <a:ea typeface="+mn-ea"/>
                <a:cs typeface="+mn-cs"/>
                <a:sym typeface="Calibri"/>
              </a:defRPr>
            </a:pPr>
            <a:r>
              <a:t>Quale delle seguenti affermazioni, se considerata vera, rafforza l’argomentazione precedente?</a:t>
            </a:r>
          </a:p>
          <a:p>
            <a:pPr marL="571500" indent="-342900" defTabSz="449580">
              <a:spcBef>
                <a:spcPts val="500"/>
              </a:spcBef>
              <a:buSzPct val="100000"/>
              <a:buFont typeface="Arial"/>
              <a:buChar char="•"/>
              <a:tabLst>
                <a:tab pos="457200" algn="l"/>
              </a:tabLst>
              <a:defRPr sz="2200">
                <a:uFill>
                  <a:solidFill>
                    <a:srgbClr val="000000"/>
                  </a:solidFill>
                </a:uFill>
                <a:latin typeface="+mn-lt"/>
                <a:ea typeface="+mn-ea"/>
                <a:cs typeface="+mn-cs"/>
                <a:sym typeface="Calibri"/>
              </a:defRPr>
            </a:pPr>
            <a:r>
              <a:t>Quale delle seguenti risposte costituisce il passaggio logico errato nel brano precedente?</a:t>
            </a:r>
          </a:p>
          <a:p>
            <a:pPr marL="571500" indent="-342900" defTabSz="449580">
              <a:spcBef>
                <a:spcPts val="500"/>
              </a:spcBef>
              <a:buSzPct val="100000"/>
              <a:buFont typeface="Arial"/>
              <a:buChar char="•"/>
              <a:tabLst>
                <a:tab pos="457200" algn="l"/>
              </a:tabLst>
              <a:defRPr sz="2200">
                <a:uFill>
                  <a:solidFill>
                    <a:srgbClr val="000000"/>
                  </a:solidFill>
                </a:uFill>
                <a:latin typeface="+mn-lt"/>
                <a:ea typeface="+mn-ea"/>
                <a:cs typeface="+mn-cs"/>
                <a:sym typeface="Calibri"/>
              </a:defRPr>
            </a:pPr>
            <a:r>
              <a:t>Quale delle seguenti affermazioni segue la stessa struttura logica del suddetto ragionamento?</a:t>
            </a:r>
          </a:p>
          <a:p>
            <a:pPr marL="571500" indent="-342900" defTabSz="449580">
              <a:spcBef>
                <a:spcPts val="500"/>
              </a:spcBef>
              <a:buSzPct val="100000"/>
              <a:buFont typeface="Arial"/>
              <a:buChar char="•"/>
              <a:tabLst>
                <a:tab pos="457200" algn="l"/>
              </a:tabLst>
              <a:defRPr sz="2200">
                <a:uFill>
                  <a:solidFill>
                    <a:srgbClr val="000000"/>
                  </a:solidFill>
                </a:uFill>
                <a:latin typeface="+mn-lt"/>
                <a:ea typeface="+mn-ea"/>
                <a:cs typeface="+mn-cs"/>
                <a:sym typeface="Calibri"/>
              </a:defRPr>
            </a:pPr>
            <a:r>
              <a:t>Quale delle seguenti affermazioni mette in luce il principio che sta alla base del brano precedente?</a:t>
            </a:r>
          </a:p>
        </p:txBody>
      </p:sp>
      <p:sp>
        <p:nvSpPr>
          <p:cNvPr id="328" name="Queste tipologie di ragionamento logico si possono riconoscere facilmente, in quanto sono accompagnate sempre da domande standard:"/>
          <p:cNvSpPr txBox="1"/>
          <p:nvPr/>
        </p:nvSpPr>
        <p:spPr>
          <a:xfrm>
            <a:off x="323526" y="180848"/>
            <a:ext cx="8593181" cy="10911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49580">
              <a:spcBef>
                <a:spcPts val="500"/>
              </a:spcBef>
              <a:defRPr sz="2200">
                <a:uFill>
                  <a:solidFill>
                    <a:srgbClr val="000000"/>
                  </a:solidFill>
                </a:uFill>
                <a:latin typeface="Arial"/>
                <a:ea typeface="Arial"/>
                <a:cs typeface="Arial"/>
                <a:sym typeface="Arial"/>
              </a:defRPr>
            </a:pPr>
            <a:r>
              <a:t>Queste</a:t>
            </a:r>
            <a:r>
              <a:rPr b="1">
                <a:latin typeface="+mn-lt"/>
                <a:ea typeface="+mn-ea"/>
                <a:cs typeface="+mn-cs"/>
                <a:sym typeface="Calibri"/>
              </a:rPr>
              <a:t> tipologie di ragionamento logico si possono riconoscere facilmente, </a:t>
            </a:r>
            <a:r>
              <a:t>in quanto sono accompagnate sempre da domande standard: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27">
                                            <p:bg/>
                                          </p:spTgt>
                                        </p:tgtEl>
                                        <p:attrNameLst>
                                          <p:attrName>style.visibility</p:attrName>
                                        </p:attrNameLst>
                                      </p:cBhvr>
                                      <p:to>
                                        <p:strVal val="visible"/>
                                      </p:to>
                                    </p:set>
                                    <p:animEffect transition="in" filter="dissolve">
                                      <p:cBhvr>
                                        <p:cTn id="7" dur="500"/>
                                        <p:tgtEl>
                                          <p:spTgt spid="327">
                                            <p:bg/>
                                          </p:spTgt>
                                        </p:tgtEl>
                                      </p:cBhvr>
                                    </p:animEffect>
                                  </p:childTnLst>
                                </p:cTn>
                              </p:par>
                              <p:par>
                                <p:cTn id="8" presetID="9" presetClass="entr" presetSubtype="0" fill="hold" grpId="0" nodeType="withEffect">
                                  <p:stCondLst>
                                    <p:cond delay="0"/>
                                  </p:stCondLst>
                                  <p:iterate>
                                    <p:tmAbs val="0"/>
                                  </p:iterate>
                                  <p:childTnLst>
                                    <p:set>
                                      <p:cBhvr>
                                        <p:cTn id="9" fill="hold"/>
                                        <p:tgtEl>
                                          <p:spTgt spid="327">
                                            <p:txEl>
                                              <p:pRg st="0" end="0"/>
                                            </p:txEl>
                                          </p:spTgt>
                                        </p:tgtEl>
                                        <p:attrNameLst>
                                          <p:attrName>style.visibility</p:attrName>
                                        </p:attrNameLst>
                                      </p:cBhvr>
                                      <p:to>
                                        <p:strVal val="visible"/>
                                      </p:to>
                                    </p:set>
                                    <p:animEffect transition="in" filter="dissolve">
                                      <p:cBhvr>
                                        <p:cTn id="10" dur="500"/>
                                        <p:tgtEl>
                                          <p:spTgt spid="32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0" nodeType="clickEffect">
                                  <p:stCondLst>
                                    <p:cond delay="0"/>
                                  </p:stCondLst>
                                  <p:iterate>
                                    <p:tmAbs val="0"/>
                                  </p:iterate>
                                  <p:childTnLst>
                                    <p:set>
                                      <p:cBhvr>
                                        <p:cTn id="14" fill="hold"/>
                                        <p:tgtEl>
                                          <p:spTgt spid="327">
                                            <p:txEl>
                                              <p:pRg st="1" end="1"/>
                                            </p:txEl>
                                          </p:spTgt>
                                        </p:tgtEl>
                                        <p:attrNameLst>
                                          <p:attrName>style.visibility</p:attrName>
                                        </p:attrNameLst>
                                      </p:cBhvr>
                                      <p:to>
                                        <p:strVal val="visible"/>
                                      </p:to>
                                    </p:set>
                                    <p:animEffect transition="in" filter="dissolve">
                                      <p:cBhvr>
                                        <p:cTn id="15" dur="500"/>
                                        <p:tgtEl>
                                          <p:spTgt spid="32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0" nodeType="clickEffect">
                                  <p:stCondLst>
                                    <p:cond delay="0"/>
                                  </p:stCondLst>
                                  <p:iterate>
                                    <p:tmAbs val="0"/>
                                  </p:iterate>
                                  <p:childTnLst>
                                    <p:set>
                                      <p:cBhvr>
                                        <p:cTn id="19" fill="hold"/>
                                        <p:tgtEl>
                                          <p:spTgt spid="327">
                                            <p:txEl>
                                              <p:pRg st="2" end="2"/>
                                            </p:txEl>
                                          </p:spTgt>
                                        </p:tgtEl>
                                        <p:attrNameLst>
                                          <p:attrName>style.visibility</p:attrName>
                                        </p:attrNameLst>
                                      </p:cBhvr>
                                      <p:to>
                                        <p:strVal val="visible"/>
                                      </p:to>
                                    </p:set>
                                    <p:animEffect transition="in" filter="dissolve">
                                      <p:cBhvr>
                                        <p:cTn id="20" dur="500"/>
                                        <p:tgtEl>
                                          <p:spTgt spid="32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0" nodeType="clickEffect">
                                  <p:stCondLst>
                                    <p:cond delay="0"/>
                                  </p:stCondLst>
                                  <p:iterate>
                                    <p:tmAbs val="0"/>
                                  </p:iterate>
                                  <p:childTnLst>
                                    <p:set>
                                      <p:cBhvr>
                                        <p:cTn id="24" fill="hold"/>
                                        <p:tgtEl>
                                          <p:spTgt spid="327">
                                            <p:txEl>
                                              <p:pRg st="3" end="3"/>
                                            </p:txEl>
                                          </p:spTgt>
                                        </p:tgtEl>
                                        <p:attrNameLst>
                                          <p:attrName>style.visibility</p:attrName>
                                        </p:attrNameLst>
                                      </p:cBhvr>
                                      <p:to>
                                        <p:strVal val="visible"/>
                                      </p:to>
                                    </p:set>
                                    <p:animEffect transition="in" filter="dissolve">
                                      <p:cBhvr>
                                        <p:cTn id="25" dur="500"/>
                                        <p:tgtEl>
                                          <p:spTgt spid="32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0" nodeType="clickEffect">
                                  <p:stCondLst>
                                    <p:cond delay="0"/>
                                  </p:stCondLst>
                                  <p:iterate>
                                    <p:tmAbs val="0"/>
                                  </p:iterate>
                                  <p:childTnLst>
                                    <p:set>
                                      <p:cBhvr>
                                        <p:cTn id="29" fill="hold"/>
                                        <p:tgtEl>
                                          <p:spTgt spid="327">
                                            <p:txEl>
                                              <p:pRg st="4" end="4"/>
                                            </p:txEl>
                                          </p:spTgt>
                                        </p:tgtEl>
                                        <p:attrNameLst>
                                          <p:attrName>style.visibility</p:attrName>
                                        </p:attrNameLst>
                                      </p:cBhvr>
                                      <p:to>
                                        <p:strVal val="visible"/>
                                      </p:to>
                                    </p:set>
                                    <p:animEffect transition="in" filter="dissolve">
                                      <p:cBhvr>
                                        <p:cTn id="30" dur="500"/>
                                        <p:tgtEl>
                                          <p:spTgt spid="32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fill="hold" grpId="0" nodeType="clickEffect">
                                  <p:stCondLst>
                                    <p:cond delay="0"/>
                                  </p:stCondLst>
                                  <p:iterate>
                                    <p:tmAbs val="0"/>
                                  </p:iterate>
                                  <p:childTnLst>
                                    <p:set>
                                      <p:cBhvr>
                                        <p:cTn id="34" fill="hold"/>
                                        <p:tgtEl>
                                          <p:spTgt spid="327">
                                            <p:txEl>
                                              <p:pRg st="5" end="5"/>
                                            </p:txEl>
                                          </p:spTgt>
                                        </p:tgtEl>
                                        <p:attrNameLst>
                                          <p:attrName>style.visibility</p:attrName>
                                        </p:attrNameLst>
                                      </p:cBhvr>
                                      <p:to>
                                        <p:strVal val="visible"/>
                                      </p:to>
                                    </p:set>
                                    <p:animEffect transition="in" filter="dissolve">
                                      <p:cBhvr>
                                        <p:cTn id="35" dur="500"/>
                                        <p:tgtEl>
                                          <p:spTgt spid="32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fill="hold" grpId="0" nodeType="clickEffect">
                                  <p:stCondLst>
                                    <p:cond delay="0"/>
                                  </p:stCondLst>
                                  <p:iterate>
                                    <p:tmAbs val="0"/>
                                  </p:iterate>
                                  <p:childTnLst>
                                    <p:set>
                                      <p:cBhvr>
                                        <p:cTn id="39" fill="hold"/>
                                        <p:tgtEl>
                                          <p:spTgt spid="327">
                                            <p:txEl>
                                              <p:pRg st="6" end="6"/>
                                            </p:txEl>
                                          </p:spTgt>
                                        </p:tgtEl>
                                        <p:attrNameLst>
                                          <p:attrName>style.visibility</p:attrName>
                                        </p:attrNameLst>
                                      </p:cBhvr>
                                      <p:to>
                                        <p:strVal val="visible"/>
                                      </p:to>
                                    </p:set>
                                    <p:animEffect transition="in" filter="dissolve">
                                      <p:cBhvr>
                                        <p:cTn id="40" dur="500"/>
                                        <p:tgtEl>
                                          <p:spTgt spid="327">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fill="hold" grpId="0" nodeType="clickEffect">
                                  <p:stCondLst>
                                    <p:cond delay="0"/>
                                  </p:stCondLst>
                                  <p:iterate>
                                    <p:tmAbs val="0"/>
                                  </p:iterate>
                                  <p:childTnLst>
                                    <p:set>
                                      <p:cBhvr>
                                        <p:cTn id="44" fill="hold"/>
                                        <p:tgtEl>
                                          <p:spTgt spid="327">
                                            <p:txEl>
                                              <p:pRg st="7" end="7"/>
                                            </p:txEl>
                                          </p:spTgt>
                                        </p:tgtEl>
                                        <p:attrNameLst>
                                          <p:attrName>style.visibility</p:attrName>
                                        </p:attrNameLst>
                                      </p:cBhvr>
                                      <p:to>
                                        <p:strVal val="visible"/>
                                      </p:to>
                                    </p:set>
                                    <p:animEffect transition="in" filter="dissolve">
                                      <p:cBhvr>
                                        <p:cTn id="45" dur="500"/>
                                        <p:tgtEl>
                                          <p:spTgt spid="3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Oppure?"/>
          <p:cNvSpPr txBox="1">
            <a:spLocks noGrp="1"/>
          </p:cNvSpPr>
          <p:nvPr>
            <p:ph type="title"/>
          </p:nvPr>
        </p:nvSpPr>
        <p:spPr>
          <a:xfrm>
            <a:off x="457199" y="274638"/>
            <a:ext cx="8229601" cy="1143001"/>
          </a:xfrm>
          <a:prstGeom prst="rect">
            <a:avLst/>
          </a:prstGeom>
        </p:spPr>
        <p:txBody>
          <a:bodyPr/>
          <a:lstStyle/>
          <a:p>
            <a:r>
              <a:t>Oppure?</a:t>
            </a:r>
          </a:p>
        </p:txBody>
      </p:sp>
      <p:pic>
        <p:nvPicPr>
          <p:cNvPr id="127" name="Immagine" descr="Immagine"/>
          <p:cNvPicPr>
            <a:picLocks noChangeAspect="1"/>
          </p:cNvPicPr>
          <p:nvPr/>
        </p:nvPicPr>
        <p:blipFill>
          <a:blip r:embed="rId2"/>
          <a:stretch>
            <a:fillRect/>
          </a:stretch>
        </p:blipFill>
        <p:spPr>
          <a:xfrm>
            <a:off x="240555" y="2305074"/>
            <a:ext cx="4323880" cy="2301422"/>
          </a:xfrm>
          <a:prstGeom prst="rect">
            <a:avLst/>
          </a:prstGeom>
          <a:ln w="12700">
            <a:miter lim="400000"/>
          </a:ln>
          <a:effectLst>
            <a:outerShdw blurRad="292100" dist="139700" dir="2700000" rotWithShape="0">
              <a:srgbClr val="333333">
                <a:alpha val="64999"/>
              </a:srgbClr>
            </a:outerShdw>
          </a:effectLst>
        </p:spPr>
      </p:pic>
      <p:pic>
        <p:nvPicPr>
          <p:cNvPr id="128" name="Immagine" descr="Immagine"/>
          <p:cNvPicPr>
            <a:picLocks noChangeAspect="1"/>
          </p:cNvPicPr>
          <p:nvPr/>
        </p:nvPicPr>
        <p:blipFill>
          <a:blip r:embed="rId3"/>
          <a:stretch>
            <a:fillRect/>
          </a:stretch>
        </p:blipFill>
        <p:spPr>
          <a:xfrm>
            <a:off x="5166324" y="1874984"/>
            <a:ext cx="3737122" cy="3161604"/>
          </a:xfrm>
          <a:prstGeom prst="rect">
            <a:avLst/>
          </a:prstGeom>
          <a:ln w="12700">
            <a:miter lim="400000"/>
          </a:ln>
        </p:spPr>
      </p:pic>
      <p:sp>
        <p:nvSpPr>
          <p:cNvPr id="129" name="STUDIO"/>
          <p:cNvSpPr txBox="1"/>
          <p:nvPr/>
        </p:nvSpPr>
        <p:spPr>
          <a:xfrm>
            <a:off x="1480523" y="4987075"/>
            <a:ext cx="1843938" cy="688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4000" b="1">
                <a:latin typeface="+mn-lt"/>
                <a:ea typeface="+mn-ea"/>
                <a:cs typeface="+mn-cs"/>
                <a:sym typeface="Calibri"/>
              </a:defRPr>
            </a:lvl1pPr>
          </a:lstStyle>
          <a:p>
            <a:r>
              <a:t>STUDIO</a:t>
            </a:r>
          </a:p>
        </p:txBody>
      </p:sp>
      <p:sp>
        <p:nvSpPr>
          <p:cNvPr id="130" name="+"/>
          <p:cNvSpPr txBox="1"/>
          <p:nvPr/>
        </p:nvSpPr>
        <p:spPr>
          <a:xfrm>
            <a:off x="4628034" y="2679816"/>
            <a:ext cx="840836" cy="1551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9900" b="1">
                <a:latin typeface="+mn-lt"/>
                <a:ea typeface="+mn-ea"/>
                <a:cs typeface="+mn-cs"/>
                <a:sym typeface="Calibri"/>
              </a:defRPr>
            </a:lvl1pPr>
          </a:lstStyle>
          <a:p>
            <a:r>
              <a:t>+</a:t>
            </a:r>
          </a:p>
        </p:txBody>
      </p:sp>
      <p:sp>
        <p:nvSpPr>
          <p:cNvPr id="131" name="ESERCIZIO"/>
          <p:cNvSpPr txBox="1"/>
          <p:nvPr/>
        </p:nvSpPr>
        <p:spPr>
          <a:xfrm>
            <a:off x="5791196" y="4987075"/>
            <a:ext cx="2487372" cy="688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4000" b="1">
                <a:latin typeface="+mn-lt"/>
                <a:ea typeface="+mn-ea"/>
                <a:cs typeface="+mn-cs"/>
                <a:sym typeface="Calibri"/>
              </a:defRPr>
            </a:lvl1pPr>
          </a:lstStyle>
          <a:p>
            <a:r>
              <a:t>ESERCIZIO</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Per risolvere questo tipo di domande è fondamentale:…"/>
          <p:cNvSpPr txBox="1"/>
          <p:nvPr/>
        </p:nvSpPr>
        <p:spPr>
          <a:xfrm>
            <a:off x="112217" y="1804745"/>
            <a:ext cx="8919566" cy="4612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457200" indent="-228600" defTabSz="449580">
              <a:spcBef>
                <a:spcPts val="500"/>
              </a:spcBef>
              <a:buSzPct val="90909"/>
              <a:buFont typeface="Symbol"/>
              <a:buChar char="·"/>
              <a:tabLst>
                <a:tab pos="457200" algn="l"/>
              </a:tabLst>
              <a:defRPr sz="2700" b="1">
                <a:uFill>
                  <a:solidFill>
                    <a:srgbClr val="000000"/>
                  </a:solidFill>
                </a:uFill>
                <a:latin typeface="+mn-lt"/>
                <a:ea typeface="+mn-ea"/>
                <a:cs typeface="+mn-cs"/>
                <a:sym typeface="Calibri"/>
              </a:defRPr>
            </a:pPr>
            <a:r>
              <a:t>leggere attentamente il titolo del brano</a:t>
            </a:r>
            <a:r>
              <a:rPr b="0"/>
              <a:t> (se presente) e della domanda, prestando attenzione a ciò che richiede</a:t>
            </a:r>
          </a:p>
          <a:p>
            <a:pPr marL="457200" indent="-228600" defTabSz="449580">
              <a:spcBef>
                <a:spcPts val="500"/>
              </a:spcBef>
              <a:buSzPct val="90909"/>
              <a:buFont typeface="Symbol"/>
              <a:buChar char="·"/>
              <a:tabLst>
                <a:tab pos="457200" algn="l"/>
              </a:tabLst>
              <a:defRPr sz="2700" b="1">
                <a:uFill>
                  <a:solidFill>
                    <a:srgbClr val="000000"/>
                  </a:solidFill>
                </a:uFill>
                <a:latin typeface="+mn-lt"/>
                <a:ea typeface="+mn-ea"/>
                <a:cs typeface="+mn-cs"/>
                <a:sym typeface="Calibri"/>
              </a:defRPr>
            </a:pPr>
            <a:r>
              <a:t>sottolineare o evidenziare le parti che si ritengono salienti e cruciali</a:t>
            </a:r>
            <a:r>
              <a:rPr b="0"/>
              <a:t> per lo svolgimento della domanda</a:t>
            </a:r>
          </a:p>
          <a:p>
            <a:pPr marL="457200" indent="-228600" defTabSz="449580">
              <a:spcBef>
                <a:spcPts val="500"/>
              </a:spcBef>
              <a:buSzPct val="90909"/>
              <a:buFont typeface="Symbol"/>
              <a:buChar char="·"/>
              <a:tabLst>
                <a:tab pos="457200" algn="l"/>
              </a:tabLst>
              <a:defRPr sz="2700" b="1">
                <a:uFill>
                  <a:solidFill>
                    <a:srgbClr val="000000"/>
                  </a:solidFill>
                </a:uFill>
                <a:latin typeface="+mn-lt"/>
                <a:ea typeface="+mn-ea"/>
                <a:cs typeface="+mn-cs"/>
                <a:sym typeface="Calibri"/>
              </a:defRPr>
            </a:pPr>
            <a:r>
              <a:t>individuare premessa, conclusione ed eventualmente supposizioni</a:t>
            </a:r>
            <a:r>
              <a:rPr b="0"/>
              <a:t> (ragionamenti impliciti che non sono scritti nel testo)</a:t>
            </a:r>
          </a:p>
          <a:p>
            <a:pPr marL="457200" indent="-228600" defTabSz="449580">
              <a:spcBef>
                <a:spcPts val="500"/>
              </a:spcBef>
              <a:buSzPct val="90909"/>
              <a:buFont typeface="Symbol"/>
              <a:buChar char="·"/>
              <a:tabLst>
                <a:tab pos="457200" algn="l"/>
              </a:tabLst>
              <a:defRPr sz="2700" b="1">
                <a:uFill>
                  <a:solidFill>
                    <a:srgbClr val="000000"/>
                  </a:solidFill>
                </a:uFill>
                <a:latin typeface="+mn-lt"/>
                <a:ea typeface="+mn-ea"/>
                <a:cs typeface="+mn-cs"/>
                <a:sym typeface="Calibri"/>
              </a:defRPr>
            </a:pPr>
            <a:r>
              <a:t>trovare la condizione minima, sufficiente ed indispensabile</a:t>
            </a:r>
            <a:r>
              <a:rPr b="0"/>
              <a:t> che è verificata quando si verifica la situazione posta</a:t>
            </a:r>
          </a:p>
        </p:txBody>
      </p:sp>
      <p:sp>
        <p:nvSpPr>
          <p:cNvPr id="331" name="Per risolvere questo tipo di domande è fondamentale:"/>
          <p:cNvSpPr txBox="1"/>
          <p:nvPr/>
        </p:nvSpPr>
        <p:spPr>
          <a:xfrm>
            <a:off x="359847" y="399321"/>
            <a:ext cx="8188374" cy="104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49580">
              <a:spcBef>
                <a:spcPts val="500"/>
              </a:spcBef>
              <a:defRPr sz="3300" b="1">
                <a:uFill>
                  <a:solidFill>
                    <a:srgbClr val="000000"/>
                  </a:solidFill>
                </a:uFill>
                <a:latin typeface="Arial"/>
                <a:ea typeface="Arial"/>
                <a:cs typeface="Arial"/>
                <a:sym typeface="Arial"/>
              </a:defRPr>
            </a:lvl1pPr>
          </a:lstStyle>
          <a:p>
            <a:r>
              <a:t>Per risolvere questo tipo di domande è fondamentale: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30">
                                            <p:bg/>
                                          </p:spTgt>
                                        </p:tgtEl>
                                        <p:attrNameLst>
                                          <p:attrName>style.visibility</p:attrName>
                                        </p:attrNameLst>
                                      </p:cBhvr>
                                      <p:to>
                                        <p:strVal val="visible"/>
                                      </p:to>
                                    </p:set>
                                    <p:animEffect transition="in" filter="dissolve">
                                      <p:cBhvr>
                                        <p:cTn id="7" dur="500"/>
                                        <p:tgtEl>
                                          <p:spTgt spid="330">
                                            <p:bg/>
                                          </p:spTgt>
                                        </p:tgtEl>
                                      </p:cBhvr>
                                    </p:animEffect>
                                  </p:childTnLst>
                                </p:cTn>
                              </p:par>
                              <p:par>
                                <p:cTn id="8" presetID="9" presetClass="entr" presetSubtype="0" fill="hold" grpId="0" nodeType="withEffect">
                                  <p:stCondLst>
                                    <p:cond delay="0"/>
                                  </p:stCondLst>
                                  <p:iterate>
                                    <p:tmAbs val="0"/>
                                  </p:iterate>
                                  <p:childTnLst>
                                    <p:set>
                                      <p:cBhvr>
                                        <p:cTn id="9" fill="hold"/>
                                        <p:tgtEl>
                                          <p:spTgt spid="330">
                                            <p:txEl>
                                              <p:pRg st="0" end="0"/>
                                            </p:txEl>
                                          </p:spTgt>
                                        </p:tgtEl>
                                        <p:attrNameLst>
                                          <p:attrName>style.visibility</p:attrName>
                                        </p:attrNameLst>
                                      </p:cBhvr>
                                      <p:to>
                                        <p:strVal val="visible"/>
                                      </p:to>
                                    </p:set>
                                    <p:animEffect transition="in" filter="dissolve">
                                      <p:cBhvr>
                                        <p:cTn id="10" dur="500"/>
                                        <p:tgtEl>
                                          <p:spTgt spid="33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0" nodeType="clickEffect">
                                  <p:stCondLst>
                                    <p:cond delay="0"/>
                                  </p:stCondLst>
                                  <p:iterate>
                                    <p:tmAbs val="0"/>
                                  </p:iterate>
                                  <p:childTnLst>
                                    <p:set>
                                      <p:cBhvr>
                                        <p:cTn id="14" fill="hold"/>
                                        <p:tgtEl>
                                          <p:spTgt spid="330">
                                            <p:txEl>
                                              <p:pRg st="1" end="1"/>
                                            </p:txEl>
                                          </p:spTgt>
                                        </p:tgtEl>
                                        <p:attrNameLst>
                                          <p:attrName>style.visibility</p:attrName>
                                        </p:attrNameLst>
                                      </p:cBhvr>
                                      <p:to>
                                        <p:strVal val="visible"/>
                                      </p:to>
                                    </p:set>
                                    <p:animEffect transition="in" filter="dissolve">
                                      <p:cBhvr>
                                        <p:cTn id="15" dur="500"/>
                                        <p:tgtEl>
                                          <p:spTgt spid="33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0" nodeType="clickEffect">
                                  <p:stCondLst>
                                    <p:cond delay="0"/>
                                  </p:stCondLst>
                                  <p:iterate>
                                    <p:tmAbs val="0"/>
                                  </p:iterate>
                                  <p:childTnLst>
                                    <p:set>
                                      <p:cBhvr>
                                        <p:cTn id="19" fill="hold"/>
                                        <p:tgtEl>
                                          <p:spTgt spid="330">
                                            <p:txEl>
                                              <p:pRg st="2" end="2"/>
                                            </p:txEl>
                                          </p:spTgt>
                                        </p:tgtEl>
                                        <p:attrNameLst>
                                          <p:attrName>style.visibility</p:attrName>
                                        </p:attrNameLst>
                                      </p:cBhvr>
                                      <p:to>
                                        <p:strVal val="visible"/>
                                      </p:to>
                                    </p:set>
                                    <p:animEffect transition="in" filter="dissolve">
                                      <p:cBhvr>
                                        <p:cTn id="20" dur="500"/>
                                        <p:tgtEl>
                                          <p:spTgt spid="33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0" nodeType="clickEffect">
                                  <p:stCondLst>
                                    <p:cond delay="0"/>
                                  </p:stCondLst>
                                  <p:iterate>
                                    <p:tmAbs val="0"/>
                                  </p:iterate>
                                  <p:childTnLst>
                                    <p:set>
                                      <p:cBhvr>
                                        <p:cTn id="24" fill="hold"/>
                                        <p:tgtEl>
                                          <p:spTgt spid="330">
                                            <p:txEl>
                                              <p:pRg st="3" end="3"/>
                                            </p:txEl>
                                          </p:spTgt>
                                        </p:tgtEl>
                                        <p:attrNameLst>
                                          <p:attrName>style.visibility</p:attrName>
                                        </p:attrNameLst>
                                      </p:cBhvr>
                                      <p:to>
                                        <p:strVal val="visible"/>
                                      </p:to>
                                    </p:set>
                                    <p:animEffect transition="in" filter="dissolve">
                                      <p:cBhvr>
                                        <p:cTn id="25" dur="500"/>
                                        <p:tgtEl>
                                          <p:spTgt spid="3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build="p" bldLvl="5"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Vediamo ora insieme, attraverso alcuni esempi, come risolvere queste tipologie di ragionamento logico.…"/>
          <p:cNvSpPr txBox="1"/>
          <p:nvPr/>
        </p:nvSpPr>
        <p:spPr>
          <a:xfrm>
            <a:off x="183084" y="1310852"/>
            <a:ext cx="8777832" cy="5637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spAutoFit/>
          </a:bodyPr>
          <a:lstStyle/>
          <a:p>
            <a:pPr marL="160020" indent="-160020" defTabSz="449580">
              <a:spcBef>
                <a:spcPts val="500"/>
              </a:spcBef>
              <a:buSzPct val="100000"/>
              <a:buAutoNum type="arabicPeriod"/>
              <a:defRPr sz="2300" b="1">
                <a:uFill>
                  <a:solidFill>
                    <a:srgbClr val="000000"/>
                  </a:solidFill>
                </a:uFill>
                <a:latin typeface="Arial"/>
                <a:ea typeface="Arial"/>
                <a:cs typeface="Arial"/>
                <a:sym typeface="Arial"/>
              </a:defRPr>
            </a:pPr>
            <a:r>
              <a:rPr err="1"/>
              <a:t>Individuare</a:t>
            </a:r>
            <a:r>
              <a:t> il </a:t>
            </a:r>
            <a:r>
              <a:rPr err="1"/>
              <a:t>messaggio</a:t>
            </a:r>
            <a:r>
              <a:t> </a:t>
            </a:r>
            <a:r>
              <a:rPr err="1"/>
              <a:t>principale</a:t>
            </a:r>
            <a:endParaRPr lang="it-IT"/>
          </a:p>
          <a:p>
            <a:pPr defTabSz="449580">
              <a:spcBef>
                <a:spcPts val="500"/>
              </a:spcBef>
              <a:defRPr sz="1900" b="1">
                <a:uFill>
                  <a:solidFill>
                    <a:srgbClr val="000000"/>
                  </a:solidFill>
                </a:uFill>
                <a:latin typeface="Arial"/>
                <a:ea typeface="Arial"/>
                <a:cs typeface="Arial"/>
                <a:sym typeface="Arial"/>
              </a:defRPr>
            </a:pPr>
            <a:endParaRPr/>
          </a:p>
          <a:p>
            <a:pPr defTabSz="449580">
              <a:spcBef>
                <a:spcPts val="500"/>
              </a:spcBef>
              <a:defRPr sz="1900">
                <a:uFill>
                  <a:solidFill>
                    <a:srgbClr val="000000"/>
                  </a:solidFill>
                </a:uFill>
                <a:latin typeface="Arial"/>
                <a:ea typeface="Arial"/>
                <a:cs typeface="Arial"/>
                <a:sym typeface="Arial"/>
              </a:defRPr>
            </a:pPr>
            <a:r>
              <a:t>Il </a:t>
            </a:r>
            <a:r>
              <a:rPr err="1"/>
              <a:t>formaggio</a:t>
            </a:r>
            <a:r>
              <a:t> è un </a:t>
            </a:r>
            <a:r>
              <a:rPr err="1"/>
              <a:t>cibo</a:t>
            </a:r>
            <a:r>
              <a:t> molto </a:t>
            </a:r>
            <a:r>
              <a:rPr err="1"/>
              <a:t>calorico</a:t>
            </a:r>
            <a:r>
              <a:t> e di </a:t>
            </a:r>
            <a:r>
              <a:rPr err="1"/>
              <a:t>conseguenza</a:t>
            </a:r>
            <a:r>
              <a:t> ha </a:t>
            </a:r>
            <a:r>
              <a:rPr err="1"/>
              <a:t>dei</a:t>
            </a:r>
            <a:r>
              <a:t> </a:t>
            </a:r>
            <a:r>
              <a:rPr err="1"/>
              <a:t>legami</a:t>
            </a:r>
            <a:r>
              <a:t> con </a:t>
            </a:r>
            <a:r>
              <a:rPr err="1"/>
              <a:t>l’obesità</a:t>
            </a:r>
            <a:r>
              <a:t> e le </a:t>
            </a:r>
            <a:r>
              <a:rPr err="1"/>
              <a:t>malattie</a:t>
            </a:r>
            <a:r>
              <a:t> </a:t>
            </a:r>
            <a:r>
              <a:rPr err="1"/>
              <a:t>cardiovascolari</a:t>
            </a:r>
            <a:r>
              <a:t>. Ma </a:t>
            </a:r>
            <a:r>
              <a:rPr err="1"/>
              <a:t>ciò</a:t>
            </a:r>
            <a:r>
              <a:t> non </a:t>
            </a:r>
            <a:r>
              <a:rPr err="1"/>
              <a:t>significa</a:t>
            </a:r>
            <a:r>
              <a:t> </a:t>
            </a:r>
            <a:r>
              <a:rPr err="1"/>
              <a:t>che</a:t>
            </a:r>
            <a:r>
              <a:t> </a:t>
            </a:r>
            <a:r>
              <a:rPr err="1"/>
              <a:t>dovrebbe</a:t>
            </a:r>
            <a:r>
              <a:t> </a:t>
            </a:r>
            <a:r>
              <a:rPr err="1"/>
              <a:t>essere</a:t>
            </a:r>
            <a:r>
              <a:t> </a:t>
            </a:r>
            <a:r>
              <a:rPr err="1"/>
              <a:t>completamente</a:t>
            </a:r>
            <a:r>
              <a:t> </a:t>
            </a:r>
            <a:r>
              <a:rPr err="1"/>
              <a:t>estromesso</a:t>
            </a:r>
            <a:r>
              <a:t> da </a:t>
            </a:r>
            <a:r>
              <a:rPr err="1"/>
              <a:t>una</a:t>
            </a:r>
            <a:r>
              <a:t> </a:t>
            </a:r>
            <a:r>
              <a:rPr err="1"/>
              <a:t>dieta</a:t>
            </a:r>
            <a:r>
              <a:t> </a:t>
            </a:r>
            <a:r>
              <a:rPr err="1"/>
              <a:t>sana</a:t>
            </a:r>
            <a:r>
              <a:t>, in </a:t>
            </a:r>
            <a:r>
              <a:rPr err="1"/>
              <a:t>quanto</a:t>
            </a:r>
            <a:r>
              <a:t> fa bene in </a:t>
            </a:r>
            <a:r>
              <a:rPr err="1"/>
              <a:t>molti</a:t>
            </a:r>
            <a:r>
              <a:t> </a:t>
            </a:r>
            <a:r>
              <a:rPr err="1"/>
              <a:t>modi</a:t>
            </a:r>
            <a:r>
              <a:t>. 100 g di </a:t>
            </a:r>
            <a:r>
              <a:rPr err="1"/>
              <a:t>formaggio</a:t>
            </a:r>
            <a:r>
              <a:t> </a:t>
            </a:r>
            <a:r>
              <a:rPr err="1"/>
              <a:t>forniscono</a:t>
            </a:r>
            <a:r>
              <a:t> </a:t>
            </a:r>
            <a:r>
              <a:rPr err="1"/>
              <a:t>una</a:t>
            </a:r>
            <a:r>
              <a:t> </a:t>
            </a:r>
            <a:r>
              <a:rPr err="1"/>
              <a:t>più</a:t>
            </a:r>
            <a:r>
              <a:t> </a:t>
            </a:r>
            <a:r>
              <a:rPr err="1"/>
              <a:t>alta</a:t>
            </a:r>
            <a:r>
              <a:t> dose di calcio rispetto ad un </a:t>
            </a:r>
            <a:r>
              <a:rPr err="1"/>
              <a:t>bicchiere</a:t>
            </a:r>
            <a:r>
              <a:t> di latte. Il </a:t>
            </a:r>
            <a:r>
              <a:rPr err="1"/>
              <a:t>formaggio</a:t>
            </a:r>
            <a:r>
              <a:t> è un </a:t>
            </a:r>
            <a:r>
              <a:rPr err="1"/>
              <a:t>cibo</a:t>
            </a:r>
            <a:r>
              <a:t> </a:t>
            </a:r>
            <a:r>
              <a:rPr err="1"/>
              <a:t>che</a:t>
            </a:r>
            <a:r>
              <a:t> </a:t>
            </a:r>
            <a:r>
              <a:rPr err="1"/>
              <a:t>contiene</a:t>
            </a:r>
            <a:r>
              <a:t> </a:t>
            </a:r>
            <a:r>
              <a:rPr err="1"/>
              <a:t>molte</a:t>
            </a:r>
            <a:r>
              <a:t> </a:t>
            </a:r>
            <a:r>
              <a:rPr err="1"/>
              <a:t>proteine</a:t>
            </a:r>
            <a:r>
              <a:t>, </a:t>
            </a:r>
            <a:r>
              <a:rPr err="1"/>
              <a:t>contiene</a:t>
            </a:r>
            <a:r>
              <a:t> 20 g di </a:t>
            </a:r>
            <a:r>
              <a:rPr err="1"/>
              <a:t>proteine</a:t>
            </a:r>
            <a:r>
              <a:t> per 100 g ed è molto gustoso. I </a:t>
            </a:r>
            <a:r>
              <a:rPr err="1"/>
              <a:t>batteri</a:t>
            </a:r>
            <a:r>
              <a:t> </a:t>
            </a:r>
            <a:r>
              <a:rPr err="1"/>
              <a:t>che</a:t>
            </a:r>
            <a:r>
              <a:t> </a:t>
            </a:r>
            <a:r>
              <a:rPr err="1"/>
              <a:t>si</a:t>
            </a:r>
            <a:r>
              <a:t> </a:t>
            </a:r>
            <a:r>
              <a:rPr err="1"/>
              <a:t>trovano</a:t>
            </a:r>
            <a:r>
              <a:t> </a:t>
            </a:r>
            <a:r>
              <a:rPr err="1"/>
              <a:t>nel</a:t>
            </a:r>
            <a:r>
              <a:t> </a:t>
            </a:r>
            <a:r>
              <a:rPr err="1"/>
              <a:t>formaggio</a:t>
            </a:r>
            <a:r>
              <a:t> </a:t>
            </a:r>
            <a:r>
              <a:rPr err="1"/>
              <a:t>favoriscono</a:t>
            </a:r>
            <a:r>
              <a:t> </a:t>
            </a:r>
            <a:r>
              <a:rPr err="1"/>
              <a:t>una</a:t>
            </a:r>
            <a:r>
              <a:t> </a:t>
            </a:r>
            <a:r>
              <a:rPr err="1"/>
              <a:t>digestione</a:t>
            </a:r>
            <a:r>
              <a:t> </a:t>
            </a:r>
            <a:r>
              <a:rPr err="1"/>
              <a:t>sana</a:t>
            </a:r>
            <a:r>
              <a:t> e </a:t>
            </a:r>
            <a:r>
              <a:rPr err="1"/>
              <a:t>rafforzano</a:t>
            </a:r>
            <a:r>
              <a:t> il </a:t>
            </a:r>
            <a:r>
              <a:rPr err="1"/>
              <a:t>sistema</a:t>
            </a:r>
            <a:r>
              <a:t> </a:t>
            </a:r>
            <a:r>
              <a:rPr err="1"/>
              <a:t>immunitario</a:t>
            </a:r>
            <a:r>
              <a:t>.</a:t>
            </a:r>
            <a:endParaRPr b="1"/>
          </a:p>
          <a:p>
            <a:pPr defTabSz="449580">
              <a:spcBef>
                <a:spcPts val="500"/>
              </a:spcBef>
              <a:defRPr sz="1900">
                <a:uFill>
                  <a:solidFill>
                    <a:srgbClr val="000000"/>
                  </a:solidFill>
                </a:uFill>
                <a:latin typeface="Arial"/>
                <a:ea typeface="Arial"/>
                <a:cs typeface="Arial"/>
                <a:sym typeface="Arial"/>
              </a:defRPr>
            </a:pPr>
            <a:br>
              <a:rPr b="1"/>
            </a:br>
            <a:r>
              <a:rPr i="1"/>
              <a:t>Quale </a:t>
            </a:r>
            <a:r>
              <a:rPr i="1" err="1"/>
              <a:t>delle</a:t>
            </a:r>
            <a:r>
              <a:rPr i="1"/>
              <a:t> </a:t>
            </a:r>
            <a:r>
              <a:rPr i="1" err="1"/>
              <a:t>seguenti</a:t>
            </a:r>
            <a:r>
              <a:rPr i="1"/>
              <a:t> </a:t>
            </a:r>
            <a:r>
              <a:rPr i="1" err="1"/>
              <a:t>affermazioni</a:t>
            </a:r>
            <a:r>
              <a:rPr i="1"/>
              <a:t> </a:t>
            </a:r>
            <a:r>
              <a:rPr i="1" err="1"/>
              <a:t>esprime</a:t>
            </a:r>
            <a:r>
              <a:rPr i="1"/>
              <a:t> il </a:t>
            </a:r>
            <a:r>
              <a:rPr i="1" err="1"/>
              <a:t>messaggio</a:t>
            </a:r>
            <a:r>
              <a:rPr i="1"/>
              <a:t> </a:t>
            </a:r>
            <a:r>
              <a:rPr i="1" err="1"/>
              <a:t>principale</a:t>
            </a:r>
            <a:r>
              <a:rPr i="1"/>
              <a:t> del </a:t>
            </a:r>
            <a:r>
              <a:rPr i="1" err="1"/>
              <a:t>brano</a:t>
            </a:r>
            <a:r>
              <a:rPr i="1"/>
              <a:t> </a:t>
            </a:r>
            <a:r>
              <a:rPr i="1" err="1"/>
              <a:t>precedente</a:t>
            </a:r>
            <a:r>
              <a:rPr i="1"/>
              <a:t>?</a:t>
            </a:r>
            <a:endParaRPr b="1"/>
          </a:p>
          <a:p>
            <a:pPr marL="317500" indent="-317500" defTabSz="449580">
              <a:spcBef>
                <a:spcPts val="500"/>
              </a:spcBef>
              <a:buSzPct val="100000"/>
              <a:buAutoNum type="alphaUcPeriod"/>
              <a:tabLst>
                <a:tab pos="457200" algn="l"/>
              </a:tabLst>
              <a:defRPr sz="1900">
                <a:uFill>
                  <a:solidFill>
                    <a:srgbClr val="000000"/>
                  </a:solidFill>
                </a:uFill>
                <a:latin typeface="Arial"/>
                <a:ea typeface="Arial"/>
                <a:cs typeface="Arial"/>
                <a:sym typeface="Arial"/>
              </a:defRPr>
            </a:pPr>
            <a:r>
              <a:t>Il </a:t>
            </a:r>
            <a:r>
              <a:rPr err="1"/>
              <a:t>formaggio</a:t>
            </a:r>
            <a:r>
              <a:t> </a:t>
            </a:r>
            <a:r>
              <a:rPr err="1"/>
              <a:t>può</a:t>
            </a:r>
            <a:r>
              <a:t> </a:t>
            </a:r>
            <a:r>
              <a:rPr err="1"/>
              <a:t>essere</a:t>
            </a:r>
            <a:r>
              <a:t> </a:t>
            </a:r>
            <a:r>
              <a:rPr err="1"/>
              <a:t>incluso</a:t>
            </a:r>
            <a:r>
              <a:t>, con </a:t>
            </a:r>
            <a:r>
              <a:rPr err="1"/>
              <a:t>attenzione</a:t>
            </a:r>
            <a:r>
              <a:t>, in </a:t>
            </a:r>
            <a:r>
              <a:rPr err="1"/>
              <a:t>una</a:t>
            </a:r>
            <a:r>
              <a:t> </a:t>
            </a:r>
            <a:r>
              <a:rPr err="1"/>
              <a:t>dieta</a:t>
            </a:r>
            <a:r>
              <a:t> </a:t>
            </a:r>
            <a:r>
              <a:rPr err="1"/>
              <a:t>bilanciata</a:t>
            </a:r>
            <a:endParaRPr/>
          </a:p>
          <a:p>
            <a:pPr marL="317500" indent="-317500" defTabSz="449580">
              <a:spcBef>
                <a:spcPts val="500"/>
              </a:spcBef>
              <a:buSzPct val="100000"/>
              <a:buAutoNum type="alphaUcPeriod"/>
              <a:tabLst>
                <a:tab pos="457200" algn="l"/>
              </a:tabLst>
              <a:defRPr sz="1900">
                <a:uFill>
                  <a:solidFill>
                    <a:srgbClr val="000000"/>
                  </a:solidFill>
                </a:uFill>
                <a:latin typeface="Arial"/>
                <a:ea typeface="Arial"/>
                <a:cs typeface="Arial"/>
                <a:sym typeface="Arial"/>
              </a:defRPr>
            </a:pPr>
            <a:r>
              <a:t>Il </a:t>
            </a:r>
            <a:r>
              <a:rPr err="1"/>
              <a:t>formaggio</a:t>
            </a:r>
            <a:r>
              <a:t> </a:t>
            </a:r>
            <a:r>
              <a:rPr err="1"/>
              <a:t>può</a:t>
            </a:r>
            <a:r>
              <a:t> </a:t>
            </a:r>
            <a:r>
              <a:rPr err="1"/>
              <a:t>causare</a:t>
            </a:r>
            <a:r>
              <a:t> </a:t>
            </a:r>
            <a:r>
              <a:rPr err="1"/>
              <a:t>obesità</a:t>
            </a:r>
            <a:r>
              <a:t> e </a:t>
            </a:r>
            <a:r>
              <a:rPr err="1"/>
              <a:t>malattie</a:t>
            </a:r>
            <a:r>
              <a:t> </a:t>
            </a:r>
            <a:r>
              <a:rPr err="1"/>
              <a:t>cardiovascolari</a:t>
            </a:r>
            <a:endParaRPr/>
          </a:p>
          <a:p>
            <a:pPr marL="317500" indent="-317500" defTabSz="449580">
              <a:spcBef>
                <a:spcPts val="500"/>
              </a:spcBef>
              <a:buSzPct val="100000"/>
              <a:buAutoNum type="alphaUcPeriod"/>
              <a:tabLst>
                <a:tab pos="457200" algn="l"/>
              </a:tabLst>
              <a:defRPr sz="1900">
                <a:uFill>
                  <a:solidFill>
                    <a:srgbClr val="000000"/>
                  </a:solidFill>
                </a:uFill>
                <a:latin typeface="Arial"/>
                <a:ea typeface="Arial"/>
                <a:cs typeface="Arial"/>
                <a:sym typeface="Arial"/>
              </a:defRPr>
            </a:pPr>
            <a:r>
              <a:t>Il </a:t>
            </a:r>
            <a:r>
              <a:rPr err="1"/>
              <a:t>formaggio</a:t>
            </a:r>
            <a:r>
              <a:t> fa bene in </a:t>
            </a:r>
            <a:r>
              <a:rPr err="1"/>
              <a:t>molti</a:t>
            </a:r>
            <a:r>
              <a:t> </a:t>
            </a:r>
            <a:r>
              <a:rPr err="1"/>
              <a:t>modi</a:t>
            </a:r>
            <a:endParaRPr/>
          </a:p>
          <a:p>
            <a:pPr marL="317500" indent="-317500" defTabSz="449580">
              <a:spcBef>
                <a:spcPts val="500"/>
              </a:spcBef>
              <a:buSzPct val="100000"/>
              <a:buAutoNum type="alphaUcPeriod"/>
              <a:tabLst>
                <a:tab pos="457200" algn="l"/>
              </a:tabLst>
              <a:defRPr sz="1900">
                <a:uFill>
                  <a:solidFill>
                    <a:srgbClr val="000000"/>
                  </a:solidFill>
                </a:uFill>
                <a:latin typeface="Arial"/>
                <a:ea typeface="Arial"/>
                <a:cs typeface="Arial"/>
                <a:sym typeface="Arial"/>
              </a:defRPr>
            </a:pPr>
            <a:r>
              <a:t>Il </a:t>
            </a:r>
            <a:r>
              <a:rPr err="1"/>
              <a:t>formaggio</a:t>
            </a:r>
            <a:r>
              <a:t> è </a:t>
            </a:r>
            <a:r>
              <a:rPr err="1"/>
              <a:t>essenziale</a:t>
            </a:r>
            <a:r>
              <a:t> per </a:t>
            </a:r>
            <a:r>
              <a:rPr err="1"/>
              <a:t>una</a:t>
            </a:r>
            <a:r>
              <a:t> vita </a:t>
            </a:r>
            <a:r>
              <a:rPr err="1"/>
              <a:t>sana</a:t>
            </a:r>
            <a:endParaRPr/>
          </a:p>
          <a:p>
            <a:pPr marL="317500" indent="-317500" defTabSz="449580">
              <a:spcBef>
                <a:spcPts val="500"/>
              </a:spcBef>
              <a:buSzPct val="100000"/>
              <a:buAutoNum type="alphaUcPeriod"/>
              <a:tabLst>
                <a:tab pos="457200" algn="l"/>
              </a:tabLst>
              <a:defRPr sz="1900">
                <a:uFill>
                  <a:solidFill>
                    <a:srgbClr val="000000"/>
                  </a:solidFill>
                </a:uFill>
                <a:latin typeface="Arial"/>
                <a:ea typeface="Arial"/>
                <a:cs typeface="Arial"/>
                <a:sym typeface="Arial"/>
              </a:defRPr>
            </a:pPr>
            <a:r>
              <a:t>Il </a:t>
            </a:r>
            <a:r>
              <a:rPr err="1"/>
              <a:t>formaggio</a:t>
            </a:r>
            <a:r>
              <a:t> </a:t>
            </a:r>
            <a:r>
              <a:rPr err="1"/>
              <a:t>contiene</a:t>
            </a:r>
            <a:r>
              <a:t> </a:t>
            </a:r>
            <a:r>
              <a:rPr err="1"/>
              <a:t>batteri</a:t>
            </a:r>
            <a:r>
              <a:t> </a:t>
            </a:r>
            <a:r>
              <a:rPr err="1"/>
              <a:t>utili</a:t>
            </a:r>
            <a:r>
              <a:t> </a:t>
            </a:r>
            <a:r>
              <a:rPr err="1"/>
              <a:t>alla</a:t>
            </a:r>
            <a:r>
              <a:t> salute</a:t>
            </a:r>
          </a:p>
        </p:txBody>
      </p:sp>
      <p:sp>
        <p:nvSpPr>
          <p:cNvPr id="334" name="Vediamo ora insieme, attraverso alcuni esempi, come risolvere queste tipologie di ragionamento logico."/>
          <p:cNvSpPr txBox="1"/>
          <p:nvPr/>
        </p:nvSpPr>
        <p:spPr>
          <a:xfrm>
            <a:off x="323528" y="214896"/>
            <a:ext cx="8756316" cy="8176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49580">
              <a:spcBef>
                <a:spcPts val="500"/>
              </a:spcBef>
              <a:defRPr sz="2500">
                <a:uFill>
                  <a:solidFill>
                    <a:srgbClr val="000000"/>
                  </a:solidFill>
                </a:uFill>
                <a:latin typeface="Arial"/>
                <a:ea typeface="Arial"/>
                <a:cs typeface="Arial"/>
                <a:sym typeface="Arial"/>
              </a:defRPr>
            </a:lvl1pPr>
          </a:lstStyle>
          <a:p>
            <a:r>
              <a:t>Vediamo ora insieme, attraverso alcuni esempi, come risolvere queste tipologie di ragionamento logico.</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La cosa principale da fare in questa tipologia di domande (e questo vale per tutte) è leggere attentamente il brano, per poi individuare la frase che contiene la conclusione, che si può trovare in qualsiasi punto del brano.…"/>
          <p:cNvSpPr txBox="1"/>
          <p:nvPr/>
        </p:nvSpPr>
        <p:spPr>
          <a:xfrm>
            <a:off x="215155" y="262820"/>
            <a:ext cx="8713690" cy="5798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49580">
              <a:spcBef>
                <a:spcPts val="500"/>
              </a:spcBef>
              <a:defRPr>
                <a:uFill>
                  <a:solidFill>
                    <a:srgbClr val="000000"/>
                  </a:solidFill>
                </a:uFill>
                <a:latin typeface="Arial"/>
                <a:ea typeface="Arial"/>
                <a:cs typeface="Arial"/>
                <a:sym typeface="Arial"/>
              </a:defRPr>
            </a:pPr>
            <a:r>
              <a:t>La cosa principale da fare in questa tipologia di domande (e questo vale per tutte) è leggere attentamente il brano, per poi individuare la frase che contiene la conclusione, che si può trovare in qualsiasi punto del brano. </a:t>
            </a:r>
          </a:p>
          <a:p>
            <a:pPr defTabSz="449580">
              <a:spcBef>
                <a:spcPts val="500"/>
              </a:spcBef>
              <a:defRPr>
                <a:uFill>
                  <a:solidFill>
                    <a:srgbClr val="000000"/>
                  </a:solidFill>
                </a:uFill>
                <a:latin typeface="Arial"/>
                <a:ea typeface="Arial"/>
                <a:cs typeface="Arial"/>
                <a:sym typeface="Arial"/>
              </a:defRPr>
            </a:pPr>
            <a:r>
              <a:t>Una volta fatto ciò, ci si può chiedere quale messaggio vuole trasmetterci l’autore, e provare ad individuare la frase che lo contiene. </a:t>
            </a:r>
          </a:p>
          <a:p>
            <a:pPr defTabSz="449580">
              <a:spcBef>
                <a:spcPts val="500"/>
              </a:spcBef>
              <a:defRPr>
                <a:uFill>
                  <a:solidFill>
                    <a:srgbClr val="000000"/>
                  </a:solidFill>
                </a:uFill>
                <a:latin typeface="Arial"/>
                <a:ea typeface="Arial"/>
                <a:cs typeface="Arial"/>
                <a:sym typeface="Arial"/>
              </a:defRPr>
            </a:pPr>
            <a:r>
              <a:t>Poi, è utile rileggere di nuovo il brano, per capire se la frase che abbiamo scelto è supportata da tutto il testo. </a:t>
            </a:r>
          </a:p>
          <a:p>
            <a:pPr defTabSz="449580">
              <a:spcBef>
                <a:spcPts val="500"/>
              </a:spcBef>
              <a:defRPr>
                <a:uFill>
                  <a:solidFill>
                    <a:srgbClr val="000000"/>
                  </a:solidFill>
                </a:uFill>
                <a:latin typeface="Arial"/>
                <a:ea typeface="Arial"/>
                <a:cs typeface="Arial"/>
                <a:sym typeface="Arial"/>
              </a:defRPr>
            </a:pPr>
            <a:r>
              <a:t>Spesso il brano contiene una conclusione intermedia, quindi solo uno dei passaggi che portano alla conclusione finale, e di conseguenza è difficile arrivarci.</a:t>
            </a:r>
          </a:p>
          <a:p>
            <a:pPr defTabSz="449580">
              <a:spcBef>
                <a:spcPts val="500"/>
              </a:spcBef>
              <a:defRPr>
                <a:uFill>
                  <a:solidFill>
                    <a:srgbClr val="000000"/>
                  </a:solidFill>
                </a:uFill>
                <a:latin typeface="Arial"/>
                <a:ea typeface="Arial"/>
                <a:cs typeface="Arial"/>
                <a:sym typeface="Arial"/>
              </a:defRPr>
            </a:pPr>
            <a:r>
              <a:t>Nel nostro brano è necessario porre questa domanda: per quale motivo l’autore ha scritto un articolo sui formaggi? </a:t>
            </a:r>
          </a:p>
          <a:p>
            <a:pPr defTabSz="449580">
              <a:spcBef>
                <a:spcPts val="500"/>
              </a:spcBef>
              <a:defRPr>
                <a:uFill>
                  <a:solidFill>
                    <a:srgbClr val="000000"/>
                  </a:solidFill>
                </a:uFill>
                <a:latin typeface="Arial"/>
                <a:ea typeface="Arial"/>
                <a:cs typeface="Arial"/>
                <a:sym typeface="Arial"/>
              </a:defRPr>
            </a:pPr>
            <a:r>
              <a:t>È evidente che l’articolo è stato ideato per contrastare alcuni luoghi comuni sul formaggio, e l’autore mette in evidenza il fatto che, nonostante sia un alimento molto calorico, nonostante porti all’obesità e a poblemi cardio-vascolari, ha molte note positive. </a:t>
            </a:r>
          </a:p>
          <a:p>
            <a:pPr defTabSz="449580">
              <a:spcBef>
                <a:spcPts val="500"/>
              </a:spcBef>
              <a:defRPr>
                <a:uFill>
                  <a:solidFill>
                    <a:srgbClr val="000000"/>
                  </a:solidFill>
                </a:uFill>
                <a:latin typeface="Arial"/>
                <a:ea typeface="Arial"/>
                <a:cs typeface="Arial"/>
                <a:sym typeface="Arial"/>
              </a:defRPr>
            </a:pPr>
            <a:r>
              <a:t>Dunque, non esiste alcun motivo per il quale debba essere eliminato dalla nostra dieta. Molti potrebbero pensare che la risposta esatta sia la C, ma il fatto che faccia bene lo sappiamo già, e non costituisce il messaggio principale che l’autore vuole trasmetterci. Ciò che vuole dire l’autore è il fatto che è giusto inserire nella nostra alimentazione il formaggio, anche se molti non sono d’accordo.</a:t>
            </a:r>
          </a:p>
        </p:txBody>
      </p:sp>
      <p:sp>
        <p:nvSpPr>
          <p:cNvPr id="337" name="Dunque la risposta esatta è la A."/>
          <p:cNvSpPr txBox="1"/>
          <p:nvPr/>
        </p:nvSpPr>
        <p:spPr>
          <a:xfrm>
            <a:off x="2277122" y="6309319"/>
            <a:ext cx="4317908" cy="424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449580">
              <a:spcBef>
                <a:spcPts val="500"/>
              </a:spcBef>
              <a:defRPr sz="2300" b="1">
                <a:solidFill>
                  <a:srgbClr val="D80000"/>
                </a:solidFill>
                <a:uFill>
                  <a:solidFill>
                    <a:srgbClr val="000000"/>
                  </a:solidFill>
                </a:uFill>
                <a:latin typeface="Arial"/>
                <a:ea typeface="Arial"/>
                <a:cs typeface="Arial"/>
                <a:sym typeface="Arial"/>
              </a:defRPr>
            </a:lvl1pPr>
          </a:lstStyle>
          <a:p>
            <a:r>
              <a:t>LA RISPOSTA ESATTA È LA 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37"/>
                                        </p:tgtEl>
                                        <p:attrNameLst>
                                          <p:attrName>style.visibility</p:attrName>
                                        </p:attrNameLst>
                                      </p:cBhvr>
                                      <p:to>
                                        <p:strVal val="visible"/>
                                      </p:to>
                                    </p:set>
                                    <p:animEffect transition="in" filter="dissolve">
                                      <p:cBhvr>
                                        <p:cTn id="7" dur="5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2. Trarre una conclusione…"/>
          <p:cNvSpPr txBox="1"/>
          <p:nvPr/>
        </p:nvSpPr>
        <p:spPr>
          <a:xfrm>
            <a:off x="323527" y="692696"/>
            <a:ext cx="8352930" cy="39882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spAutoFit/>
          </a:bodyPr>
          <a:lstStyle/>
          <a:p>
            <a:pPr defTabSz="449580">
              <a:spcBef>
                <a:spcPts val="500"/>
              </a:spcBef>
              <a:defRPr sz="1200" b="1">
                <a:uFill>
                  <a:solidFill>
                    <a:srgbClr val="000000"/>
                  </a:solidFill>
                </a:uFill>
                <a:latin typeface="Times New Roman"/>
                <a:ea typeface="Times New Roman"/>
                <a:cs typeface="Times New Roman"/>
                <a:sym typeface="Times New Roman"/>
              </a:defRPr>
            </a:pPr>
            <a:r>
              <a:rPr sz="1400">
                <a:latin typeface="Calibri"/>
              </a:rPr>
              <a:t>2. Trarre una conclusione</a:t>
            </a:r>
            <a:endParaRPr lang="it-IT" sz="1400">
              <a:latin typeface="Calibri"/>
            </a:endParaRPr>
          </a:p>
          <a:p>
            <a:pPr defTabSz="449580">
              <a:spcBef>
                <a:spcPts val="500"/>
              </a:spcBef>
              <a:defRPr sz="1200" b="1">
                <a:uFill>
                  <a:solidFill>
                    <a:srgbClr val="000000"/>
                  </a:solidFill>
                </a:uFill>
                <a:latin typeface="Times New Roman"/>
                <a:ea typeface="Times New Roman"/>
                <a:cs typeface="Times New Roman"/>
                <a:sym typeface="Times New Roman"/>
              </a:defRPr>
            </a:pPr>
            <a:r>
              <a:rPr lang="it-IT" sz="1400">
                <a:latin typeface="Calibri"/>
              </a:rPr>
              <a:t> </a:t>
            </a:r>
            <a:r>
              <a:rPr sz="1400" b="0">
                <a:latin typeface="Calibri"/>
              </a:rPr>
              <a:t>Le “</a:t>
            </a:r>
            <a:r>
              <a:rPr sz="1400" b="1">
                <a:solidFill>
                  <a:srgbClr val="EA0000"/>
                </a:solidFill>
                <a:latin typeface="Calibri"/>
              </a:rPr>
              <a:t>carte </a:t>
            </a:r>
            <a:r>
              <a:rPr sz="1400" b="1" err="1">
                <a:solidFill>
                  <a:srgbClr val="EA0000"/>
                </a:solidFill>
                <a:latin typeface="Calibri"/>
              </a:rPr>
              <a:t>fedeltà</a:t>
            </a:r>
            <a:r>
              <a:rPr sz="1400" b="0">
                <a:latin typeface="Calibri"/>
              </a:rPr>
              <a:t>” </a:t>
            </a:r>
            <a:r>
              <a:rPr sz="1400" b="0" err="1">
                <a:latin typeface="Calibri"/>
              </a:rPr>
              <a:t>dei</a:t>
            </a:r>
            <a:r>
              <a:rPr sz="1400" b="0">
                <a:latin typeface="Calibri"/>
              </a:rPr>
              <a:t> </a:t>
            </a:r>
            <a:r>
              <a:rPr sz="1400" b="0" err="1">
                <a:latin typeface="Calibri"/>
              </a:rPr>
              <a:t>supermercati</a:t>
            </a:r>
            <a:r>
              <a:rPr sz="1400" b="0">
                <a:latin typeface="Calibri"/>
              </a:rPr>
              <a:t> </a:t>
            </a:r>
            <a:r>
              <a:rPr sz="1400" b="0" err="1">
                <a:latin typeface="Calibri"/>
              </a:rPr>
              <a:t>sono</a:t>
            </a:r>
            <a:r>
              <a:rPr sz="1400" b="0">
                <a:latin typeface="Calibri"/>
              </a:rPr>
              <a:t> state ideate per </a:t>
            </a:r>
            <a:r>
              <a:rPr sz="1400" b="0" err="1">
                <a:latin typeface="Calibri"/>
              </a:rPr>
              <a:t>incoraggiare</a:t>
            </a:r>
            <a:r>
              <a:rPr sz="1400" b="0">
                <a:latin typeface="Calibri"/>
              </a:rPr>
              <a:t> il </a:t>
            </a:r>
            <a:r>
              <a:rPr sz="1400" b="0" err="1">
                <a:latin typeface="Calibri"/>
              </a:rPr>
              <a:t>cliente</a:t>
            </a:r>
            <a:r>
              <a:rPr sz="1400" b="0">
                <a:latin typeface="Calibri"/>
              </a:rPr>
              <a:t> a fare sempre la </a:t>
            </a:r>
            <a:r>
              <a:rPr sz="1400" b="0" err="1">
                <a:latin typeface="Calibri"/>
              </a:rPr>
              <a:t>spesa</a:t>
            </a:r>
            <a:r>
              <a:rPr sz="1400" b="0">
                <a:latin typeface="Calibri"/>
              </a:rPr>
              <a:t> </a:t>
            </a:r>
            <a:r>
              <a:rPr sz="1400" b="0" err="1">
                <a:latin typeface="Calibri"/>
              </a:rPr>
              <a:t>nello</a:t>
            </a:r>
            <a:r>
              <a:rPr sz="1400" b="0">
                <a:latin typeface="Calibri"/>
              </a:rPr>
              <a:t> </a:t>
            </a:r>
            <a:r>
              <a:rPr sz="1400" b="0" err="1">
                <a:latin typeface="Calibri"/>
              </a:rPr>
              <a:t>stesso</a:t>
            </a:r>
            <a:r>
              <a:rPr sz="1400" b="0">
                <a:latin typeface="Calibri"/>
              </a:rPr>
              <a:t> </a:t>
            </a:r>
            <a:r>
              <a:rPr sz="1400" b="0" err="1">
                <a:latin typeface="Calibri"/>
              </a:rPr>
              <a:t>supermercato</a:t>
            </a:r>
            <a:r>
              <a:rPr sz="1400" b="0">
                <a:latin typeface="Calibri"/>
              </a:rPr>
              <a:t>. </a:t>
            </a:r>
            <a:r>
              <a:rPr sz="1400" b="0" err="1">
                <a:latin typeface="Calibri"/>
              </a:rPr>
              <a:t>Tuttavia</a:t>
            </a:r>
            <a:r>
              <a:rPr sz="1400" b="0">
                <a:latin typeface="Calibri"/>
              </a:rPr>
              <a:t>, </a:t>
            </a:r>
            <a:r>
              <a:rPr sz="1400" b="0" err="1">
                <a:latin typeface="Calibri"/>
              </a:rPr>
              <a:t>oggigiorno</a:t>
            </a:r>
            <a:r>
              <a:rPr sz="1400" b="0">
                <a:latin typeface="Calibri"/>
              </a:rPr>
              <a:t> </a:t>
            </a:r>
            <a:r>
              <a:rPr sz="1400" b="0" err="1">
                <a:latin typeface="Calibri"/>
              </a:rPr>
              <a:t>tutte</a:t>
            </a:r>
            <a:r>
              <a:rPr sz="1400" b="0">
                <a:latin typeface="Calibri"/>
              </a:rPr>
              <a:t> le </a:t>
            </a:r>
            <a:r>
              <a:rPr sz="1400" b="0" err="1">
                <a:latin typeface="Calibri"/>
              </a:rPr>
              <a:t>grandi</a:t>
            </a:r>
            <a:r>
              <a:rPr sz="1400" b="0">
                <a:latin typeface="Calibri"/>
              </a:rPr>
              <a:t> </a:t>
            </a:r>
            <a:r>
              <a:rPr sz="1400" b="0" err="1">
                <a:latin typeface="Calibri"/>
              </a:rPr>
              <a:t>catene</a:t>
            </a:r>
            <a:r>
              <a:rPr sz="1400" b="0">
                <a:latin typeface="Calibri"/>
              </a:rPr>
              <a:t> di </a:t>
            </a:r>
            <a:r>
              <a:rPr sz="1400" b="0" err="1">
                <a:latin typeface="Calibri"/>
              </a:rPr>
              <a:t>supermercati</a:t>
            </a:r>
            <a:r>
              <a:rPr sz="1400" b="0">
                <a:latin typeface="Calibri"/>
              </a:rPr>
              <a:t> </a:t>
            </a:r>
            <a:r>
              <a:rPr sz="1400" b="0" err="1">
                <a:latin typeface="Calibri"/>
              </a:rPr>
              <a:t>offrono</a:t>
            </a:r>
            <a:r>
              <a:rPr sz="1400" b="0">
                <a:latin typeface="Calibri"/>
              </a:rPr>
              <a:t> </a:t>
            </a:r>
            <a:r>
              <a:rPr sz="1400" b="0" err="1">
                <a:latin typeface="Calibri"/>
              </a:rPr>
              <a:t>tali</a:t>
            </a:r>
            <a:r>
              <a:rPr sz="1400" b="0">
                <a:latin typeface="Calibri"/>
              </a:rPr>
              <a:t> “carte </a:t>
            </a:r>
            <a:r>
              <a:rPr sz="1400" b="0" err="1">
                <a:latin typeface="Calibri"/>
              </a:rPr>
              <a:t>fedeltà</a:t>
            </a:r>
            <a:r>
              <a:rPr sz="1400" b="0">
                <a:latin typeface="Calibri"/>
              </a:rPr>
              <a:t>”. La </a:t>
            </a:r>
            <a:r>
              <a:rPr sz="1400" b="0" err="1">
                <a:latin typeface="Calibri"/>
              </a:rPr>
              <a:t>maggioranza</a:t>
            </a:r>
            <a:r>
              <a:rPr sz="1400" b="0">
                <a:latin typeface="Calibri"/>
              </a:rPr>
              <a:t> </a:t>
            </a:r>
            <a:r>
              <a:rPr sz="1400" b="0" err="1">
                <a:latin typeface="Calibri"/>
              </a:rPr>
              <a:t>dei</a:t>
            </a:r>
            <a:r>
              <a:rPr sz="1400" b="0">
                <a:latin typeface="Calibri"/>
              </a:rPr>
              <a:t> </a:t>
            </a:r>
            <a:r>
              <a:rPr sz="1400" b="0" err="1">
                <a:latin typeface="Calibri"/>
              </a:rPr>
              <a:t>clienti</a:t>
            </a:r>
            <a:r>
              <a:rPr sz="1400" b="0">
                <a:latin typeface="Calibri"/>
              </a:rPr>
              <a:t> </a:t>
            </a:r>
            <a:r>
              <a:rPr sz="1400" b="0" err="1">
                <a:latin typeface="Calibri"/>
              </a:rPr>
              <a:t>possiede</a:t>
            </a:r>
            <a:r>
              <a:rPr sz="1400" b="0">
                <a:latin typeface="Calibri"/>
              </a:rPr>
              <a:t> </a:t>
            </a:r>
            <a:r>
              <a:rPr sz="1400" b="0" err="1">
                <a:latin typeface="Calibri"/>
              </a:rPr>
              <a:t>una</a:t>
            </a:r>
            <a:r>
              <a:rPr sz="1400" b="0">
                <a:latin typeface="Calibri"/>
              </a:rPr>
              <a:t> “carta </a:t>
            </a:r>
            <a:r>
              <a:rPr sz="1400" b="0" err="1">
                <a:latin typeface="Calibri"/>
              </a:rPr>
              <a:t>fedeltà</a:t>
            </a:r>
            <a:r>
              <a:rPr sz="1400" b="0">
                <a:latin typeface="Calibri"/>
              </a:rPr>
              <a:t>” per </a:t>
            </a:r>
            <a:r>
              <a:rPr sz="1400" b="0" err="1">
                <a:latin typeface="Calibri"/>
              </a:rPr>
              <a:t>ciascuno</a:t>
            </a:r>
            <a:r>
              <a:rPr sz="1400" b="0">
                <a:latin typeface="Calibri"/>
              </a:rPr>
              <a:t> </a:t>
            </a:r>
            <a:r>
              <a:rPr sz="1400" b="0" err="1">
                <a:latin typeface="Calibri"/>
              </a:rPr>
              <a:t>dei</a:t>
            </a:r>
            <a:r>
              <a:rPr sz="1400" b="0">
                <a:latin typeface="Calibri"/>
              </a:rPr>
              <a:t> </a:t>
            </a:r>
            <a:r>
              <a:rPr sz="1400" b="0" err="1">
                <a:latin typeface="Calibri"/>
              </a:rPr>
              <a:t>supermercati</a:t>
            </a:r>
            <a:r>
              <a:rPr sz="1400" b="0">
                <a:latin typeface="Calibri"/>
              </a:rPr>
              <a:t> </a:t>
            </a:r>
            <a:r>
              <a:rPr sz="1400" b="0" err="1">
                <a:latin typeface="Calibri"/>
              </a:rPr>
              <a:t>della</a:t>
            </a:r>
            <a:r>
              <a:rPr sz="1400" b="0">
                <a:latin typeface="Calibri"/>
              </a:rPr>
              <a:t> zona in cui </a:t>
            </a:r>
            <a:r>
              <a:rPr sz="1400" b="0" err="1">
                <a:latin typeface="Calibri"/>
              </a:rPr>
              <a:t>risiede</a:t>
            </a:r>
            <a:r>
              <a:rPr sz="1400" b="0">
                <a:latin typeface="Calibri"/>
              </a:rPr>
              <a:t>. È, </a:t>
            </a:r>
            <a:r>
              <a:rPr sz="1400" b="0" err="1">
                <a:latin typeface="Calibri"/>
              </a:rPr>
              <a:t>quindi</a:t>
            </a:r>
            <a:r>
              <a:rPr sz="1400" b="0">
                <a:latin typeface="Calibri"/>
              </a:rPr>
              <a:t>, inutile per </a:t>
            </a:r>
            <a:r>
              <a:rPr sz="1400" b="0" err="1">
                <a:latin typeface="Calibri"/>
              </a:rPr>
              <a:t>i</a:t>
            </a:r>
            <a:r>
              <a:rPr sz="1400" b="0">
                <a:latin typeface="Calibri"/>
              </a:rPr>
              <a:t> </a:t>
            </a:r>
            <a:r>
              <a:rPr sz="1400" b="0" err="1">
                <a:latin typeface="Calibri"/>
              </a:rPr>
              <a:t>supermercati</a:t>
            </a:r>
            <a:r>
              <a:rPr sz="1400" b="0">
                <a:latin typeface="Calibri"/>
              </a:rPr>
              <a:t> </a:t>
            </a:r>
            <a:r>
              <a:rPr sz="1400" b="0" err="1">
                <a:latin typeface="Calibri"/>
              </a:rPr>
              <a:t>continuare</a:t>
            </a:r>
            <a:r>
              <a:rPr sz="1400" b="0">
                <a:latin typeface="Calibri"/>
              </a:rPr>
              <a:t> ad </a:t>
            </a:r>
            <a:r>
              <a:rPr sz="1400" b="0" err="1">
                <a:latin typeface="Calibri"/>
              </a:rPr>
              <a:t>offrire</a:t>
            </a:r>
            <a:r>
              <a:rPr sz="1400" b="0">
                <a:latin typeface="Calibri"/>
              </a:rPr>
              <a:t> </a:t>
            </a:r>
            <a:r>
              <a:rPr sz="1400" b="0" err="1">
                <a:latin typeface="Calibri"/>
              </a:rPr>
              <a:t>indiscriminatamente</a:t>
            </a:r>
            <a:r>
              <a:rPr sz="1400" b="0">
                <a:latin typeface="Calibri"/>
              </a:rPr>
              <a:t> </a:t>
            </a:r>
            <a:r>
              <a:rPr sz="1400" b="0" err="1">
                <a:latin typeface="Calibri"/>
              </a:rPr>
              <a:t>simili</a:t>
            </a:r>
            <a:r>
              <a:rPr sz="1400" b="0">
                <a:latin typeface="Calibri"/>
              </a:rPr>
              <a:t> “carte </a:t>
            </a:r>
            <a:r>
              <a:rPr sz="1400" b="0" err="1">
                <a:latin typeface="Calibri"/>
              </a:rPr>
              <a:t>fedeltà</a:t>
            </a:r>
            <a:r>
              <a:rPr sz="1400" b="0">
                <a:latin typeface="Calibri"/>
              </a:rPr>
              <a:t>” e </a:t>
            </a:r>
            <a:r>
              <a:rPr sz="1400" b="0" err="1">
                <a:latin typeface="Calibri"/>
              </a:rPr>
              <a:t>sembrerebbe</a:t>
            </a:r>
            <a:r>
              <a:rPr sz="1400" b="0">
                <a:latin typeface="Calibri"/>
              </a:rPr>
              <a:t> </a:t>
            </a:r>
            <a:r>
              <a:rPr sz="1400" b="0" err="1">
                <a:latin typeface="Calibri"/>
              </a:rPr>
              <a:t>invece</a:t>
            </a:r>
            <a:r>
              <a:rPr sz="1400" b="0">
                <a:latin typeface="Calibri"/>
              </a:rPr>
              <a:t> </a:t>
            </a:r>
            <a:r>
              <a:rPr sz="1400" b="0" err="1">
                <a:latin typeface="Calibri"/>
              </a:rPr>
              <a:t>più</a:t>
            </a:r>
            <a:r>
              <a:rPr sz="1400" b="0">
                <a:latin typeface="Calibri"/>
              </a:rPr>
              <a:t> </a:t>
            </a:r>
            <a:r>
              <a:rPr sz="1400" b="0" err="1">
                <a:latin typeface="Calibri"/>
              </a:rPr>
              <a:t>opportuno</a:t>
            </a:r>
            <a:r>
              <a:rPr sz="1400" b="0">
                <a:latin typeface="Calibri"/>
              </a:rPr>
              <a:t> </a:t>
            </a:r>
            <a:r>
              <a:rPr sz="1400" b="0" err="1">
                <a:latin typeface="Calibri"/>
              </a:rPr>
              <a:t>smettere</a:t>
            </a:r>
            <a:r>
              <a:rPr sz="1400" b="0">
                <a:latin typeface="Calibri"/>
              </a:rPr>
              <a:t> di </a:t>
            </a:r>
            <a:r>
              <a:rPr sz="1400" b="0" err="1">
                <a:latin typeface="Calibri"/>
              </a:rPr>
              <a:t>offrirle</a:t>
            </a:r>
            <a:r>
              <a:rPr sz="1400" b="0">
                <a:latin typeface="Calibri"/>
              </a:rPr>
              <a:t>. Dalla </a:t>
            </a:r>
            <a:r>
              <a:rPr sz="1400" b="0" err="1">
                <a:latin typeface="Calibri"/>
              </a:rPr>
              <a:t>situazione</a:t>
            </a:r>
            <a:r>
              <a:rPr sz="1400" b="0">
                <a:latin typeface="Calibri"/>
              </a:rPr>
              <a:t> </a:t>
            </a:r>
            <a:r>
              <a:rPr sz="1400" b="0" err="1">
                <a:latin typeface="Calibri"/>
              </a:rPr>
              <a:t>appena</a:t>
            </a:r>
            <a:r>
              <a:rPr sz="1400" b="0">
                <a:latin typeface="Calibri"/>
              </a:rPr>
              <a:t> </a:t>
            </a:r>
            <a:r>
              <a:rPr sz="1400" b="0" err="1">
                <a:latin typeface="Calibri"/>
              </a:rPr>
              <a:t>descritta</a:t>
            </a:r>
            <a:r>
              <a:rPr sz="1400" b="0">
                <a:latin typeface="Calibri"/>
              </a:rPr>
              <a:t> </a:t>
            </a:r>
            <a:r>
              <a:rPr sz="1400" b="0" err="1">
                <a:latin typeface="Calibri"/>
              </a:rPr>
              <a:t>si</a:t>
            </a:r>
            <a:r>
              <a:rPr sz="1400" b="0">
                <a:latin typeface="Calibri"/>
              </a:rPr>
              <a:t> </a:t>
            </a:r>
            <a:r>
              <a:rPr sz="1400" b="0" err="1">
                <a:latin typeface="Calibri"/>
              </a:rPr>
              <a:t>potrebbe</a:t>
            </a:r>
            <a:r>
              <a:rPr sz="1400" b="0">
                <a:latin typeface="Calibri"/>
              </a:rPr>
              <a:t> </a:t>
            </a:r>
            <a:r>
              <a:rPr sz="1400" b="0" err="1">
                <a:latin typeface="Calibri"/>
              </a:rPr>
              <a:t>desumere</a:t>
            </a:r>
            <a:r>
              <a:rPr sz="1400" b="0">
                <a:latin typeface="Calibri"/>
              </a:rPr>
              <a:t> </a:t>
            </a:r>
            <a:r>
              <a:rPr sz="1400" b="0" err="1">
                <a:latin typeface="Calibri"/>
              </a:rPr>
              <a:t>che</a:t>
            </a:r>
            <a:r>
              <a:rPr sz="1400" b="0">
                <a:latin typeface="Calibri"/>
              </a:rPr>
              <a:t> le “carte </a:t>
            </a:r>
            <a:r>
              <a:rPr sz="1400" b="0" err="1">
                <a:latin typeface="Calibri"/>
              </a:rPr>
              <a:t>fedeltà</a:t>
            </a:r>
            <a:r>
              <a:rPr sz="1400" b="0">
                <a:latin typeface="Calibri"/>
              </a:rPr>
              <a:t>” non </a:t>
            </a:r>
            <a:r>
              <a:rPr sz="1400" b="0" err="1">
                <a:latin typeface="Calibri"/>
              </a:rPr>
              <a:t>sono</a:t>
            </a:r>
            <a:r>
              <a:rPr sz="1400" b="0">
                <a:latin typeface="Calibri"/>
              </a:rPr>
              <a:t> per </a:t>
            </a:r>
            <a:r>
              <a:rPr sz="1400" b="0" err="1">
                <a:latin typeface="Calibri"/>
              </a:rPr>
              <a:t>nulla</a:t>
            </a:r>
            <a:r>
              <a:rPr sz="1400" b="0">
                <a:latin typeface="Calibri"/>
              </a:rPr>
              <a:t> la </a:t>
            </a:r>
            <a:r>
              <a:rPr sz="1400" b="0" err="1">
                <a:latin typeface="Calibri"/>
              </a:rPr>
              <a:t>ragione</a:t>
            </a:r>
            <a:r>
              <a:rPr sz="1400" b="0">
                <a:latin typeface="Calibri"/>
              </a:rPr>
              <a:t> </a:t>
            </a:r>
            <a:r>
              <a:rPr sz="1400" b="0" err="1">
                <a:latin typeface="Calibri"/>
              </a:rPr>
              <a:t>principale</a:t>
            </a:r>
            <a:r>
              <a:rPr sz="1400" b="0">
                <a:latin typeface="Calibri"/>
              </a:rPr>
              <a:t> per cui </a:t>
            </a:r>
            <a:r>
              <a:rPr sz="1400" b="0" err="1">
                <a:latin typeface="Calibri"/>
              </a:rPr>
              <a:t>i</a:t>
            </a:r>
            <a:r>
              <a:rPr sz="1400" b="0">
                <a:latin typeface="Calibri"/>
              </a:rPr>
              <a:t> </a:t>
            </a:r>
            <a:r>
              <a:rPr sz="1400" b="0" err="1">
                <a:latin typeface="Calibri"/>
              </a:rPr>
              <a:t>clienti</a:t>
            </a:r>
            <a:r>
              <a:rPr sz="1400" b="0">
                <a:latin typeface="Calibri"/>
              </a:rPr>
              <a:t> </a:t>
            </a:r>
            <a:r>
              <a:rPr sz="1400" b="0" err="1">
                <a:latin typeface="Calibri"/>
              </a:rPr>
              <a:t>scelgono</a:t>
            </a:r>
            <a:r>
              <a:rPr sz="1400" b="0">
                <a:latin typeface="Calibri"/>
              </a:rPr>
              <a:t> di fare la </a:t>
            </a:r>
            <a:r>
              <a:rPr sz="1400" b="0" err="1">
                <a:latin typeface="Calibri"/>
              </a:rPr>
              <a:t>spesa</a:t>
            </a:r>
            <a:r>
              <a:rPr sz="1400" b="0">
                <a:latin typeface="Calibri"/>
              </a:rPr>
              <a:t> in un </a:t>
            </a:r>
            <a:r>
              <a:rPr sz="1400" b="0" err="1">
                <a:latin typeface="Calibri"/>
              </a:rPr>
              <a:t>determinato</a:t>
            </a:r>
            <a:r>
              <a:rPr sz="1400" b="0">
                <a:latin typeface="Calibri"/>
              </a:rPr>
              <a:t> </a:t>
            </a:r>
            <a:r>
              <a:rPr sz="1400" b="0" err="1">
                <a:latin typeface="Calibri"/>
              </a:rPr>
              <a:t>supermercato</a:t>
            </a:r>
            <a:r>
              <a:rPr sz="1400" b="0">
                <a:latin typeface="Calibri"/>
              </a:rPr>
              <a:t>. </a:t>
            </a:r>
            <a:r>
              <a:rPr sz="1400" b="0" i="1">
                <a:latin typeface="Calibri"/>
              </a:rPr>
              <a:t>Quale </a:t>
            </a:r>
            <a:r>
              <a:rPr sz="1400" b="0" i="1" err="1">
                <a:latin typeface="Calibri"/>
              </a:rPr>
              <a:t>delle</a:t>
            </a:r>
            <a:r>
              <a:rPr sz="1400" b="0" i="1">
                <a:latin typeface="Calibri"/>
              </a:rPr>
              <a:t> </a:t>
            </a:r>
            <a:r>
              <a:rPr sz="1400" b="0" i="1" err="1">
                <a:latin typeface="Calibri"/>
              </a:rPr>
              <a:t>seguenti</a:t>
            </a:r>
            <a:r>
              <a:rPr sz="1400" b="0" i="1">
                <a:latin typeface="Calibri"/>
              </a:rPr>
              <a:t> </a:t>
            </a:r>
            <a:r>
              <a:rPr sz="1400" b="0" i="1" err="1">
                <a:latin typeface="Calibri"/>
              </a:rPr>
              <a:t>affermazioni</a:t>
            </a:r>
            <a:r>
              <a:rPr sz="1400" b="0" i="1">
                <a:latin typeface="Calibri"/>
              </a:rPr>
              <a:t> è </a:t>
            </a:r>
            <a:r>
              <a:rPr sz="1400" b="0" i="1" err="1">
                <a:latin typeface="Calibri"/>
              </a:rPr>
              <a:t>totalmente</a:t>
            </a:r>
            <a:r>
              <a:rPr sz="1400" b="0" i="1">
                <a:latin typeface="Calibri"/>
              </a:rPr>
              <a:t> </a:t>
            </a:r>
            <a:r>
              <a:rPr sz="1400" b="0" i="1" err="1">
                <a:latin typeface="Calibri"/>
              </a:rPr>
              <a:t>sostenuta</a:t>
            </a:r>
            <a:r>
              <a:rPr sz="1400" b="0" i="1">
                <a:latin typeface="Calibri"/>
              </a:rPr>
              <a:t> dal </a:t>
            </a:r>
            <a:r>
              <a:rPr sz="1400" b="0" i="1" err="1">
                <a:latin typeface="Calibri"/>
              </a:rPr>
              <a:t>brano</a:t>
            </a:r>
            <a:r>
              <a:rPr sz="1400" b="0" i="1">
                <a:latin typeface="Calibri"/>
              </a:rPr>
              <a:t> </a:t>
            </a:r>
            <a:r>
              <a:rPr sz="1400" b="0" i="1" err="1">
                <a:latin typeface="Calibri"/>
              </a:rPr>
              <a:t>precedente</a:t>
            </a:r>
            <a:r>
              <a:rPr sz="1400" b="0" i="1">
                <a:latin typeface="Calibri"/>
              </a:rPr>
              <a:t>?</a:t>
            </a:r>
          </a:p>
          <a:p>
            <a:pPr marL="457200" indent="-228600" defTabSz="449580">
              <a:spcBef>
                <a:spcPts val="500"/>
              </a:spcBef>
              <a:buSzPct val="83333"/>
              <a:buFont typeface="Symbol"/>
              <a:buChar char="·"/>
              <a:tabLst>
                <a:tab pos="457200" algn="l"/>
              </a:tabLst>
              <a:defRPr sz="1200">
                <a:uFill>
                  <a:solidFill>
                    <a:srgbClr val="000000"/>
                  </a:solidFill>
                </a:uFill>
                <a:latin typeface="Times New Roman"/>
                <a:ea typeface="Times New Roman"/>
                <a:cs typeface="Times New Roman"/>
                <a:sym typeface="Times New Roman"/>
              </a:defRPr>
            </a:pPr>
            <a:r>
              <a:rPr sz="1400">
                <a:latin typeface="Calibri"/>
              </a:rPr>
              <a:t>A)  Le “carte </a:t>
            </a:r>
            <a:r>
              <a:rPr sz="1400" err="1">
                <a:latin typeface="Calibri"/>
              </a:rPr>
              <a:t>fedeltà</a:t>
            </a:r>
            <a:r>
              <a:rPr sz="1400">
                <a:latin typeface="Calibri"/>
              </a:rPr>
              <a:t>” non </a:t>
            </a:r>
            <a:r>
              <a:rPr sz="1400" err="1">
                <a:latin typeface="Calibri"/>
              </a:rPr>
              <a:t>sono</a:t>
            </a:r>
            <a:r>
              <a:rPr sz="1400">
                <a:latin typeface="Calibri"/>
              </a:rPr>
              <a:t> la </a:t>
            </a:r>
            <a:r>
              <a:rPr sz="1400" err="1">
                <a:latin typeface="Calibri"/>
              </a:rPr>
              <a:t>ragione</a:t>
            </a:r>
            <a:r>
              <a:rPr sz="1400">
                <a:latin typeface="Calibri"/>
              </a:rPr>
              <a:t> </a:t>
            </a:r>
            <a:r>
              <a:rPr sz="1400" err="1">
                <a:latin typeface="Calibri"/>
              </a:rPr>
              <a:t>principale</a:t>
            </a:r>
            <a:r>
              <a:rPr sz="1400">
                <a:latin typeface="Calibri"/>
              </a:rPr>
              <a:t> per cui la </a:t>
            </a:r>
            <a:r>
              <a:rPr sz="1400" err="1">
                <a:latin typeface="Calibri"/>
              </a:rPr>
              <a:t>gente</a:t>
            </a:r>
            <a:r>
              <a:rPr sz="1400">
                <a:latin typeface="Calibri"/>
              </a:rPr>
              <a:t> </a:t>
            </a:r>
            <a:r>
              <a:rPr sz="1400" err="1">
                <a:latin typeface="Calibri"/>
              </a:rPr>
              <a:t>sceglie</a:t>
            </a:r>
            <a:r>
              <a:rPr sz="1400">
                <a:latin typeface="Calibri"/>
              </a:rPr>
              <a:t> di fare la </a:t>
            </a:r>
            <a:r>
              <a:rPr sz="1400" err="1">
                <a:latin typeface="Calibri"/>
              </a:rPr>
              <a:t>spesa</a:t>
            </a:r>
            <a:r>
              <a:rPr sz="1400">
                <a:latin typeface="Calibri"/>
              </a:rPr>
              <a:t> in un </a:t>
            </a:r>
            <a:r>
              <a:rPr sz="1400" err="1">
                <a:latin typeface="Calibri"/>
              </a:rPr>
              <a:t>determinato</a:t>
            </a:r>
            <a:r>
              <a:rPr sz="1400">
                <a:latin typeface="Calibri"/>
              </a:rPr>
              <a:t> </a:t>
            </a:r>
            <a:r>
              <a:rPr sz="1400" err="1">
                <a:latin typeface="Calibri"/>
              </a:rPr>
              <a:t>supermercato</a:t>
            </a:r>
            <a:endParaRPr sz="1400">
              <a:latin typeface="Calibri"/>
            </a:endParaRPr>
          </a:p>
          <a:p>
            <a:pPr marL="457200" indent="-228600" defTabSz="449580">
              <a:spcBef>
                <a:spcPts val="500"/>
              </a:spcBef>
              <a:buSzPct val="83333"/>
              <a:buFont typeface="Symbol"/>
              <a:buChar char="·"/>
              <a:tabLst>
                <a:tab pos="457200" algn="l"/>
              </a:tabLst>
              <a:defRPr sz="1200">
                <a:uFill>
                  <a:solidFill>
                    <a:srgbClr val="000000"/>
                  </a:solidFill>
                </a:uFill>
                <a:latin typeface="Times New Roman"/>
                <a:ea typeface="Times New Roman"/>
                <a:cs typeface="Times New Roman"/>
                <a:sym typeface="Times New Roman"/>
              </a:defRPr>
            </a:pPr>
            <a:r>
              <a:rPr sz="1400">
                <a:latin typeface="Calibri"/>
              </a:rPr>
              <a:t>B)  Le “carte </a:t>
            </a:r>
            <a:r>
              <a:rPr sz="1400" err="1">
                <a:latin typeface="Calibri"/>
              </a:rPr>
              <a:t>fedeltà</a:t>
            </a:r>
            <a:r>
              <a:rPr sz="1400">
                <a:latin typeface="Calibri"/>
              </a:rPr>
              <a:t>” </a:t>
            </a:r>
            <a:r>
              <a:rPr sz="1400" err="1">
                <a:latin typeface="Calibri"/>
              </a:rPr>
              <a:t>sono</a:t>
            </a:r>
            <a:r>
              <a:rPr sz="1400">
                <a:latin typeface="Calibri"/>
              </a:rPr>
              <a:t> </a:t>
            </a:r>
            <a:r>
              <a:rPr sz="1400" err="1">
                <a:latin typeface="Calibri"/>
              </a:rPr>
              <a:t>troppo</a:t>
            </a:r>
            <a:r>
              <a:rPr sz="1400">
                <a:latin typeface="Calibri"/>
              </a:rPr>
              <a:t> </a:t>
            </a:r>
            <a:r>
              <a:rPr sz="1400" err="1">
                <a:latin typeface="Calibri"/>
              </a:rPr>
              <a:t>costose</a:t>
            </a:r>
            <a:r>
              <a:rPr sz="1400">
                <a:latin typeface="Calibri"/>
              </a:rPr>
              <a:t> per </a:t>
            </a:r>
            <a:r>
              <a:rPr sz="1400" err="1">
                <a:latin typeface="Calibri"/>
              </a:rPr>
              <a:t>i</a:t>
            </a:r>
            <a:r>
              <a:rPr sz="1400">
                <a:latin typeface="Calibri"/>
              </a:rPr>
              <a:t> </a:t>
            </a:r>
            <a:r>
              <a:rPr sz="1400" err="1">
                <a:latin typeface="Calibri"/>
              </a:rPr>
              <a:t>supermercati</a:t>
            </a:r>
            <a:endParaRPr sz="1400">
              <a:latin typeface="Calibri"/>
            </a:endParaRPr>
          </a:p>
          <a:p>
            <a:pPr marL="457200" indent="-228600" defTabSz="449580">
              <a:spcBef>
                <a:spcPts val="500"/>
              </a:spcBef>
              <a:buSzPct val="83333"/>
              <a:buFont typeface="Symbol"/>
              <a:buChar char="·"/>
              <a:tabLst>
                <a:tab pos="457200" algn="l"/>
              </a:tabLst>
              <a:defRPr sz="1200">
                <a:uFill>
                  <a:solidFill>
                    <a:srgbClr val="000000"/>
                  </a:solidFill>
                </a:uFill>
                <a:latin typeface="Times New Roman"/>
                <a:ea typeface="Times New Roman"/>
                <a:cs typeface="Times New Roman"/>
                <a:sym typeface="Times New Roman"/>
              </a:defRPr>
            </a:pPr>
            <a:r>
              <a:rPr sz="1400">
                <a:latin typeface="Calibri"/>
              </a:rPr>
              <a:t>C)  Le “carte </a:t>
            </a:r>
            <a:r>
              <a:rPr sz="1400" err="1">
                <a:latin typeface="Calibri"/>
              </a:rPr>
              <a:t>fedeltà</a:t>
            </a:r>
            <a:r>
              <a:rPr sz="1400">
                <a:latin typeface="Calibri"/>
              </a:rPr>
              <a:t>” </a:t>
            </a:r>
            <a:r>
              <a:rPr sz="1400" err="1">
                <a:latin typeface="Calibri"/>
              </a:rPr>
              <a:t>sono</a:t>
            </a:r>
            <a:r>
              <a:rPr sz="1400">
                <a:latin typeface="Calibri"/>
              </a:rPr>
              <a:t> state ideate per </a:t>
            </a:r>
            <a:r>
              <a:rPr sz="1400" err="1">
                <a:latin typeface="Calibri"/>
              </a:rPr>
              <a:t>incoraggiare</a:t>
            </a:r>
            <a:r>
              <a:rPr sz="1400">
                <a:latin typeface="Calibri"/>
              </a:rPr>
              <a:t> il </a:t>
            </a:r>
            <a:r>
              <a:rPr sz="1400" err="1">
                <a:latin typeface="Calibri"/>
              </a:rPr>
              <a:t>cliente</a:t>
            </a:r>
            <a:r>
              <a:rPr sz="1400">
                <a:latin typeface="Calibri"/>
              </a:rPr>
              <a:t> a fare la </a:t>
            </a:r>
            <a:r>
              <a:rPr sz="1400" err="1">
                <a:latin typeface="Calibri"/>
              </a:rPr>
              <a:t>spesa</a:t>
            </a:r>
            <a:r>
              <a:rPr sz="1400">
                <a:latin typeface="Calibri"/>
              </a:rPr>
              <a:t> </a:t>
            </a:r>
            <a:r>
              <a:rPr sz="1400" err="1">
                <a:latin typeface="Calibri"/>
              </a:rPr>
              <a:t>nello</a:t>
            </a:r>
            <a:r>
              <a:rPr sz="1400">
                <a:latin typeface="Calibri"/>
              </a:rPr>
              <a:t> </a:t>
            </a:r>
            <a:r>
              <a:rPr sz="1400" err="1">
                <a:latin typeface="Calibri"/>
              </a:rPr>
              <a:t>stesso</a:t>
            </a:r>
            <a:r>
              <a:rPr sz="1400">
                <a:latin typeface="Calibri"/>
              </a:rPr>
              <a:t> </a:t>
            </a:r>
            <a:r>
              <a:rPr sz="1400" err="1">
                <a:latin typeface="Calibri"/>
              </a:rPr>
              <a:t>supermercato</a:t>
            </a:r>
            <a:endParaRPr sz="1400">
              <a:latin typeface="Calibri"/>
            </a:endParaRPr>
          </a:p>
          <a:p>
            <a:pPr marL="457200" indent="-228600" defTabSz="449580">
              <a:spcBef>
                <a:spcPts val="500"/>
              </a:spcBef>
              <a:buSzPct val="83333"/>
              <a:buFont typeface="Symbol"/>
              <a:buChar char="·"/>
              <a:tabLst>
                <a:tab pos="457200" algn="l"/>
              </a:tabLst>
              <a:defRPr sz="1200">
                <a:uFill>
                  <a:solidFill>
                    <a:srgbClr val="000000"/>
                  </a:solidFill>
                </a:uFill>
                <a:latin typeface="Times New Roman"/>
                <a:ea typeface="Times New Roman"/>
                <a:cs typeface="Times New Roman"/>
                <a:sym typeface="Times New Roman"/>
              </a:defRPr>
            </a:pPr>
            <a:r>
              <a:rPr sz="1400">
                <a:latin typeface="Calibri"/>
              </a:rPr>
              <a:t>D)  La </a:t>
            </a:r>
            <a:r>
              <a:rPr sz="1400" err="1">
                <a:latin typeface="Calibri"/>
              </a:rPr>
              <a:t>gente</a:t>
            </a:r>
            <a:r>
              <a:rPr sz="1400">
                <a:latin typeface="Calibri"/>
              </a:rPr>
              <a:t> ha </a:t>
            </a:r>
            <a:r>
              <a:rPr sz="1400" err="1">
                <a:latin typeface="Calibri"/>
              </a:rPr>
              <a:t>ormai</a:t>
            </a:r>
            <a:r>
              <a:rPr sz="1400">
                <a:latin typeface="Calibri"/>
              </a:rPr>
              <a:t> “carte </a:t>
            </a:r>
            <a:r>
              <a:rPr sz="1400" err="1">
                <a:latin typeface="Calibri"/>
              </a:rPr>
              <a:t>fedeltà</a:t>
            </a:r>
            <a:r>
              <a:rPr sz="1400">
                <a:latin typeface="Calibri"/>
              </a:rPr>
              <a:t>” per tutti </a:t>
            </a:r>
            <a:r>
              <a:rPr sz="1400" err="1">
                <a:latin typeface="Calibri"/>
              </a:rPr>
              <a:t>i</a:t>
            </a:r>
            <a:r>
              <a:rPr sz="1400">
                <a:latin typeface="Calibri"/>
              </a:rPr>
              <a:t> </a:t>
            </a:r>
            <a:r>
              <a:rPr sz="1400" err="1">
                <a:latin typeface="Calibri"/>
              </a:rPr>
              <a:t>supermercati</a:t>
            </a:r>
            <a:r>
              <a:rPr sz="1400">
                <a:latin typeface="Calibri"/>
              </a:rPr>
              <a:t> </a:t>
            </a:r>
            <a:r>
              <a:rPr sz="1400" err="1">
                <a:latin typeface="Calibri"/>
              </a:rPr>
              <a:t>della</a:t>
            </a:r>
            <a:r>
              <a:rPr sz="1400">
                <a:latin typeface="Calibri"/>
              </a:rPr>
              <a:t> zona in cui </a:t>
            </a:r>
            <a:r>
              <a:rPr sz="1400" err="1">
                <a:latin typeface="Calibri"/>
              </a:rPr>
              <a:t>risiede</a:t>
            </a:r>
            <a:endParaRPr sz="1400">
              <a:latin typeface="Calibri"/>
            </a:endParaRPr>
          </a:p>
          <a:p>
            <a:pPr marL="457200" indent="-228600" defTabSz="449580">
              <a:spcBef>
                <a:spcPts val="500"/>
              </a:spcBef>
              <a:buSzPct val="83333"/>
              <a:buFont typeface="Symbol"/>
              <a:buChar char="·"/>
              <a:tabLst>
                <a:tab pos="457200" algn="l"/>
              </a:tabLst>
              <a:defRPr sz="1200">
                <a:uFill>
                  <a:solidFill>
                    <a:srgbClr val="000000"/>
                  </a:solidFill>
                </a:uFill>
                <a:latin typeface="Times New Roman"/>
                <a:ea typeface="Times New Roman"/>
                <a:cs typeface="Times New Roman"/>
                <a:sym typeface="Times New Roman"/>
              </a:defRPr>
            </a:pPr>
            <a:r>
              <a:rPr sz="1400">
                <a:latin typeface="Calibri"/>
              </a:rPr>
              <a:t>E)  I </a:t>
            </a:r>
            <a:r>
              <a:rPr sz="1400" err="1">
                <a:latin typeface="Calibri"/>
              </a:rPr>
              <a:t>supermercati</a:t>
            </a:r>
            <a:r>
              <a:rPr sz="1400">
                <a:latin typeface="Calibri"/>
              </a:rPr>
              <a:t> </a:t>
            </a:r>
            <a:r>
              <a:rPr sz="1400" err="1">
                <a:latin typeface="Calibri"/>
              </a:rPr>
              <a:t>dovrebbero</a:t>
            </a:r>
            <a:r>
              <a:rPr sz="1400">
                <a:latin typeface="Calibri"/>
              </a:rPr>
              <a:t> </a:t>
            </a:r>
            <a:r>
              <a:rPr sz="1400" err="1">
                <a:latin typeface="Calibri"/>
              </a:rPr>
              <a:t>smettere</a:t>
            </a:r>
            <a:r>
              <a:rPr sz="1400">
                <a:latin typeface="Calibri"/>
              </a:rPr>
              <a:t> di </a:t>
            </a:r>
            <a:r>
              <a:rPr sz="1400" err="1">
                <a:latin typeface="Calibri"/>
              </a:rPr>
              <a:t>offrire</a:t>
            </a:r>
            <a:r>
              <a:rPr sz="1400">
                <a:latin typeface="Calibri"/>
              </a:rPr>
              <a:t> le “carte </a:t>
            </a:r>
            <a:r>
              <a:rPr sz="1400" err="1">
                <a:latin typeface="Calibri"/>
              </a:rPr>
              <a:t>fedeltà</a:t>
            </a:r>
            <a:r>
              <a:rPr sz="1400">
                <a:latin typeface="Calibri"/>
              </a:rPr>
              <a:t>”</a:t>
            </a:r>
          </a:p>
          <a:p>
            <a:pPr defTabSz="449580">
              <a:spcBef>
                <a:spcPts val="500"/>
              </a:spcBef>
              <a:defRPr sz="1200">
                <a:uFill>
                  <a:solidFill>
                    <a:srgbClr val="000000"/>
                  </a:solidFill>
                </a:uFill>
                <a:latin typeface="Times New Roman"/>
                <a:ea typeface="Times New Roman"/>
                <a:cs typeface="Times New Roman"/>
                <a:sym typeface="Times New Roman"/>
              </a:defRPr>
            </a:pPr>
            <a:r>
              <a:rPr sz="1400">
                <a:latin typeface="Calibri"/>
              </a:rPr>
              <a:t>In </a:t>
            </a:r>
            <a:r>
              <a:rPr sz="1400" err="1">
                <a:latin typeface="Calibri"/>
              </a:rPr>
              <a:t>questo</a:t>
            </a:r>
            <a:r>
              <a:rPr sz="1400">
                <a:latin typeface="Calibri"/>
              </a:rPr>
              <a:t> </a:t>
            </a:r>
            <a:r>
              <a:rPr sz="1400" err="1">
                <a:latin typeface="Calibri"/>
              </a:rPr>
              <a:t>caso</a:t>
            </a:r>
            <a:r>
              <a:rPr sz="1400">
                <a:latin typeface="Calibri"/>
              </a:rPr>
              <a:t>, </a:t>
            </a:r>
            <a:r>
              <a:rPr sz="1400" err="1">
                <a:latin typeface="Calibri"/>
              </a:rPr>
              <a:t>oltre</a:t>
            </a:r>
            <a:r>
              <a:rPr sz="1400">
                <a:latin typeface="Calibri"/>
              </a:rPr>
              <a:t> a </a:t>
            </a:r>
            <a:r>
              <a:rPr sz="1400" err="1">
                <a:latin typeface="Calibri"/>
              </a:rPr>
              <a:t>leggere</a:t>
            </a:r>
            <a:r>
              <a:rPr sz="1400">
                <a:latin typeface="Calibri"/>
              </a:rPr>
              <a:t> </a:t>
            </a:r>
            <a:r>
              <a:rPr sz="1400" err="1">
                <a:latin typeface="Calibri"/>
              </a:rPr>
              <a:t>attentamente</a:t>
            </a:r>
            <a:r>
              <a:rPr sz="1400">
                <a:latin typeface="Calibri"/>
              </a:rPr>
              <a:t> il </a:t>
            </a:r>
            <a:r>
              <a:rPr sz="1400" err="1">
                <a:latin typeface="Calibri"/>
              </a:rPr>
              <a:t>brano</a:t>
            </a:r>
            <a:r>
              <a:rPr sz="1400">
                <a:latin typeface="Calibri"/>
              </a:rPr>
              <a:t>, </a:t>
            </a:r>
            <a:r>
              <a:rPr sz="1400" err="1">
                <a:latin typeface="Calibri"/>
              </a:rPr>
              <a:t>bisogna</a:t>
            </a:r>
            <a:r>
              <a:rPr sz="1400">
                <a:latin typeface="Calibri"/>
              </a:rPr>
              <a:t> </a:t>
            </a:r>
            <a:r>
              <a:rPr sz="1400" err="1">
                <a:latin typeface="Calibri"/>
              </a:rPr>
              <a:t>valutare</a:t>
            </a:r>
            <a:r>
              <a:rPr sz="1400">
                <a:latin typeface="Calibri"/>
              </a:rPr>
              <a:t> </a:t>
            </a:r>
            <a:r>
              <a:rPr sz="1400" err="1">
                <a:latin typeface="Calibri"/>
              </a:rPr>
              <a:t>tutte</a:t>
            </a:r>
            <a:r>
              <a:rPr sz="1400">
                <a:latin typeface="Calibri"/>
              </a:rPr>
              <a:t> le alternative </a:t>
            </a:r>
            <a:r>
              <a:rPr sz="1400" err="1">
                <a:latin typeface="Calibri"/>
              </a:rPr>
              <a:t>che</a:t>
            </a:r>
            <a:r>
              <a:rPr sz="1400">
                <a:latin typeface="Calibri"/>
              </a:rPr>
              <a:t> ci </a:t>
            </a:r>
            <a:r>
              <a:rPr sz="1400" err="1">
                <a:latin typeface="Calibri"/>
              </a:rPr>
              <a:t>sono</a:t>
            </a:r>
            <a:r>
              <a:rPr sz="1400">
                <a:latin typeface="Calibri"/>
              </a:rPr>
              <a:t> state </a:t>
            </a:r>
            <a:r>
              <a:rPr sz="1400" err="1">
                <a:latin typeface="Calibri"/>
              </a:rPr>
              <a:t>fornite</a:t>
            </a:r>
            <a:r>
              <a:rPr sz="1400">
                <a:latin typeface="Calibri"/>
              </a:rPr>
              <a:t>, ed </a:t>
            </a:r>
            <a:r>
              <a:rPr sz="1400" err="1">
                <a:latin typeface="Calibri"/>
              </a:rPr>
              <a:t>individuare</a:t>
            </a:r>
            <a:r>
              <a:rPr sz="1400">
                <a:latin typeface="Calibri"/>
              </a:rPr>
              <a:t> la </a:t>
            </a:r>
            <a:r>
              <a:rPr sz="1400" err="1">
                <a:latin typeface="Calibri"/>
              </a:rPr>
              <a:t>risposta</a:t>
            </a:r>
            <a:r>
              <a:rPr sz="1400">
                <a:latin typeface="Calibri"/>
              </a:rPr>
              <a:t> </a:t>
            </a:r>
            <a:r>
              <a:rPr sz="1400" err="1">
                <a:latin typeface="Calibri"/>
              </a:rPr>
              <a:t>totalmente</a:t>
            </a:r>
            <a:r>
              <a:rPr sz="1400">
                <a:latin typeface="Calibri"/>
              </a:rPr>
              <a:t> </a:t>
            </a:r>
            <a:r>
              <a:rPr sz="1400" err="1">
                <a:latin typeface="Calibri"/>
              </a:rPr>
              <a:t>sostenuta</a:t>
            </a:r>
            <a:r>
              <a:rPr sz="1400">
                <a:latin typeface="Calibri"/>
              </a:rPr>
              <a:t> dal </a:t>
            </a:r>
            <a:r>
              <a:rPr sz="1400" err="1">
                <a:latin typeface="Calibri"/>
              </a:rPr>
              <a:t>brano</a:t>
            </a:r>
            <a:r>
              <a:rPr sz="1400">
                <a:latin typeface="Calibri"/>
              </a:rPr>
              <a:t>.</a:t>
            </a:r>
          </a:p>
        </p:txBody>
      </p:sp>
      <p:sp>
        <p:nvSpPr>
          <p:cNvPr id="2" name="CasellaDiTesto 1">
            <a:extLst>
              <a:ext uri="{FF2B5EF4-FFF2-40B4-BE49-F238E27FC236}">
                <a16:creationId xmlns:a16="http://schemas.microsoft.com/office/drawing/2014/main" id="{5F008314-3D4B-0109-DB5F-BF5D0A594A44}"/>
              </a:ext>
            </a:extLst>
          </p:cNvPr>
          <p:cNvSpPr txBox="1"/>
          <p:nvPr/>
        </p:nvSpPr>
        <p:spPr>
          <a:xfrm>
            <a:off x="122400" y="4721400"/>
            <a:ext cx="8746200" cy="21236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200">
                <a:ea typeface="+mj-lt"/>
                <a:cs typeface="+mj-lt"/>
              </a:rPr>
              <a:t>Dopo aver </a:t>
            </a:r>
            <a:r>
              <a:rPr lang="en-US" sz="1200" err="1">
                <a:ea typeface="+mj-lt"/>
                <a:cs typeface="+mj-lt"/>
              </a:rPr>
              <a:t>letto</a:t>
            </a:r>
            <a:r>
              <a:rPr lang="en-US" sz="1200">
                <a:ea typeface="+mj-lt"/>
                <a:cs typeface="+mj-lt"/>
              </a:rPr>
              <a:t> </a:t>
            </a:r>
            <a:r>
              <a:rPr lang="en-US" sz="1200" err="1">
                <a:ea typeface="+mj-lt"/>
                <a:cs typeface="+mj-lt"/>
              </a:rPr>
              <a:t>attentamente</a:t>
            </a:r>
            <a:r>
              <a:rPr lang="en-US" sz="1200">
                <a:ea typeface="+mj-lt"/>
                <a:cs typeface="+mj-lt"/>
              </a:rPr>
              <a:t> il </a:t>
            </a:r>
            <a:r>
              <a:rPr lang="en-US" sz="1200" err="1">
                <a:ea typeface="+mj-lt"/>
                <a:cs typeface="+mj-lt"/>
              </a:rPr>
              <a:t>brano</a:t>
            </a:r>
            <a:r>
              <a:rPr lang="en-US" sz="1200">
                <a:ea typeface="+mj-lt"/>
                <a:cs typeface="+mj-lt"/>
              </a:rPr>
              <a:t>, è </a:t>
            </a:r>
            <a:r>
              <a:rPr lang="en-US" sz="1200" err="1">
                <a:ea typeface="+mj-lt"/>
                <a:cs typeface="+mj-lt"/>
              </a:rPr>
              <a:t>necessario</a:t>
            </a:r>
            <a:r>
              <a:rPr lang="en-US" sz="1200">
                <a:ea typeface="+mj-lt"/>
                <a:cs typeface="+mj-lt"/>
              </a:rPr>
              <a:t> </a:t>
            </a:r>
            <a:r>
              <a:rPr lang="en-US" sz="1200" err="1">
                <a:ea typeface="+mj-lt"/>
                <a:cs typeface="+mj-lt"/>
              </a:rPr>
              <a:t>capire</a:t>
            </a:r>
            <a:r>
              <a:rPr lang="en-US" sz="1200">
                <a:ea typeface="+mj-lt"/>
                <a:cs typeface="+mj-lt"/>
              </a:rPr>
              <a:t> bene </a:t>
            </a:r>
            <a:r>
              <a:rPr lang="en-US" sz="1200" err="1">
                <a:ea typeface="+mj-lt"/>
                <a:cs typeface="+mj-lt"/>
              </a:rPr>
              <a:t>cosa</a:t>
            </a:r>
            <a:r>
              <a:rPr lang="en-US" sz="1200">
                <a:ea typeface="+mj-lt"/>
                <a:cs typeface="+mj-lt"/>
              </a:rPr>
              <a:t> </a:t>
            </a:r>
            <a:r>
              <a:rPr lang="en-US" sz="1200" err="1">
                <a:ea typeface="+mj-lt"/>
                <a:cs typeface="+mj-lt"/>
              </a:rPr>
              <a:t>richiede</a:t>
            </a:r>
            <a:r>
              <a:rPr lang="en-US" sz="1200">
                <a:ea typeface="+mj-lt"/>
                <a:cs typeface="+mj-lt"/>
              </a:rPr>
              <a:t> la </a:t>
            </a:r>
            <a:r>
              <a:rPr lang="en-US" sz="1200" err="1">
                <a:ea typeface="+mj-lt"/>
                <a:cs typeface="+mj-lt"/>
              </a:rPr>
              <a:t>domanda</a:t>
            </a:r>
            <a:r>
              <a:rPr lang="en-US" sz="1200">
                <a:ea typeface="+mj-lt"/>
                <a:cs typeface="+mj-lt"/>
              </a:rPr>
              <a:t>. Essa </a:t>
            </a:r>
            <a:r>
              <a:rPr lang="en-US" sz="1200" err="1">
                <a:ea typeface="+mj-lt"/>
                <a:cs typeface="+mj-lt"/>
              </a:rPr>
              <a:t>infatti</a:t>
            </a:r>
            <a:r>
              <a:rPr lang="en-US" sz="1200">
                <a:ea typeface="+mj-lt"/>
                <a:cs typeface="+mj-lt"/>
              </a:rPr>
              <a:t> non </a:t>
            </a:r>
            <a:r>
              <a:rPr lang="en-US" sz="1200" err="1">
                <a:ea typeface="+mj-lt"/>
                <a:cs typeface="+mj-lt"/>
              </a:rPr>
              <a:t>chiede</a:t>
            </a:r>
            <a:r>
              <a:rPr lang="en-US" sz="1200">
                <a:ea typeface="+mj-lt"/>
                <a:cs typeface="+mj-lt"/>
              </a:rPr>
              <a:t> qual è il </a:t>
            </a:r>
            <a:r>
              <a:rPr lang="en-US" sz="1200" err="1">
                <a:ea typeface="+mj-lt"/>
                <a:cs typeface="+mj-lt"/>
              </a:rPr>
              <a:t>messaggio</a:t>
            </a:r>
            <a:r>
              <a:rPr lang="en-US" sz="1200">
                <a:ea typeface="+mj-lt"/>
                <a:cs typeface="+mj-lt"/>
              </a:rPr>
              <a:t> </a:t>
            </a:r>
            <a:r>
              <a:rPr lang="en-US" sz="1200" err="1">
                <a:ea typeface="+mj-lt"/>
                <a:cs typeface="+mj-lt"/>
              </a:rPr>
              <a:t>principale</a:t>
            </a:r>
            <a:r>
              <a:rPr lang="en-US" sz="1200">
                <a:ea typeface="+mj-lt"/>
                <a:cs typeface="+mj-lt"/>
              </a:rPr>
              <a:t>, o quale </a:t>
            </a:r>
            <a:r>
              <a:rPr lang="en-US" sz="1200" err="1">
                <a:ea typeface="+mj-lt"/>
                <a:cs typeface="+mj-lt"/>
              </a:rPr>
              <a:t>supposizione</a:t>
            </a:r>
            <a:r>
              <a:rPr lang="en-US" sz="1200">
                <a:ea typeface="+mj-lt"/>
                <a:cs typeface="+mj-lt"/>
              </a:rPr>
              <a:t> </a:t>
            </a:r>
            <a:r>
              <a:rPr lang="en-US" sz="1200" err="1">
                <a:ea typeface="+mj-lt"/>
                <a:cs typeface="+mj-lt"/>
              </a:rPr>
              <a:t>si</a:t>
            </a:r>
            <a:r>
              <a:rPr lang="en-US" sz="1200">
                <a:ea typeface="+mj-lt"/>
                <a:cs typeface="+mj-lt"/>
              </a:rPr>
              <a:t> </a:t>
            </a:r>
            <a:r>
              <a:rPr lang="en-US" sz="1200" err="1">
                <a:ea typeface="+mj-lt"/>
                <a:cs typeface="+mj-lt"/>
              </a:rPr>
              <a:t>possa</a:t>
            </a:r>
            <a:r>
              <a:rPr lang="en-US" sz="1200">
                <a:ea typeface="+mj-lt"/>
                <a:cs typeface="+mj-lt"/>
              </a:rPr>
              <a:t> fare, ma </a:t>
            </a:r>
            <a:r>
              <a:rPr lang="en-US" sz="1200" err="1">
                <a:ea typeface="+mj-lt"/>
                <a:cs typeface="+mj-lt"/>
              </a:rPr>
              <a:t>vuol</a:t>
            </a:r>
            <a:r>
              <a:rPr lang="en-US" sz="1200">
                <a:ea typeface="+mj-lt"/>
                <a:cs typeface="+mj-lt"/>
              </a:rPr>
              <a:t> </a:t>
            </a:r>
            <a:r>
              <a:rPr lang="en-US" sz="1200" err="1">
                <a:ea typeface="+mj-lt"/>
                <a:cs typeface="+mj-lt"/>
              </a:rPr>
              <a:t>sapere</a:t>
            </a:r>
            <a:r>
              <a:rPr lang="en-US" sz="1200">
                <a:ea typeface="+mj-lt"/>
                <a:cs typeface="+mj-lt"/>
              </a:rPr>
              <a:t> </a:t>
            </a:r>
            <a:r>
              <a:rPr lang="en-US" sz="1200" err="1">
                <a:ea typeface="+mj-lt"/>
                <a:cs typeface="+mj-lt"/>
              </a:rPr>
              <a:t>esplicitamente</a:t>
            </a:r>
            <a:r>
              <a:rPr lang="en-US" sz="1200">
                <a:ea typeface="+mj-lt"/>
                <a:cs typeface="+mj-lt"/>
              </a:rPr>
              <a:t> </a:t>
            </a:r>
            <a:r>
              <a:rPr lang="en-US" sz="1200" err="1">
                <a:ea typeface="+mj-lt"/>
                <a:cs typeface="+mj-lt"/>
              </a:rPr>
              <a:t>cosa</a:t>
            </a:r>
            <a:r>
              <a:rPr lang="en-US" sz="1200">
                <a:ea typeface="+mj-lt"/>
                <a:cs typeface="+mj-lt"/>
              </a:rPr>
              <a:t> il </a:t>
            </a:r>
            <a:r>
              <a:rPr lang="en-US" sz="1200" err="1">
                <a:ea typeface="+mj-lt"/>
                <a:cs typeface="+mj-lt"/>
              </a:rPr>
              <a:t>brano</a:t>
            </a:r>
            <a:r>
              <a:rPr lang="en-US" sz="1200">
                <a:ea typeface="+mj-lt"/>
                <a:cs typeface="+mj-lt"/>
              </a:rPr>
              <a:t> </a:t>
            </a:r>
            <a:r>
              <a:rPr lang="en-US" sz="1200" err="1">
                <a:ea typeface="+mj-lt"/>
                <a:cs typeface="+mj-lt"/>
              </a:rPr>
              <a:t>sostenga</a:t>
            </a:r>
            <a:r>
              <a:rPr lang="en-US" sz="1200">
                <a:ea typeface="+mj-lt"/>
                <a:cs typeface="+mj-lt"/>
              </a:rPr>
              <a:t> </a:t>
            </a:r>
            <a:r>
              <a:rPr lang="en-US" sz="1200" err="1">
                <a:ea typeface="+mj-lt"/>
                <a:cs typeface="+mj-lt"/>
              </a:rPr>
              <a:t>totalmente</a:t>
            </a:r>
            <a:r>
              <a:rPr lang="en-US" sz="1200">
                <a:ea typeface="+mj-lt"/>
                <a:cs typeface="+mj-lt"/>
              </a:rPr>
              <a:t>. La </a:t>
            </a:r>
            <a:r>
              <a:rPr lang="en-US" sz="1200" err="1">
                <a:ea typeface="+mj-lt"/>
                <a:cs typeface="+mj-lt"/>
              </a:rPr>
              <a:t>risposta</a:t>
            </a:r>
            <a:r>
              <a:rPr lang="en-US" sz="1200">
                <a:ea typeface="+mj-lt"/>
                <a:cs typeface="+mj-lt"/>
              </a:rPr>
              <a:t> A è </a:t>
            </a:r>
            <a:r>
              <a:rPr lang="en-US" sz="1200" err="1">
                <a:ea typeface="+mj-lt"/>
                <a:cs typeface="+mj-lt"/>
              </a:rPr>
              <a:t>una</a:t>
            </a:r>
            <a:r>
              <a:rPr lang="en-US" sz="1200">
                <a:ea typeface="+mj-lt"/>
                <a:cs typeface="+mj-lt"/>
              </a:rPr>
              <a:t> </a:t>
            </a:r>
            <a:r>
              <a:rPr lang="en-US" sz="1200" err="1">
                <a:ea typeface="+mj-lt"/>
                <a:cs typeface="+mj-lt"/>
              </a:rPr>
              <a:t>supposizione</a:t>
            </a:r>
            <a:r>
              <a:rPr lang="en-US" sz="1200">
                <a:ea typeface="+mj-lt"/>
                <a:cs typeface="+mj-lt"/>
              </a:rPr>
              <a:t>, in </a:t>
            </a:r>
            <a:r>
              <a:rPr lang="en-US" sz="1200" err="1">
                <a:ea typeface="+mj-lt"/>
                <a:cs typeface="+mj-lt"/>
              </a:rPr>
              <a:t>quanto</a:t>
            </a:r>
            <a:r>
              <a:rPr lang="en-US" sz="1200">
                <a:ea typeface="+mj-lt"/>
                <a:cs typeface="+mj-lt"/>
              </a:rPr>
              <a:t> </a:t>
            </a:r>
            <a:r>
              <a:rPr lang="en-US" sz="1200" err="1">
                <a:ea typeface="+mj-lt"/>
                <a:cs typeface="+mj-lt"/>
              </a:rPr>
              <a:t>si</a:t>
            </a:r>
            <a:r>
              <a:rPr lang="en-US" sz="1200">
                <a:ea typeface="+mj-lt"/>
                <a:cs typeface="+mj-lt"/>
              </a:rPr>
              <a:t> </a:t>
            </a:r>
            <a:r>
              <a:rPr lang="en-US" sz="1200" err="1">
                <a:ea typeface="+mj-lt"/>
                <a:cs typeface="+mj-lt"/>
              </a:rPr>
              <a:t>desume</a:t>
            </a:r>
            <a:r>
              <a:rPr lang="en-US" sz="1200">
                <a:ea typeface="+mj-lt"/>
                <a:cs typeface="+mj-lt"/>
              </a:rPr>
              <a:t> dal testo e non la </a:t>
            </a:r>
            <a:r>
              <a:rPr lang="en-US" sz="1200" err="1">
                <a:ea typeface="+mj-lt"/>
                <a:cs typeface="+mj-lt"/>
              </a:rPr>
              <a:t>si</a:t>
            </a:r>
            <a:r>
              <a:rPr lang="en-US" sz="1200">
                <a:ea typeface="+mj-lt"/>
                <a:cs typeface="+mj-lt"/>
              </a:rPr>
              <a:t> </a:t>
            </a:r>
            <a:r>
              <a:rPr lang="en-US" sz="1200" err="1">
                <a:ea typeface="+mj-lt"/>
                <a:cs typeface="+mj-lt"/>
              </a:rPr>
              <a:t>legge</a:t>
            </a:r>
            <a:r>
              <a:rPr lang="en-US" sz="1200">
                <a:ea typeface="+mj-lt"/>
                <a:cs typeface="+mj-lt"/>
              </a:rPr>
              <a:t> </a:t>
            </a:r>
            <a:r>
              <a:rPr lang="en-US" sz="1200" err="1">
                <a:ea typeface="+mj-lt"/>
                <a:cs typeface="+mj-lt"/>
              </a:rPr>
              <a:t>nel</a:t>
            </a:r>
            <a:r>
              <a:rPr lang="en-US" sz="1200">
                <a:ea typeface="+mj-lt"/>
                <a:cs typeface="+mj-lt"/>
              </a:rPr>
              <a:t> testo. La </a:t>
            </a:r>
            <a:r>
              <a:rPr lang="en-US" sz="1200" err="1">
                <a:ea typeface="+mj-lt"/>
                <a:cs typeface="+mj-lt"/>
              </a:rPr>
              <a:t>risposta</a:t>
            </a:r>
            <a:r>
              <a:rPr lang="en-US" sz="1200">
                <a:ea typeface="+mj-lt"/>
                <a:cs typeface="+mj-lt"/>
              </a:rPr>
              <a:t> B non ha </a:t>
            </a:r>
            <a:r>
              <a:rPr lang="en-US" sz="1200" err="1">
                <a:ea typeface="+mj-lt"/>
                <a:cs typeface="+mj-lt"/>
              </a:rPr>
              <a:t>molta</a:t>
            </a:r>
            <a:r>
              <a:rPr lang="en-US" sz="1200">
                <a:ea typeface="+mj-lt"/>
                <a:cs typeface="+mj-lt"/>
              </a:rPr>
              <a:t> </a:t>
            </a:r>
            <a:r>
              <a:rPr lang="en-US" sz="1200" err="1">
                <a:ea typeface="+mj-lt"/>
                <a:cs typeface="+mj-lt"/>
              </a:rPr>
              <a:t>attinenza</a:t>
            </a:r>
            <a:r>
              <a:rPr lang="en-US" sz="1200">
                <a:ea typeface="+mj-lt"/>
                <a:cs typeface="+mj-lt"/>
              </a:rPr>
              <a:t> con il testo, in </a:t>
            </a:r>
            <a:r>
              <a:rPr lang="en-US" sz="1200" err="1">
                <a:ea typeface="+mj-lt"/>
                <a:cs typeface="+mj-lt"/>
              </a:rPr>
              <a:t>quanto</a:t>
            </a:r>
            <a:r>
              <a:rPr lang="en-US" sz="1200">
                <a:ea typeface="+mj-lt"/>
                <a:cs typeface="+mj-lt"/>
              </a:rPr>
              <a:t> il </a:t>
            </a:r>
            <a:r>
              <a:rPr lang="en-US" sz="1200" err="1">
                <a:ea typeface="+mj-lt"/>
                <a:cs typeface="+mj-lt"/>
              </a:rPr>
              <a:t>brano</a:t>
            </a:r>
            <a:r>
              <a:rPr lang="en-US" sz="1200">
                <a:ea typeface="+mj-lt"/>
                <a:cs typeface="+mj-lt"/>
              </a:rPr>
              <a:t> non </a:t>
            </a:r>
            <a:r>
              <a:rPr lang="en-US" sz="1200" err="1">
                <a:ea typeface="+mj-lt"/>
                <a:cs typeface="+mj-lt"/>
              </a:rPr>
              <a:t>parla</a:t>
            </a:r>
            <a:r>
              <a:rPr lang="en-US" sz="1200">
                <a:ea typeface="+mj-lt"/>
                <a:cs typeface="+mj-lt"/>
              </a:rPr>
              <a:t> </a:t>
            </a:r>
            <a:r>
              <a:rPr lang="en-US" sz="1200" err="1">
                <a:ea typeface="+mj-lt"/>
                <a:cs typeface="+mj-lt"/>
              </a:rPr>
              <a:t>assolutamente</a:t>
            </a:r>
            <a:r>
              <a:rPr lang="en-US" sz="1200">
                <a:ea typeface="+mj-lt"/>
                <a:cs typeface="+mj-lt"/>
              </a:rPr>
              <a:t> di un </a:t>
            </a:r>
            <a:r>
              <a:rPr lang="en-US" sz="1200" err="1">
                <a:ea typeface="+mj-lt"/>
                <a:cs typeface="+mj-lt"/>
              </a:rPr>
              <a:t>costo</a:t>
            </a:r>
            <a:r>
              <a:rPr lang="en-US" sz="1200">
                <a:ea typeface="+mj-lt"/>
                <a:cs typeface="+mj-lt"/>
              </a:rPr>
              <a:t> </a:t>
            </a:r>
            <a:r>
              <a:rPr lang="en-US" sz="1200" err="1">
                <a:ea typeface="+mj-lt"/>
                <a:cs typeface="+mj-lt"/>
              </a:rPr>
              <a:t>delle</a:t>
            </a:r>
            <a:r>
              <a:rPr lang="en-US" sz="1200">
                <a:ea typeface="+mj-lt"/>
                <a:cs typeface="+mj-lt"/>
              </a:rPr>
              <a:t> carte </a:t>
            </a:r>
            <a:r>
              <a:rPr lang="en-US" sz="1200" err="1">
                <a:ea typeface="+mj-lt"/>
                <a:cs typeface="+mj-lt"/>
              </a:rPr>
              <a:t>fedeltà</a:t>
            </a:r>
            <a:r>
              <a:rPr lang="en-US" sz="1200">
                <a:ea typeface="+mj-lt"/>
                <a:cs typeface="+mj-lt"/>
              </a:rPr>
              <a:t>. La </a:t>
            </a:r>
            <a:r>
              <a:rPr lang="en-US" sz="1200" err="1">
                <a:ea typeface="+mj-lt"/>
                <a:cs typeface="+mj-lt"/>
              </a:rPr>
              <a:t>risposta</a:t>
            </a:r>
            <a:r>
              <a:rPr lang="en-US" sz="1200">
                <a:ea typeface="+mj-lt"/>
                <a:cs typeface="+mj-lt"/>
              </a:rPr>
              <a:t> C è </a:t>
            </a:r>
            <a:r>
              <a:rPr lang="en-US" sz="1200" err="1">
                <a:ea typeface="+mj-lt"/>
                <a:cs typeface="+mj-lt"/>
              </a:rPr>
              <a:t>soltanto</a:t>
            </a:r>
            <a:r>
              <a:rPr lang="en-US" sz="1200">
                <a:ea typeface="+mj-lt"/>
                <a:cs typeface="+mj-lt"/>
              </a:rPr>
              <a:t> </a:t>
            </a:r>
            <a:r>
              <a:rPr lang="en-US" sz="1200" err="1">
                <a:ea typeface="+mj-lt"/>
                <a:cs typeface="+mj-lt"/>
              </a:rPr>
              <a:t>un’affermazione</a:t>
            </a:r>
            <a:r>
              <a:rPr lang="en-US" sz="1200">
                <a:ea typeface="+mj-lt"/>
                <a:cs typeface="+mj-lt"/>
              </a:rPr>
              <a:t>, e ci </a:t>
            </a:r>
            <a:r>
              <a:rPr lang="en-US" sz="1200" err="1">
                <a:ea typeface="+mj-lt"/>
                <a:cs typeface="+mj-lt"/>
              </a:rPr>
              <a:t>informa</a:t>
            </a:r>
            <a:r>
              <a:rPr lang="en-US" sz="1200">
                <a:ea typeface="+mj-lt"/>
                <a:cs typeface="+mj-lt"/>
              </a:rPr>
              <a:t> </a:t>
            </a:r>
            <a:r>
              <a:rPr lang="en-US" sz="1200" err="1">
                <a:ea typeface="+mj-lt"/>
                <a:cs typeface="+mj-lt"/>
              </a:rPr>
              <a:t>su</a:t>
            </a:r>
            <a:r>
              <a:rPr lang="en-US" sz="1200">
                <a:ea typeface="+mj-lt"/>
                <a:cs typeface="+mj-lt"/>
              </a:rPr>
              <a:t> </a:t>
            </a:r>
            <a:r>
              <a:rPr lang="en-US" sz="1200" err="1">
                <a:ea typeface="+mj-lt"/>
                <a:cs typeface="+mj-lt"/>
              </a:rPr>
              <a:t>qualcosa</a:t>
            </a:r>
            <a:r>
              <a:rPr lang="en-US" sz="1200">
                <a:ea typeface="+mj-lt"/>
                <a:cs typeface="+mj-lt"/>
              </a:rPr>
              <a:t> </a:t>
            </a:r>
            <a:r>
              <a:rPr lang="en-US" sz="1200" err="1">
                <a:ea typeface="+mj-lt"/>
                <a:cs typeface="+mj-lt"/>
              </a:rPr>
              <a:t>che</a:t>
            </a:r>
            <a:r>
              <a:rPr lang="en-US" sz="1200">
                <a:ea typeface="+mj-lt"/>
                <a:cs typeface="+mj-lt"/>
              </a:rPr>
              <a:t> </a:t>
            </a:r>
            <a:r>
              <a:rPr lang="en-US" sz="1200" err="1">
                <a:ea typeface="+mj-lt"/>
                <a:cs typeface="+mj-lt"/>
              </a:rPr>
              <a:t>sappiamo</a:t>
            </a:r>
            <a:r>
              <a:rPr lang="en-US" sz="1200">
                <a:ea typeface="+mj-lt"/>
                <a:cs typeface="+mj-lt"/>
              </a:rPr>
              <a:t> </a:t>
            </a:r>
            <a:r>
              <a:rPr lang="en-US" sz="1200" err="1">
                <a:ea typeface="+mj-lt"/>
                <a:cs typeface="+mj-lt"/>
              </a:rPr>
              <a:t>già</a:t>
            </a:r>
            <a:r>
              <a:rPr lang="en-US" sz="1200">
                <a:ea typeface="+mj-lt"/>
                <a:cs typeface="+mj-lt"/>
              </a:rPr>
              <a:t>: il </a:t>
            </a:r>
            <a:r>
              <a:rPr lang="en-US" sz="1200" err="1">
                <a:ea typeface="+mj-lt"/>
                <a:cs typeface="+mj-lt"/>
              </a:rPr>
              <a:t>brano</a:t>
            </a:r>
            <a:r>
              <a:rPr lang="en-US" sz="1200">
                <a:ea typeface="+mj-lt"/>
                <a:cs typeface="+mj-lt"/>
              </a:rPr>
              <a:t> </a:t>
            </a:r>
            <a:r>
              <a:rPr lang="en-US" sz="1200" err="1">
                <a:ea typeface="+mj-lt"/>
                <a:cs typeface="+mj-lt"/>
              </a:rPr>
              <a:t>parte</a:t>
            </a:r>
            <a:r>
              <a:rPr lang="en-US" sz="1200">
                <a:ea typeface="+mj-lt"/>
                <a:cs typeface="+mj-lt"/>
              </a:rPr>
              <a:t> dal </a:t>
            </a:r>
            <a:r>
              <a:rPr lang="en-US" sz="1200" err="1">
                <a:ea typeface="+mj-lt"/>
                <a:cs typeface="+mj-lt"/>
              </a:rPr>
              <a:t>fatto</a:t>
            </a:r>
            <a:r>
              <a:rPr lang="en-US" sz="1200">
                <a:ea typeface="+mj-lt"/>
                <a:cs typeface="+mj-lt"/>
              </a:rPr>
              <a:t> </a:t>
            </a:r>
            <a:r>
              <a:rPr lang="en-US" sz="1200" err="1">
                <a:ea typeface="+mj-lt"/>
                <a:cs typeface="+mj-lt"/>
              </a:rPr>
              <a:t>che</a:t>
            </a:r>
            <a:r>
              <a:rPr lang="en-US" sz="1200">
                <a:ea typeface="+mj-lt"/>
                <a:cs typeface="+mj-lt"/>
              </a:rPr>
              <a:t> le carte </a:t>
            </a:r>
            <a:r>
              <a:rPr lang="en-US" sz="1200" err="1">
                <a:ea typeface="+mj-lt"/>
                <a:cs typeface="+mj-lt"/>
              </a:rPr>
              <a:t>fedeltà</a:t>
            </a:r>
            <a:r>
              <a:rPr lang="en-US" sz="1200">
                <a:ea typeface="+mj-lt"/>
                <a:cs typeface="+mj-lt"/>
              </a:rPr>
              <a:t> </a:t>
            </a:r>
            <a:r>
              <a:rPr lang="en-US" sz="1200" err="1">
                <a:ea typeface="+mj-lt"/>
                <a:cs typeface="+mj-lt"/>
              </a:rPr>
              <a:t>siano</a:t>
            </a:r>
            <a:r>
              <a:rPr lang="en-US" sz="1200">
                <a:ea typeface="+mj-lt"/>
                <a:cs typeface="+mj-lt"/>
              </a:rPr>
              <a:t> state </a:t>
            </a:r>
            <a:r>
              <a:rPr lang="en-US" sz="1200" err="1">
                <a:ea typeface="+mj-lt"/>
                <a:cs typeface="+mj-lt"/>
              </a:rPr>
              <a:t>inventate</a:t>
            </a:r>
            <a:r>
              <a:rPr lang="en-US" sz="1200">
                <a:ea typeface="+mj-lt"/>
                <a:cs typeface="+mj-lt"/>
              </a:rPr>
              <a:t> per </a:t>
            </a:r>
            <a:r>
              <a:rPr lang="en-US" sz="1200" err="1">
                <a:ea typeface="+mj-lt"/>
                <a:cs typeface="+mj-lt"/>
              </a:rPr>
              <a:t>incoraggiare</a:t>
            </a:r>
            <a:r>
              <a:rPr lang="en-US" sz="1200">
                <a:ea typeface="+mj-lt"/>
                <a:cs typeface="+mj-lt"/>
              </a:rPr>
              <a:t> il </a:t>
            </a:r>
            <a:r>
              <a:rPr lang="en-US" sz="1200" err="1">
                <a:ea typeface="+mj-lt"/>
                <a:cs typeface="+mj-lt"/>
              </a:rPr>
              <a:t>cliente</a:t>
            </a:r>
            <a:r>
              <a:rPr lang="en-US" sz="1200">
                <a:ea typeface="+mj-lt"/>
                <a:cs typeface="+mj-lt"/>
              </a:rPr>
              <a:t> a fare la </a:t>
            </a:r>
            <a:r>
              <a:rPr lang="en-US" sz="1200" err="1">
                <a:ea typeface="+mj-lt"/>
                <a:cs typeface="+mj-lt"/>
              </a:rPr>
              <a:t>spesa</a:t>
            </a:r>
            <a:r>
              <a:rPr lang="en-US" sz="1200">
                <a:ea typeface="+mj-lt"/>
                <a:cs typeface="+mj-lt"/>
              </a:rPr>
              <a:t> </a:t>
            </a:r>
            <a:r>
              <a:rPr lang="en-US" sz="1200" err="1">
                <a:ea typeface="+mj-lt"/>
                <a:cs typeface="+mj-lt"/>
              </a:rPr>
              <a:t>nello</a:t>
            </a:r>
            <a:r>
              <a:rPr lang="en-US" sz="1200">
                <a:ea typeface="+mj-lt"/>
                <a:cs typeface="+mj-lt"/>
              </a:rPr>
              <a:t> </a:t>
            </a:r>
            <a:r>
              <a:rPr lang="en-US" sz="1200" err="1">
                <a:ea typeface="+mj-lt"/>
                <a:cs typeface="+mj-lt"/>
              </a:rPr>
              <a:t>stesso</a:t>
            </a:r>
            <a:r>
              <a:rPr lang="en-US" sz="1200">
                <a:ea typeface="+mj-lt"/>
                <a:cs typeface="+mj-lt"/>
              </a:rPr>
              <a:t> </a:t>
            </a:r>
            <a:r>
              <a:rPr lang="en-US" sz="1200" err="1">
                <a:ea typeface="+mj-lt"/>
                <a:cs typeface="+mj-lt"/>
              </a:rPr>
              <a:t>posto</a:t>
            </a:r>
            <a:r>
              <a:rPr lang="en-US" sz="1200">
                <a:ea typeface="+mj-lt"/>
                <a:cs typeface="+mj-lt"/>
              </a:rPr>
              <a:t>,  </a:t>
            </a:r>
            <a:r>
              <a:rPr kumimoji="0" lang="en-US" sz="1200" b="0" i="0" u="none" strike="noStrike" cap="none" spc="0" normalizeH="0" baseline="0">
                <a:ln>
                  <a:noFill/>
                </a:ln>
                <a:effectLst/>
                <a:uFillTx/>
                <a:ea typeface="+mj-lt"/>
                <a:cs typeface="+mj-lt"/>
                <a:sym typeface="Helvetica"/>
              </a:rPr>
              <a:t>per</a:t>
            </a:r>
            <a:r>
              <a:rPr lang="en-US" sz="1200">
                <a:ea typeface="+mj-lt"/>
                <a:cs typeface="+mj-lt"/>
              </a:rPr>
              <a:t> </a:t>
            </a:r>
            <a:r>
              <a:rPr lang="en-US" sz="1200" err="1">
                <a:ea typeface="+mj-lt"/>
                <a:cs typeface="+mj-lt"/>
              </a:rPr>
              <a:t>giungere</a:t>
            </a:r>
            <a:r>
              <a:rPr lang="en-US" sz="1200">
                <a:ea typeface="+mj-lt"/>
                <a:cs typeface="+mj-lt"/>
              </a:rPr>
              <a:t> poi a </a:t>
            </a:r>
            <a:r>
              <a:rPr lang="en-US" sz="1200" err="1">
                <a:ea typeface="+mj-lt"/>
                <a:cs typeface="+mj-lt"/>
              </a:rPr>
              <a:t>qualcos’altro</a:t>
            </a:r>
            <a:r>
              <a:rPr lang="en-US" sz="1200">
                <a:ea typeface="+mj-lt"/>
                <a:cs typeface="+mj-lt"/>
              </a:rPr>
              <a:t>. </a:t>
            </a:r>
            <a:r>
              <a:rPr lang="en-US" sz="1200" err="1">
                <a:ea typeface="+mj-lt"/>
                <a:cs typeface="+mj-lt"/>
              </a:rPr>
              <a:t>Anche</a:t>
            </a:r>
            <a:r>
              <a:rPr lang="en-US" sz="1200">
                <a:ea typeface="+mj-lt"/>
                <a:cs typeface="+mj-lt"/>
              </a:rPr>
              <a:t> la </a:t>
            </a:r>
            <a:r>
              <a:rPr lang="en-US" sz="1200" err="1">
                <a:ea typeface="+mj-lt"/>
                <a:cs typeface="+mj-lt"/>
              </a:rPr>
              <a:t>risposta</a:t>
            </a:r>
            <a:r>
              <a:rPr lang="en-US" sz="1200">
                <a:ea typeface="+mj-lt"/>
                <a:cs typeface="+mj-lt"/>
              </a:rPr>
              <a:t> D è </a:t>
            </a:r>
            <a:r>
              <a:rPr lang="en-US" sz="1200" err="1">
                <a:ea typeface="+mj-lt"/>
                <a:cs typeface="+mj-lt"/>
              </a:rPr>
              <a:t>una</a:t>
            </a:r>
            <a:r>
              <a:rPr lang="en-US" sz="1200">
                <a:ea typeface="+mj-lt"/>
                <a:cs typeface="+mj-lt"/>
              </a:rPr>
              <a:t> </a:t>
            </a:r>
            <a:r>
              <a:rPr lang="en-US" sz="1200" err="1">
                <a:ea typeface="+mj-lt"/>
                <a:cs typeface="+mj-lt"/>
              </a:rPr>
              <a:t>costatazione</a:t>
            </a:r>
            <a:r>
              <a:rPr lang="en-US" sz="1200">
                <a:ea typeface="+mj-lt"/>
                <a:cs typeface="+mj-lt"/>
              </a:rPr>
              <a:t>, </a:t>
            </a:r>
            <a:r>
              <a:rPr lang="en-US" sz="1200" err="1">
                <a:ea typeface="+mj-lt"/>
                <a:cs typeface="+mj-lt"/>
              </a:rPr>
              <a:t>dicendo</a:t>
            </a:r>
            <a:r>
              <a:rPr lang="en-US" sz="1200">
                <a:ea typeface="+mj-lt"/>
                <a:cs typeface="+mj-lt"/>
              </a:rPr>
              <a:t> </a:t>
            </a:r>
            <a:r>
              <a:rPr lang="en-US" sz="1200" err="1">
                <a:ea typeface="+mj-lt"/>
                <a:cs typeface="+mj-lt"/>
              </a:rPr>
              <a:t>che</a:t>
            </a:r>
            <a:r>
              <a:rPr lang="en-US" sz="1200">
                <a:ea typeface="+mj-lt"/>
                <a:cs typeface="+mj-lt"/>
              </a:rPr>
              <a:t> </a:t>
            </a:r>
            <a:r>
              <a:rPr lang="en-US" sz="1200" err="1">
                <a:ea typeface="+mj-lt"/>
                <a:cs typeface="+mj-lt"/>
              </a:rPr>
              <a:t>ormai</a:t>
            </a:r>
            <a:r>
              <a:rPr lang="en-US" sz="1200">
                <a:ea typeface="+mj-lt"/>
                <a:cs typeface="+mj-lt"/>
              </a:rPr>
              <a:t> la </a:t>
            </a:r>
            <a:r>
              <a:rPr lang="en-US" sz="1200" err="1">
                <a:ea typeface="+mj-lt"/>
                <a:cs typeface="+mj-lt"/>
              </a:rPr>
              <a:t>gente</a:t>
            </a:r>
            <a:r>
              <a:rPr lang="en-US" sz="1200">
                <a:ea typeface="+mj-lt"/>
                <a:cs typeface="+mj-lt"/>
              </a:rPr>
              <a:t> ha carte </a:t>
            </a:r>
            <a:r>
              <a:rPr lang="en-US" sz="1200" err="1">
                <a:ea typeface="+mj-lt"/>
                <a:cs typeface="+mj-lt"/>
              </a:rPr>
              <a:t>fedeltà</a:t>
            </a:r>
            <a:r>
              <a:rPr lang="en-US" sz="1200">
                <a:ea typeface="+mj-lt"/>
                <a:cs typeface="+mj-lt"/>
              </a:rPr>
              <a:t> in tutti </a:t>
            </a:r>
            <a:r>
              <a:rPr lang="en-US" sz="1200" err="1">
                <a:ea typeface="+mj-lt"/>
                <a:cs typeface="+mj-lt"/>
              </a:rPr>
              <a:t>i</a:t>
            </a:r>
            <a:r>
              <a:rPr lang="en-US" sz="1200">
                <a:ea typeface="+mj-lt"/>
                <a:cs typeface="+mj-lt"/>
              </a:rPr>
              <a:t> </a:t>
            </a:r>
            <a:r>
              <a:rPr lang="en-US" sz="1200" err="1">
                <a:ea typeface="+mj-lt"/>
                <a:cs typeface="+mj-lt"/>
              </a:rPr>
              <a:t>supermercati</a:t>
            </a:r>
            <a:r>
              <a:rPr lang="en-US" sz="1200">
                <a:ea typeface="+mj-lt"/>
                <a:cs typeface="+mj-lt"/>
              </a:rPr>
              <a:t>. </a:t>
            </a:r>
            <a:endParaRPr lang="it-IT" sz="1200">
              <a:ea typeface="+mj-lt"/>
              <a:cs typeface="+mj-lt"/>
            </a:endParaRPr>
          </a:p>
          <a:p>
            <a:endParaRPr lang="en-US" sz="1200">
              <a:ea typeface="+mj-lt"/>
              <a:cs typeface="+mj-lt"/>
            </a:endParaRPr>
          </a:p>
          <a:p>
            <a:r>
              <a:rPr lang="en-US" sz="1200">
                <a:ea typeface="+mj-lt"/>
                <a:cs typeface="+mj-lt"/>
              </a:rPr>
              <a:t>Allora, dopo </a:t>
            </a:r>
            <a:r>
              <a:rPr lang="en-US" sz="1200" err="1">
                <a:ea typeface="+mj-lt"/>
                <a:cs typeface="+mj-lt"/>
              </a:rPr>
              <a:t>tutte</a:t>
            </a:r>
            <a:r>
              <a:rPr lang="en-US" sz="1200">
                <a:ea typeface="+mj-lt"/>
                <a:cs typeface="+mj-lt"/>
              </a:rPr>
              <a:t> </a:t>
            </a:r>
            <a:r>
              <a:rPr lang="en-US" sz="1200" err="1">
                <a:ea typeface="+mj-lt"/>
                <a:cs typeface="+mj-lt"/>
              </a:rPr>
              <a:t>queste</a:t>
            </a:r>
            <a:r>
              <a:rPr lang="en-US" sz="1200">
                <a:ea typeface="+mj-lt"/>
                <a:cs typeface="+mj-lt"/>
              </a:rPr>
              <a:t> </a:t>
            </a:r>
            <a:r>
              <a:rPr lang="en-US" sz="1200" err="1">
                <a:ea typeface="+mj-lt"/>
                <a:cs typeface="+mj-lt"/>
              </a:rPr>
              <a:t>premesse</a:t>
            </a:r>
            <a:r>
              <a:rPr lang="en-US" sz="1200">
                <a:ea typeface="+mj-lt"/>
                <a:cs typeface="+mj-lt"/>
              </a:rPr>
              <a:t> ed </a:t>
            </a:r>
            <a:r>
              <a:rPr lang="en-US" sz="1200" err="1">
                <a:ea typeface="+mj-lt"/>
                <a:cs typeface="+mj-lt"/>
              </a:rPr>
              <a:t>affermazioni</a:t>
            </a:r>
            <a:r>
              <a:rPr lang="en-US" sz="1200">
                <a:ea typeface="+mj-lt"/>
                <a:cs typeface="+mj-lt"/>
              </a:rPr>
              <a:t>, </a:t>
            </a:r>
            <a:r>
              <a:rPr lang="en-US" sz="1200" err="1">
                <a:ea typeface="+mj-lt"/>
                <a:cs typeface="+mj-lt"/>
              </a:rPr>
              <a:t>l’autore</a:t>
            </a:r>
            <a:r>
              <a:rPr lang="en-US" sz="1200">
                <a:ea typeface="+mj-lt"/>
                <a:cs typeface="+mj-lt"/>
              </a:rPr>
              <a:t> </a:t>
            </a:r>
            <a:r>
              <a:rPr lang="en-US" sz="1200" err="1">
                <a:ea typeface="+mj-lt"/>
                <a:cs typeface="+mj-lt"/>
              </a:rPr>
              <a:t>arriva</a:t>
            </a:r>
            <a:r>
              <a:rPr lang="en-US" sz="1200">
                <a:ea typeface="+mj-lt"/>
                <a:cs typeface="+mj-lt"/>
              </a:rPr>
              <a:t> </a:t>
            </a:r>
            <a:r>
              <a:rPr lang="en-US" sz="1200" err="1">
                <a:ea typeface="+mj-lt"/>
                <a:cs typeface="+mj-lt"/>
              </a:rPr>
              <a:t>finalmente</a:t>
            </a:r>
            <a:r>
              <a:rPr lang="en-US" sz="1200">
                <a:ea typeface="+mj-lt"/>
                <a:cs typeface="+mj-lt"/>
              </a:rPr>
              <a:t> </a:t>
            </a:r>
            <a:r>
              <a:rPr lang="en-US" sz="1200" err="1">
                <a:ea typeface="+mj-lt"/>
                <a:cs typeface="+mj-lt"/>
              </a:rPr>
              <a:t>alla</a:t>
            </a:r>
            <a:r>
              <a:rPr lang="en-US" sz="1200">
                <a:ea typeface="+mj-lt"/>
                <a:cs typeface="+mj-lt"/>
              </a:rPr>
              <a:t> </a:t>
            </a:r>
            <a:r>
              <a:rPr lang="en-US" sz="1200" err="1">
                <a:ea typeface="+mj-lt"/>
                <a:cs typeface="+mj-lt"/>
              </a:rPr>
              <a:t>conclusione</a:t>
            </a:r>
            <a:r>
              <a:rPr lang="en-US" sz="1200">
                <a:ea typeface="+mj-lt"/>
                <a:cs typeface="+mj-lt"/>
              </a:rPr>
              <a:t>, </a:t>
            </a:r>
            <a:r>
              <a:rPr lang="en-US" sz="1200" err="1">
                <a:ea typeface="+mj-lt"/>
                <a:cs typeface="+mj-lt"/>
              </a:rPr>
              <a:t>contenuta</a:t>
            </a:r>
            <a:r>
              <a:rPr lang="en-US" sz="1200">
                <a:ea typeface="+mj-lt"/>
                <a:cs typeface="+mj-lt"/>
              </a:rPr>
              <a:t> </a:t>
            </a:r>
            <a:r>
              <a:rPr lang="en-US" sz="1200" err="1">
                <a:ea typeface="+mj-lt"/>
                <a:cs typeface="+mj-lt"/>
              </a:rPr>
              <a:t>nella</a:t>
            </a:r>
            <a:r>
              <a:rPr lang="en-US" sz="1200">
                <a:ea typeface="+mj-lt"/>
                <a:cs typeface="+mj-lt"/>
              </a:rPr>
              <a:t> </a:t>
            </a:r>
            <a:r>
              <a:rPr lang="en-US" sz="1200" b="1" err="1">
                <a:solidFill>
                  <a:srgbClr val="FF0000"/>
                </a:solidFill>
                <a:ea typeface="+mj-lt"/>
                <a:cs typeface="+mj-lt"/>
              </a:rPr>
              <a:t>risposta</a:t>
            </a:r>
            <a:r>
              <a:rPr lang="en-US" sz="1200" b="1">
                <a:solidFill>
                  <a:srgbClr val="FF0000"/>
                </a:solidFill>
                <a:ea typeface="+mj-lt"/>
                <a:cs typeface="+mj-lt"/>
              </a:rPr>
              <a:t> E</a:t>
            </a:r>
            <a:r>
              <a:rPr lang="en-US" sz="1200">
                <a:ea typeface="+mj-lt"/>
                <a:cs typeface="+mj-lt"/>
              </a:rPr>
              <a:t>: visto </a:t>
            </a:r>
            <a:r>
              <a:rPr lang="en-US" sz="1200" err="1">
                <a:ea typeface="+mj-lt"/>
                <a:cs typeface="+mj-lt"/>
              </a:rPr>
              <a:t>che</a:t>
            </a:r>
            <a:r>
              <a:rPr lang="en-US" sz="1200">
                <a:ea typeface="+mj-lt"/>
                <a:cs typeface="+mj-lt"/>
              </a:rPr>
              <a:t> la </a:t>
            </a:r>
            <a:r>
              <a:rPr lang="en-US" sz="1200" err="1">
                <a:ea typeface="+mj-lt"/>
                <a:cs typeface="+mj-lt"/>
              </a:rPr>
              <a:t>gente</a:t>
            </a:r>
            <a:r>
              <a:rPr lang="en-US" sz="1200">
                <a:ea typeface="+mj-lt"/>
                <a:cs typeface="+mj-lt"/>
              </a:rPr>
              <a:t> ha carte </a:t>
            </a:r>
            <a:r>
              <a:rPr lang="en-US" sz="1200" err="1">
                <a:ea typeface="+mj-lt"/>
                <a:cs typeface="+mj-lt"/>
              </a:rPr>
              <a:t>fedeltà</a:t>
            </a:r>
            <a:r>
              <a:rPr lang="en-US" sz="1200">
                <a:ea typeface="+mj-lt"/>
                <a:cs typeface="+mj-lt"/>
              </a:rPr>
              <a:t> </a:t>
            </a:r>
            <a:r>
              <a:rPr lang="en-US" sz="1200" err="1">
                <a:ea typeface="+mj-lt"/>
                <a:cs typeface="+mj-lt"/>
              </a:rPr>
              <a:t>ovunque</a:t>
            </a:r>
            <a:r>
              <a:rPr lang="en-US" sz="1200">
                <a:ea typeface="+mj-lt"/>
                <a:cs typeface="+mj-lt"/>
              </a:rPr>
              <a:t>, e </a:t>
            </a:r>
            <a:r>
              <a:rPr lang="en-US" sz="1200" err="1">
                <a:ea typeface="+mj-lt"/>
                <a:cs typeface="+mj-lt"/>
              </a:rPr>
              <a:t>quindi</a:t>
            </a:r>
            <a:r>
              <a:rPr lang="en-US" sz="1200">
                <a:ea typeface="+mj-lt"/>
                <a:cs typeface="+mj-lt"/>
              </a:rPr>
              <a:t> </a:t>
            </a:r>
            <a:r>
              <a:rPr lang="en-US" sz="1200" err="1">
                <a:ea typeface="+mj-lt"/>
                <a:cs typeface="+mj-lt"/>
              </a:rPr>
              <a:t>si</a:t>
            </a:r>
            <a:r>
              <a:rPr lang="en-US" sz="1200">
                <a:ea typeface="+mj-lt"/>
                <a:cs typeface="+mj-lt"/>
              </a:rPr>
              <a:t> è </a:t>
            </a:r>
            <a:r>
              <a:rPr lang="en-US" sz="1200" err="1">
                <a:ea typeface="+mj-lt"/>
                <a:cs typeface="+mj-lt"/>
              </a:rPr>
              <a:t>perso</a:t>
            </a:r>
            <a:r>
              <a:rPr lang="en-US" sz="1200">
                <a:ea typeface="+mj-lt"/>
                <a:cs typeface="+mj-lt"/>
              </a:rPr>
              <a:t> lo </a:t>
            </a:r>
            <a:r>
              <a:rPr lang="en-US" sz="1200" err="1">
                <a:ea typeface="+mj-lt"/>
                <a:cs typeface="+mj-lt"/>
              </a:rPr>
              <a:t>scopo</a:t>
            </a:r>
            <a:r>
              <a:rPr lang="en-US" sz="1200">
                <a:ea typeface="+mj-lt"/>
                <a:cs typeface="+mj-lt"/>
              </a:rPr>
              <a:t> </a:t>
            </a:r>
            <a:r>
              <a:rPr lang="en-US" sz="1200" err="1">
                <a:ea typeface="+mj-lt"/>
                <a:cs typeface="+mj-lt"/>
              </a:rPr>
              <a:t>originario</a:t>
            </a:r>
            <a:r>
              <a:rPr lang="en-US" sz="1200">
                <a:ea typeface="+mj-lt"/>
                <a:cs typeface="+mj-lt"/>
              </a:rPr>
              <a:t>, non è </a:t>
            </a:r>
            <a:r>
              <a:rPr lang="en-US" sz="1200" err="1">
                <a:ea typeface="+mj-lt"/>
                <a:cs typeface="+mj-lt"/>
              </a:rPr>
              <a:t>meglio</a:t>
            </a:r>
            <a:r>
              <a:rPr lang="en-US" sz="1200">
                <a:ea typeface="+mj-lt"/>
                <a:cs typeface="+mj-lt"/>
              </a:rPr>
              <a:t> </a:t>
            </a:r>
            <a:r>
              <a:rPr lang="en-US" sz="1200" err="1">
                <a:ea typeface="+mj-lt"/>
                <a:cs typeface="+mj-lt"/>
              </a:rPr>
              <a:t>smettere</a:t>
            </a:r>
            <a:r>
              <a:rPr lang="en-US" sz="1200">
                <a:ea typeface="+mj-lt"/>
                <a:cs typeface="+mj-lt"/>
              </a:rPr>
              <a:t> di </a:t>
            </a:r>
            <a:r>
              <a:rPr lang="en-US" sz="1200" err="1">
                <a:ea typeface="+mj-lt"/>
                <a:cs typeface="+mj-lt"/>
              </a:rPr>
              <a:t>offrire</a:t>
            </a:r>
            <a:r>
              <a:rPr lang="en-US" sz="1200">
                <a:ea typeface="+mj-lt"/>
                <a:cs typeface="+mj-lt"/>
              </a:rPr>
              <a:t> carte </a:t>
            </a:r>
            <a:r>
              <a:rPr lang="en-US" sz="1200" err="1">
                <a:ea typeface="+mj-lt"/>
                <a:cs typeface="+mj-lt"/>
              </a:rPr>
              <a:t>fedeltà</a:t>
            </a:r>
            <a:r>
              <a:rPr lang="en-US" sz="1200">
                <a:ea typeface="+mj-lt"/>
                <a:cs typeface="+mj-lt"/>
              </a:rPr>
              <a:t> ai </a:t>
            </a:r>
            <a:r>
              <a:rPr lang="en-US" sz="1200" err="1">
                <a:ea typeface="+mj-lt"/>
                <a:cs typeface="+mj-lt"/>
              </a:rPr>
              <a:t>clienti</a:t>
            </a:r>
            <a:r>
              <a:rPr lang="en-US" sz="1200">
                <a:ea typeface="+mj-lt"/>
                <a:cs typeface="+mj-lt"/>
              </a:rPr>
              <a:t>?</a:t>
            </a:r>
            <a:r>
              <a:rPr lang="it-IT" sz="1200">
                <a:ea typeface="+mj-lt"/>
                <a:cs typeface="+mj-lt"/>
              </a:rPr>
              <a:t>  </a:t>
            </a:r>
            <a:endParaRPr lang="it-IT" sz="120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3. Individuare una supposizione implicita…"/>
          <p:cNvSpPr txBox="1"/>
          <p:nvPr/>
        </p:nvSpPr>
        <p:spPr>
          <a:xfrm>
            <a:off x="202567" y="867486"/>
            <a:ext cx="8738866" cy="5836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49580">
              <a:spcBef>
                <a:spcPts val="500"/>
              </a:spcBef>
              <a:defRPr sz="1900">
                <a:uFill>
                  <a:solidFill>
                    <a:srgbClr val="000000"/>
                  </a:solidFill>
                </a:uFill>
                <a:latin typeface="Arial"/>
                <a:ea typeface="Arial"/>
                <a:cs typeface="Arial"/>
                <a:sym typeface="Arial"/>
              </a:defRPr>
            </a:pPr>
            <a:r>
              <a:t>”Gli uccelli migratori che non sono in grado di volare per distanze molto lunghe senza riposarsi  sfruttano i tratti di mare dove le coste sono più vicine tra di loro. Gli uccelli che migrano da e verso l’Africa, passano per lo Stretto di Gibilterra. Per questi uccelli, alcuni dei quali sono molto rari, è essenziale che questo passaggio rimanga aperto. Per questo motivo, è importante che il piano per la costruzione di pale eoliche sulle colline intorno allo stretto di Gibilterra venga bloccato”. </a:t>
            </a:r>
            <a:endParaRPr b="1"/>
          </a:p>
          <a:p>
            <a:pPr defTabSz="449580">
              <a:spcBef>
                <a:spcPts val="500"/>
              </a:spcBef>
              <a:defRPr sz="1900" i="1">
                <a:uFill>
                  <a:solidFill>
                    <a:srgbClr val="000000"/>
                  </a:solidFill>
                </a:uFill>
                <a:latin typeface="Arial"/>
                <a:ea typeface="Arial"/>
                <a:cs typeface="Arial"/>
                <a:sym typeface="Arial"/>
              </a:defRPr>
            </a:pPr>
            <a:r>
              <a:t>Su quale supposizione implicita si basa il brano precedente?</a:t>
            </a:r>
            <a:endParaRPr b="1"/>
          </a:p>
          <a:p>
            <a:pPr defTabSz="449580">
              <a:spcBef>
                <a:spcPts val="500"/>
              </a:spcBef>
              <a:defRPr sz="1900" i="1">
                <a:uFill>
                  <a:solidFill>
                    <a:srgbClr val="000000"/>
                  </a:solidFill>
                </a:uFill>
                <a:latin typeface="Arial"/>
                <a:ea typeface="Arial"/>
                <a:cs typeface="Arial"/>
                <a:sym typeface="Arial"/>
              </a:defRPr>
            </a:pPr>
            <a:endParaRPr b="1"/>
          </a:p>
          <a:p>
            <a:pPr marL="200525" indent="-200525" defTabSz="449580">
              <a:spcBef>
                <a:spcPts val="500"/>
              </a:spcBef>
              <a:buSzPct val="100000"/>
              <a:buAutoNum type="alphaUcPeriod"/>
              <a:tabLst>
                <a:tab pos="457200" algn="l"/>
              </a:tabLst>
              <a:defRPr sz="1900">
                <a:uFill>
                  <a:solidFill>
                    <a:srgbClr val="000000"/>
                  </a:solidFill>
                </a:uFill>
                <a:latin typeface="Arial"/>
                <a:ea typeface="Arial"/>
                <a:cs typeface="Arial"/>
                <a:sym typeface="Arial"/>
              </a:defRPr>
            </a:pPr>
            <a:r>
              <a:t>altre specie di uccelli possono volare più a lungo e quindi utilizzare altri passaggi per la loro migrazione</a:t>
            </a:r>
          </a:p>
          <a:p>
            <a:pPr marL="200525" indent="-200525" defTabSz="449580">
              <a:spcBef>
                <a:spcPts val="500"/>
              </a:spcBef>
              <a:buSzPct val="100000"/>
              <a:buAutoNum type="alphaUcPeriod"/>
              <a:tabLst>
                <a:tab pos="457200" algn="l"/>
              </a:tabLst>
              <a:defRPr sz="1900">
                <a:uFill>
                  <a:solidFill>
                    <a:srgbClr val="000000"/>
                  </a:solidFill>
                </a:uFill>
                <a:latin typeface="Arial"/>
                <a:ea typeface="Arial"/>
                <a:cs typeface="Arial"/>
                <a:sym typeface="Arial"/>
              </a:defRPr>
            </a:pPr>
            <a:r>
              <a:t>non ci sono piani per la costruzione di pale eoliche in altre località lungo la costa</a:t>
            </a:r>
          </a:p>
          <a:p>
            <a:pPr marL="200525" indent="-200525" defTabSz="449580">
              <a:spcBef>
                <a:spcPts val="500"/>
              </a:spcBef>
              <a:buSzPct val="100000"/>
              <a:buAutoNum type="alphaUcPeriod"/>
              <a:tabLst>
                <a:tab pos="457200" algn="l"/>
              </a:tabLst>
              <a:defRPr sz="1900">
                <a:uFill>
                  <a:solidFill>
                    <a:srgbClr val="000000"/>
                  </a:solidFill>
                </a:uFill>
                <a:latin typeface="Arial"/>
                <a:ea typeface="Arial"/>
                <a:cs typeface="Arial"/>
                <a:sym typeface="Arial"/>
              </a:defRPr>
            </a:pPr>
            <a:r>
              <a:t>gli uccelli che migrano passando per lo Stretto di Gibilterra sono a rischio di estinzione</a:t>
            </a:r>
          </a:p>
          <a:p>
            <a:pPr marL="200525" indent="-200525" defTabSz="449580">
              <a:spcBef>
                <a:spcPts val="500"/>
              </a:spcBef>
              <a:buSzPct val="100000"/>
              <a:buAutoNum type="alphaUcPeriod"/>
              <a:tabLst>
                <a:tab pos="457200" algn="l"/>
              </a:tabLst>
              <a:defRPr sz="1900">
                <a:uFill>
                  <a:solidFill>
                    <a:srgbClr val="000000"/>
                  </a:solidFill>
                </a:uFill>
                <a:latin typeface="Arial"/>
                <a:ea typeface="Arial"/>
                <a:cs typeface="Arial"/>
                <a:sym typeface="Arial"/>
              </a:defRPr>
            </a:pPr>
            <a:r>
              <a:t>le pale eoliche per la generazione di energia elettrica devono essere costruite sulle colline</a:t>
            </a:r>
          </a:p>
          <a:p>
            <a:pPr marL="200525" indent="-200525" defTabSz="449580">
              <a:spcBef>
                <a:spcPts val="500"/>
              </a:spcBef>
              <a:buSzPct val="100000"/>
              <a:buAutoNum type="alphaUcPeriod"/>
              <a:tabLst>
                <a:tab pos="457200" algn="l"/>
              </a:tabLst>
              <a:defRPr sz="1900">
                <a:uFill>
                  <a:solidFill>
                    <a:srgbClr val="000000"/>
                  </a:solidFill>
                </a:uFill>
                <a:latin typeface="Arial"/>
                <a:ea typeface="Arial"/>
                <a:cs typeface="Arial"/>
                <a:sym typeface="Arial"/>
              </a:defRPr>
            </a:pPr>
            <a:r>
              <a:t>le pale eoliche che potrebbero venire costruite renderebbero pericoloso l’utilizzo di questo passaggio per gli uccelli migratori</a:t>
            </a:r>
          </a:p>
        </p:txBody>
      </p:sp>
      <p:sp>
        <p:nvSpPr>
          <p:cNvPr id="342" name="3. Individuare una supposizione implicita"/>
          <p:cNvSpPr txBox="1"/>
          <p:nvPr/>
        </p:nvSpPr>
        <p:spPr>
          <a:xfrm>
            <a:off x="252824" y="286065"/>
            <a:ext cx="5801085" cy="424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449580">
              <a:spcBef>
                <a:spcPts val="500"/>
              </a:spcBef>
              <a:defRPr sz="2300" b="1">
                <a:uFill>
                  <a:solidFill>
                    <a:srgbClr val="000000"/>
                  </a:solidFill>
                </a:uFill>
                <a:latin typeface="Arial"/>
                <a:ea typeface="Arial"/>
                <a:cs typeface="Arial"/>
                <a:sym typeface="Arial"/>
              </a:defRPr>
            </a:lvl1pPr>
          </a:lstStyle>
          <a:p>
            <a:r>
              <a:t>3. Individuare una supposizione implicita</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Il succo del discorso, in questo brano, è che il piano per la costruzione delle pale eoliche sulle colline intorno allo stretto di Gibilterra deve assolutamente essere bloccato. La domanda non chiede quale sia il messaggio principale, bensì la supposizione implicità che sta alla sua base, argomentata attraverso le informazioni che ci dà il testo. Dunque, le risposte B e D sono da escludere, perchè danno informazioni sulla costruzione e sul miglior posizionamento geografico delle pale eoliche. Neanche la risposta C  è esatta, in quanto dà un’informazione già presente nel brano, anche se travisata, poiché il brano non dice che tutti gli uccelli che attraversano lo stretto di Gibilterra sono a rischio di estinzione, ma solo quelli rari. Potrebbe sembrare esatta la risposta A, ma questa non è una supposizione implicita di tutto il brano, bensì solo della prima frase."/>
          <p:cNvSpPr txBox="1"/>
          <p:nvPr/>
        </p:nvSpPr>
        <p:spPr>
          <a:xfrm>
            <a:off x="140870" y="99091"/>
            <a:ext cx="8862260" cy="488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49580">
              <a:spcBef>
                <a:spcPts val="500"/>
              </a:spcBef>
              <a:defRPr sz="2300">
                <a:uFill>
                  <a:solidFill>
                    <a:srgbClr val="000000"/>
                  </a:solidFill>
                </a:uFill>
                <a:latin typeface="Arial"/>
                <a:ea typeface="Arial"/>
                <a:cs typeface="Arial"/>
                <a:sym typeface="Arial"/>
              </a:defRPr>
            </a:lvl1pPr>
          </a:lstStyle>
          <a:p>
            <a:r>
              <a:t>Il succo del discorso, in questo brano, è che il piano per la costruzione delle pale eoliche sulle colline intorno allo stretto di Gibilterra deve assolutamente essere bloccato. La domanda non chiede quale sia il messaggio principale, bensì la supposizione implicità che sta alla sua base, argomentata attraverso le informazioni che ci dà il testo. Dunque, le risposte B e D sono da escludere, perchè danno informazioni sulla costruzione e sul miglior posizionamento geografico delle pale eoliche. Neanche la risposta C  è esatta, in quanto dà un’informazione già presente nel brano, anche se travisata, poiché il brano non dice che tutti gli uccelli che attraversano lo stretto di Gibilterra sono a rischio di estinzione, ma solo quelli rari. Potrebbe sembrare esatta la risposta A, ma questa non è una supposizione implicita di tutto il brano, bensì solo della prima frase.</a:t>
            </a:r>
          </a:p>
        </p:txBody>
      </p:sp>
      <p:sp>
        <p:nvSpPr>
          <p:cNvPr id="345" name="la risposta esatta è la E"/>
          <p:cNvSpPr txBox="1"/>
          <p:nvPr/>
        </p:nvSpPr>
        <p:spPr>
          <a:xfrm>
            <a:off x="2484770" y="4990963"/>
            <a:ext cx="4231476" cy="424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449580">
              <a:spcBef>
                <a:spcPts val="500"/>
              </a:spcBef>
              <a:defRPr sz="2300" b="1">
                <a:solidFill>
                  <a:srgbClr val="B80000"/>
                </a:solidFill>
                <a:uFill>
                  <a:solidFill>
                    <a:srgbClr val="000000"/>
                  </a:solidFill>
                </a:uFill>
                <a:latin typeface="Arial"/>
                <a:ea typeface="Arial"/>
                <a:cs typeface="Arial"/>
                <a:sym typeface="Arial"/>
              </a:defRPr>
            </a:lvl1pPr>
          </a:lstStyle>
          <a:p>
            <a:r>
              <a:t>LA RISPOSTA ESATTA È LA E</a:t>
            </a:r>
          </a:p>
        </p:txBody>
      </p:sp>
      <p:sp>
        <p:nvSpPr>
          <p:cNvPr id="346" name="poiché costruire le pale eoliche sulle colline intorno allo stretto di Gibilterra potrebbe essere molto pericoloso per gli uccelli migratori."/>
          <p:cNvSpPr txBox="1"/>
          <p:nvPr/>
        </p:nvSpPr>
        <p:spPr>
          <a:xfrm>
            <a:off x="1353749" y="5481349"/>
            <a:ext cx="6631187" cy="1110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defTabSz="449580">
              <a:spcBef>
                <a:spcPts val="500"/>
              </a:spcBef>
              <a:defRPr sz="2300">
                <a:uFill>
                  <a:solidFill>
                    <a:srgbClr val="000000"/>
                  </a:solidFill>
                </a:uFill>
                <a:latin typeface="Arial"/>
                <a:ea typeface="Arial"/>
                <a:cs typeface="Arial"/>
                <a:sym typeface="Arial"/>
              </a:defRPr>
            </a:lvl1pPr>
          </a:lstStyle>
          <a:p>
            <a:r>
              <a:t>poiché costruire le pale eoliche sulle colline intorno allo stretto di Gibilterra potrebbe essere molto pericoloso per gli uccelli migratori.</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45"/>
                                        </p:tgtEl>
                                        <p:attrNameLst>
                                          <p:attrName>style.visibility</p:attrName>
                                        </p:attrNameLst>
                                      </p:cBhvr>
                                      <p:to>
                                        <p:strVal val="visible"/>
                                      </p:to>
                                    </p:set>
                                    <p:animEffect transition="in" filter="dissolve">
                                      <p:cBhvr>
                                        <p:cTn id="7" dur="500"/>
                                        <p:tgtEl>
                                          <p:spTgt spid="345"/>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346"/>
                                        </p:tgtEl>
                                        <p:attrNameLst>
                                          <p:attrName>style.visibility</p:attrName>
                                        </p:attrNameLst>
                                      </p:cBhvr>
                                      <p:to>
                                        <p:strVal val="visible"/>
                                      </p:to>
                                    </p:set>
                                    <p:animEffect transition="in" filter="dissolve">
                                      <p:cBhvr>
                                        <p:cTn id="11" dur="5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animBg="1" advAuto="0"/>
      <p:bldP spid="346" grpId="0"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4. Indebolire o rafforzare un’argomentazione…"/>
          <p:cNvSpPr txBox="1"/>
          <p:nvPr/>
        </p:nvSpPr>
        <p:spPr>
          <a:xfrm>
            <a:off x="107504" y="44623"/>
            <a:ext cx="9015826" cy="52778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49580">
              <a:spcBef>
                <a:spcPts val="500"/>
              </a:spcBef>
              <a:defRPr sz="2300" b="1">
                <a:uFill>
                  <a:solidFill>
                    <a:srgbClr val="000000"/>
                  </a:solidFill>
                </a:uFill>
                <a:latin typeface="Arial"/>
                <a:ea typeface="Arial"/>
                <a:cs typeface="Arial"/>
                <a:sym typeface="Arial"/>
              </a:defRPr>
            </a:pPr>
            <a:r>
              <a:t>4. Indebolire o rafforzare un’argomentazione</a:t>
            </a:r>
          </a:p>
          <a:p>
            <a:pPr marL="334210" indent="-334210" defTabSz="449580">
              <a:spcBef>
                <a:spcPts val="500"/>
              </a:spcBef>
              <a:buSzPct val="100000"/>
              <a:buAutoNum type="alphaLcParenR"/>
              <a:defRPr sz="2000" b="1">
                <a:uFill>
                  <a:solidFill>
                    <a:srgbClr val="000000"/>
                  </a:solidFill>
                </a:uFill>
                <a:latin typeface="Arial"/>
                <a:ea typeface="Arial"/>
                <a:cs typeface="Arial"/>
                <a:sym typeface="Arial"/>
              </a:defRPr>
            </a:pPr>
            <a:r>
              <a:t>Indebolire un’argomentazione</a:t>
            </a:r>
          </a:p>
          <a:p>
            <a:pPr defTabSz="449580">
              <a:spcBef>
                <a:spcPts val="500"/>
              </a:spcBef>
              <a:defRPr sz="2000" b="1">
                <a:uFill>
                  <a:solidFill>
                    <a:srgbClr val="000000"/>
                  </a:solidFill>
                </a:uFill>
                <a:latin typeface="Arial"/>
                <a:ea typeface="Arial"/>
                <a:cs typeface="Arial"/>
                <a:sym typeface="Arial"/>
              </a:defRPr>
            </a:pPr>
            <a:endParaRPr/>
          </a:p>
          <a:p>
            <a:pPr defTabSz="449580">
              <a:spcBef>
                <a:spcPts val="500"/>
              </a:spcBef>
              <a:defRPr sz="1900">
                <a:uFill>
                  <a:solidFill>
                    <a:srgbClr val="000000"/>
                  </a:solidFill>
                </a:uFill>
                <a:latin typeface="Arial"/>
                <a:ea typeface="Arial"/>
                <a:cs typeface="Arial"/>
                <a:sym typeface="Arial"/>
              </a:defRPr>
            </a:pPr>
            <a:r>
              <a:t>“Alcuni scienziati tedeschi hanno scoperto che le cellule tumorali sono rivestite da una proteina che le protegge dal sistema immunitario. Essi ritengono quindi che occorre ricercare un farmaco che permetta l’eliminazione di tale proteina”. </a:t>
            </a:r>
            <a:endParaRPr b="1"/>
          </a:p>
          <a:p>
            <a:pPr defTabSz="449580">
              <a:spcBef>
                <a:spcPts val="500"/>
              </a:spcBef>
              <a:defRPr sz="1900" i="1">
                <a:uFill>
                  <a:solidFill>
                    <a:srgbClr val="000000"/>
                  </a:solidFill>
                </a:uFill>
                <a:latin typeface="Arial"/>
                <a:ea typeface="Arial"/>
                <a:cs typeface="Arial"/>
                <a:sym typeface="Arial"/>
              </a:defRPr>
            </a:pPr>
            <a:r>
              <a:t>Quale delle seguenti affermazioni indebolisce la precedente argomentazione?</a:t>
            </a:r>
            <a:endParaRPr b="1"/>
          </a:p>
          <a:p>
            <a:pPr defTabSz="449580">
              <a:spcBef>
                <a:spcPts val="500"/>
              </a:spcBef>
              <a:defRPr sz="1900" i="1">
                <a:uFill>
                  <a:solidFill>
                    <a:srgbClr val="000000"/>
                  </a:solidFill>
                </a:uFill>
                <a:latin typeface="Arial"/>
                <a:ea typeface="Arial"/>
                <a:cs typeface="Arial"/>
                <a:sym typeface="Arial"/>
              </a:defRPr>
            </a:pPr>
            <a:endParaRPr b="1"/>
          </a:p>
          <a:p>
            <a:pPr marL="317500" indent="-317500" defTabSz="449580">
              <a:spcBef>
                <a:spcPts val="500"/>
              </a:spcBef>
              <a:buSzPct val="100000"/>
              <a:buAutoNum type="alphaUcPeriod" startAt="2"/>
              <a:tabLst>
                <a:tab pos="457200" algn="l"/>
              </a:tabLst>
              <a:defRPr sz="1900">
                <a:uFill>
                  <a:solidFill>
                    <a:srgbClr val="000000"/>
                  </a:solidFill>
                </a:uFill>
                <a:latin typeface="Arial"/>
                <a:ea typeface="Arial"/>
                <a:cs typeface="Arial"/>
                <a:sym typeface="Arial"/>
              </a:defRPr>
            </a:pPr>
            <a:r>
              <a:t>le cellule tumorali si riproducono molto velocemente nel corso del tempo;</a:t>
            </a:r>
          </a:p>
          <a:p>
            <a:pPr marL="317500" indent="-317500" defTabSz="449580">
              <a:spcBef>
                <a:spcPts val="500"/>
              </a:spcBef>
              <a:buSzPct val="100000"/>
              <a:buAutoNum type="alphaUcPeriod" startAt="2"/>
              <a:tabLst>
                <a:tab pos="457200" algn="l"/>
              </a:tabLst>
              <a:defRPr sz="1900">
                <a:uFill>
                  <a:solidFill>
                    <a:srgbClr val="000000"/>
                  </a:solidFill>
                </a:uFill>
                <a:latin typeface="Arial"/>
                <a:ea typeface="Arial"/>
                <a:cs typeface="Arial"/>
                <a:sym typeface="Arial"/>
              </a:defRPr>
            </a:pPr>
            <a:r>
              <a:t>le persone malate di tumore hanno un sistema immunitario più forte di quelle sane;</a:t>
            </a:r>
          </a:p>
          <a:p>
            <a:pPr marL="317500" indent="-317500" defTabSz="449580">
              <a:spcBef>
                <a:spcPts val="500"/>
              </a:spcBef>
              <a:buSzPct val="100000"/>
              <a:buAutoNum type="alphaUcPeriod" startAt="2"/>
              <a:tabLst>
                <a:tab pos="457200" algn="l"/>
              </a:tabLst>
              <a:defRPr sz="1900">
                <a:uFill>
                  <a:solidFill>
                    <a:srgbClr val="000000"/>
                  </a:solidFill>
                </a:uFill>
                <a:latin typeface="Arial"/>
                <a:ea typeface="Arial"/>
                <a:cs typeface="Arial"/>
                <a:sym typeface="Arial"/>
              </a:defRPr>
            </a:pPr>
            <a:r>
              <a:t>le proteine che rivestono le cellule tumorali sono essenziali per una corretta funzionalità epatica;</a:t>
            </a:r>
          </a:p>
          <a:p>
            <a:pPr marL="317500" indent="-317500" defTabSz="449580">
              <a:spcBef>
                <a:spcPts val="500"/>
              </a:spcBef>
              <a:buSzPct val="100000"/>
              <a:buAutoNum type="alphaUcPeriod" startAt="2"/>
              <a:tabLst>
                <a:tab pos="457200" algn="l"/>
              </a:tabLst>
              <a:defRPr sz="1900">
                <a:uFill>
                  <a:solidFill>
                    <a:srgbClr val="000000"/>
                  </a:solidFill>
                </a:uFill>
                <a:latin typeface="Arial"/>
                <a:ea typeface="Arial"/>
                <a:cs typeface="Arial"/>
                <a:sym typeface="Arial"/>
              </a:defRPr>
            </a:pPr>
            <a:r>
              <a:t>i tumori sono più diffusi negli anziani rispetto ai giovani;</a:t>
            </a:r>
          </a:p>
          <a:p>
            <a:pPr marL="317500" indent="-317500" defTabSz="449580">
              <a:spcBef>
                <a:spcPts val="500"/>
              </a:spcBef>
              <a:buSzPct val="100000"/>
              <a:buAutoNum type="alphaUcPeriod" startAt="2"/>
              <a:tabLst>
                <a:tab pos="457200" algn="l"/>
              </a:tabLst>
              <a:defRPr sz="1900">
                <a:uFill>
                  <a:solidFill>
                    <a:srgbClr val="000000"/>
                  </a:solidFill>
                </a:uFill>
                <a:latin typeface="Arial"/>
                <a:ea typeface="Arial"/>
                <a:cs typeface="Arial"/>
                <a:sym typeface="Arial"/>
              </a:defRPr>
            </a:pPr>
            <a:r>
              <a:t>è necessario destinare fondi più ingenti alla ricerca farmaceutica nei laboratori di tutto il mondo</a:t>
            </a:r>
          </a:p>
        </p:txBody>
      </p:sp>
      <p:sp>
        <p:nvSpPr>
          <p:cNvPr id="349" name="L’affermazione che indebolisce l’argomentazione del testo è contenuta nella risposta C. Infatti, se le proteine che rivestono le cellule tumorali servono necessariamente ad una corretta funzionalità epatica, la proposta di trovare un farmaco che elimini questa proteina viene messa in discussione, altrimenti si corre il rischio di avere problemi riguardo la funzionalità epatica."/>
          <p:cNvSpPr txBox="1"/>
          <p:nvPr/>
        </p:nvSpPr>
        <p:spPr>
          <a:xfrm>
            <a:off x="179510" y="5548691"/>
            <a:ext cx="8899295" cy="1126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49580">
              <a:spcBef>
                <a:spcPts val="500"/>
              </a:spcBef>
              <a:defRPr sz="1600">
                <a:uFill>
                  <a:solidFill>
                    <a:srgbClr val="000000"/>
                  </a:solidFill>
                </a:uFill>
                <a:latin typeface="Arial"/>
                <a:ea typeface="Arial"/>
                <a:cs typeface="Arial"/>
                <a:sym typeface="Arial"/>
              </a:defRPr>
            </a:pPr>
            <a:r>
              <a:t>L’affermazione che indebolisce l’argomentazione del testo è contenuta nella </a:t>
            </a:r>
            <a:r>
              <a:rPr sz="2400" b="1">
                <a:solidFill>
                  <a:srgbClr val="D10000"/>
                </a:solidFill>
              </a:rPr>
              <a:t>RISPOSTA C</a:t>
            </a:r>
            <a:r>
              <a:t>. Infatti, se le proteine che rivestono le cellule tumorali servono necessariamente ad una corretta funzionalità epatica, la proposta di trovare un farmaco che elimini questa proteina viene messa in discussione, altrimenti si corre il rischio di avere problemi riguardo la funzionalità epatica.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349"/>
                                        </p:tgtEl>
                                        <p:attrNameLst>
                                          <p:attrName>style.visibility</p:attrName>
                                        </p:attrNameLst>
                                      </p:cBhvr>
                                      <p:to>
                                        <p:strVal val="visible"/>
                                      </p:to>
                                    </p:set>
                                    <p:anim calcmode="lin" valueType="num">
                                      <p:cBhvr>
                                        <p:cTn id="7" dur="2500" fill="hold"/>
                                        <p:tgtEl>
                                          <p:spTgt spid="349"/>
                                        </p:tgtEl>
                                        <p:attrNameLst>
                                          <p:attrName>ppt_w</p:attrName>
                                        </p:attrNameLst>
                                      </p:cBhvr>
                                      <p:tavLst>
                                        <p:tav tm="0">
                                          <p:val>
                                            <p:fltVal val="0"/>
                                          </p:val>
                                        </p:tav>
                                        <p:tav tm="100000">
                                          <p:val>
                                            <p:strVal val="#ppt_w"/>
                                          </p:val>
                                        </p:tav>
                                      </p:tavLst>
                                    </p:anim>
                                    <p:anim calcmode="lin" valueType="num">
                                      <p:cBhvr>
                                        <p:cTn id="8" dur="2500" fill="hold"/>
                                        <p:tgtEl>
                                          <p:spTgt spid="3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b) Rafforzare un’argomentazione…"/>
          <p:cNvSpPr txBox="1"/>
          <p:nvPr/>
        </p:nvSpPr>
        <p:spPr>
          <a:xfrm>
            <a:off x="82153" y="33064"/>
            <a:ext cx="8979694" cy="66367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49580">
              <a:spcBef>
                <a:spcPts val="500"/>
              </a:spcBef>
              <a:defRPr sz="2300" b="1">
                <a:uFill>
                  <a:solidFill>
                    <a:srgbClr val="000000"/>
                  </a:solidFill>
                </a:uFill>
                <a:latin typeface="Arial"/>
                <a:ea typeface="Arial"/>
                <a:cs typeface="Arial"/>
                <a:sym typeface="Arial"/>
              </a:defRPr>
            </a:pPr>
            <a:r>
              <a:t>b) Rafforzare un’argomentazione</a:t>
            </a:r>
          </a:p>
          <a:p>
            <a:pPr defTabSz="449580">
              <a:spcBef>
                <a:spcPts val="500"/>
              </a:spcBef>
              <a:defRPr sz="800" b="1">
                <a:uFill>
                  <a:solidFill>
                    <a:srgbClr val="000000"/>
                  </a:solidFill>
                </a:uFill>
                <a:latin typeface="Arial"/>
                <a:ea typeface="Arial"/>
                <a:cs typeface="Arial"/>
                <a:sym typeface="Arial"/>
              </a:defRPr>
            </a:pPr>
            <a:endParaRPr/>
          </a:p>
          <a:p>
            <a:pPr defTabSz="449580">
              <a:spcBef>
                <a:spcPts val="500"/>
              </a:spcBef>
              <a:defRPr sz="1900">
                <a:uFill>
                  <a:solidFill>
                    <a:srgbClr val="000000"/>
                  </a:solidFill>
                </a:uFill>
                <a:latin typeface="Arial"/>
                <a:ea typeface="Arial"/>
                <a:cs typeface="Arial"/>
                <a:sym typeface="Arial"/>
              </a:defRPr>
            </a:pPr>
            <a:r>
              <a:t>È stato dimostrato che molte specie di uccelli compiono intricati percorsi per confondere gli altri uccelli circa il luogo in cui nascondono il cibo. Per esempio, se si rendono conto che un altro uccello li ha osservati mentre nascondevano il cibo in un determinato luogo, ritornano e vanno a nasconderlo altrove; mentre, se non sono stati osservati, non se ne preoccupano. Ciò dimostra che gli uccelli sono dotati di un certo livello di empatia immaginativa, sono consapevoli dei processi cognitivi degli altri uccelli e sono capaci di prevedere il comportamento dei loro simili.</a:t>
            </a:r>
            <a:endParaRPr b="1"/>
          </a:p>
          <a:p>
            <a:pPr defTabSz="449580">
              <a:spcBef>
                <a:spcPts val="500"/>
              </a:spcBef>
              <a:defRPr sz="1900" i="1">
                <a:uFill>
                  <a:solidFill>
                    <a:srgbClr val="000000"/>
                  </a:solidFill>
                </a:uFill>
                <a:latin typeface="Arial"/>
                <a:ea typeface="Arial"/>
                <a:cs typeface="Arial"/>
                <a:sym typeface="Arial"/>
              </a:defRPr>
            </a:pPr>
            <a:r>
              <a:t>Se considerata vera, quale delle seguenti affermazioni rende più forte l’argomentazione precedente?</a:t>
            </a:r>
            <a:endParaRPr b="1"/>
          </a:p>
          <a:p>
            <a:pPr marL="457200" indent="-228600" defTabSz="449580">
              <a:spcBef>
                <a:spcPts val="500"/>
              </a:spcBef>
              <a:buSzPct val="83333"/>
              <a:buFont typeface="Symbol"/>
              <a:buChar char="·"/>
              <a:tabLst>
                <a:tab pos="457200" algn="l"/>
              </a:tabLst>
              <a:defRPr sz="1900">
                <a:uFill>
                  <a:solidFill>
                    <a:srgbClr val="000000"/>
                  </a:solidFill>
                </a:uFill>
                <a:latin typeface="Arial"/>
                <a:ea typeface="Arial"/>
                <a:cs typeface="Arial"/>
                <a:sym typeface="Arial"/>
              </a:defRPr>
            </a:pPr>
            <a:r>
              <a:t>A) Gli uccelli che hanno rubato cibo ad altri uccelli hanno la tendenza a stare più attenti nel nascondere il proprio cibo</a:t>
            </a:r>
          </a:p>
          <a:p>
            <a:pPr marL="457200" indent="-228600" defTabSz="449580">
              <a:spcBef>
                <a:spcPts val="500"/>
              </a:spcBef>
              <a:buSzPct val="83333"/>
              <a:buFont typeface="Symbol"/>
              <a:buChar char="·"/>
              <a:tabLst>
                <a:tab pos="457200" algn="l"/>
              </a:tabLst>
              <a:defRPr sz="1900">
                <a:uFill>
                  <a:solidFill>
                    <a:srgbClr val="000000"/>
                  </a:solidFill>
                </a:uFill>
                <a:latin typeface="Arial"/>
                <a:ea typeface="Arial"/>
                <a:cs typeface="Arial"/>
                <a:sym typeface="Arial"/>
              </a:defRPr>
            </a:pPr>
            <a:r>
              <a:t>B) Gli uccelli mostrano un tale comportamento scaltro fin dalle prime settimane di vita</a:t>
            </a:r>
          </a:p>
          <a:p>
            <a:pPr marL="457200" indent="-228600" defTabSz="449580">
              <a:spcBef>
                <a:spcPts val="500"/>
              </a:spcBef>
              <a:buSzPct val="83333"/>
              <a:buFont typeface="Symbol"/>
              <a:buChar char="·"/>
              <a:tabLst>
                <a:tab pos="457200" algn="l"/>
              </a:tabLst>
              <a:defRPr sz="1900">
                <a:uFill>
                  <a:solidFill>
                    <a:srgbClr val="000000"/>
                  </a:solidFill>
                </a:uFill>
                <a:latin typeface="Arial"/>
                <a:ea typeface="Arial"/>
                <a:cs typeface="Arial"/>
                <a:sym typeface="Arial"/>
              </a:defRPr>
            </a:pPr>
            <a:r>
              <a:t>C) Gli uccelli migratori che coprono lunghe distanze si riuniscono per un breve periodo prima di intraprendere il loro viaggio</a:t>
            </a:r>
          </a:p>
          <a:p>
            <a:pPr marL="457200" indent="-228600" defTabSz="449580">
              <a:spcBef>
                <a:spcPts val="500"/>
              </a:spcBef>
              <a:buSzPct val="83333"/>
              <a:buFont typeface="Symbol"/>
              <a:buChar char="·"/>
              <a:tabLst>
                <a:tab pos="457200" algn="l"/>
              </a:tabLst>
              <a:defRPr sz="1900">
                <a:uFill>
                  <a:solidFill>
                    <a:srgbClr val="000000"/>
                  </a:solidFill>
                </a:uFill>
                <a:latin typeface="Arial"/>
                <a:ea typeface="Arial"/>
                <a:cs typeface="Arial"/>
                <a:sym typeface="Arial"/>
              </a:defRPr>
            </a:pPr>
            <a:r>
              <a:t>D) Alcuni uccelli hanno la capacità di imparare ad usare utensili per procurarsi cibo osservando altri uccelli</a:t>
            </a:r>
          </a:p>
          <a:p>
            <a:pPr marL="457200" indent="-228600" defTabSz="449580">
              <a:spcBef>
                <a:spcPts val="500"/>
              </a:spcBef>
              <a:buSzPct val="83333"/>
              <a:buFont typeface="Symbol"/>
              <a:buChar char="·"/>
              <a:tabLst>
                <a:tab pos="457200" algn="l"/>
              </a:tabLst>
              <a:defRPr sz="1900">
                <a:uFill>
                  <a:solidFill>
                    <a:srgbClr val="000000"/>
                  </a:solidFill>
                </a:uFill>
                <a:latin typeface="Arial"/>
                <a:ea typeface="Arial"/>
                <a:cs typeface="Arial"/>
                <a:sym typeface="Arial"/>
              </a:defRPr>
            </a:pPr>
            <a:r>
              <a:t>E) Il comportamento di alcuni uccelli può essere influenzato dal canto di altri uccelli</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Il brano sostiene che gli uccelli sono dotati di straordinaria empatia immaginativa, prevedono ciò che faranno i loro simili e sono consapevoli dei processi cognitivi degli altri uccelli.…"/>
          <p:cNvSpPr txBox="1"/>
          <p:nvPr/>
        </p:nvSpPr>
        <p:spPr>
          <a:xfrm>
            <a:off x="323527" y="1052736"/>
            <a:ext cx="8565055" cy="4107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49580">
              <a:spcBef>
                <a:spcPts val="500"/>
              </a:spcBef>
              <a:defRPr sz="2300">
                <a:uFill>
                  <a:solidFill>
                    <a:srgbClr val="000000"/>
                  </a:solidFill>
                </a:uFill>
                <a:latin typeface="Arial"/>
                <a:ea typeface="Arial"/>
                <a:cs typeface="Arial"/>
                <a:sym typeface="Arial"/>
              </a:defRPr>
            </a:pPr>
            <a:r>
              <a:t>Il brano sostiene che gli uccelli sono dotati di straordinaria empatia immaginativa, prevedono ciò che faranno i loro simili e sono consapevoli dei processi cognitivi degli altri uccelli. </a:t>
            </a:r>
          </a:p>
          <a:p>
            <a:pPr defTabSz="449580">
              <a:spcBef>
                <a:spcPts val="500"/>
              </a:spcBef>
              <a:defRPr sz="2300">
                <a:uFill>
                  <a:solidFill>
                    <a:srgbClr val="000000"/>
                  </a:solidFill>
                </a:uFill>
                <a:latin typeface="Arial"/>
                <a:ea typeface="Arial"/>
                <a:cs typeface="Arial"/>
                <a:sym typeface="Arial"/>
              </a:defRPr>
            </a:pPr>
            <a:endParaRPr/>
          </a:p>
          <a:p>
            <a:pPr defTabSz="449580">
              <a:spcBef>
                <a:spcPts val="500"/>
              </a:spcBef>
              <a:defRPr sz="2300">
                <a:uFill>
                  <a:solidFill>
                    <a:srgbClr val="000000"/>
                  </a:solidFill>
                </a:uFill>
                <a:latin typeface="Arial"/>
                <a:ea typeface="Arial"/>
                <a:cs typeface="Arial"/>
                <a:sym typeface="Arial"/>
              </a:defRPr>
            </a:pPr>
            <a:r>
              <a:t>Tutto ciò deriva dal fatto che compiono diversi stratagemmi per nascondere il cibo agli altri. </a:t>
            </a:r>
          </a:p>
          <a:p>
            <a:pPr defTabSz="449580">
              <a:spcBef>
                <a:spcPts val="500"/>
              </a:spcBef>
              <a:defRPr sz="2300">
                <a:uFill>
                  <a:solidFill>
                    <a:srgbClr val="000000"/>
                  </a:solidFill>
                </a:uFill>
                <a:latin typeface="Arial"/>
                <a:ea typeface="Arial"/>
                <a:cs typeface="Arial"/>
                <a:sym typeface="Arial"/>
              </a:defRPr>
            </a:pPr>
            <a:endParaRPr/>
          </a:p>
          <a:p>
            <a:pPr defTabSz="449580">
              <a:spcBef>
                <a:spcPts val="500"/>
              </a:spcBef>
              <a:defRPr sz="2300">
                <a:uFill>
                  <a:solidFill>
                    <a:srgbClr val="000000"/>
                  </a:solidFill>
                </a:uFill>
                <a:latin typeface="Arial"/>
                <a:ea typeface="Arial"/>
                <a:cs typeface="Arial"/>
                <a:sym typeface="Arial"/>
              </a:defRPr>
            </a:pPr>
            <a:r>
              <a:t>Dunque, la le proposte indicate, quello che rafforza di più l’argomentazione è il fatto che gli uccelli che hanno rubato il cibo ad altri uccelli sono più attenti a nascondere il loro cibo, in quanto l’hanno fatto e prevedono che altri lo faranno.</a:t>
            </a:r>
          </a:p>
        </p:txBody>
      </p:sp>
      <p:sp>
        <p:nvSpPr>
          <p:cNvPr id="354" name="La risposta esatta dunque è la A."/>
          <p:cNvSpPr txBox="1"/>
          <p:nvPr/>
        </p:nvSpPr>
        <p:spPr>
          <a:xfrm>
            <a:off x="1692117" y="5837197"/>
            <a:ext cx="5664876" cy="424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449580">
              <a:spcBef>
                <a:spcPts val="500"/>
              </a:spcBef>
              <a:defRPr sz="2300" b="1">
                <a:solidFill>
                  <a:srgbClr val="C90000"/>
                </a:solidFill>
                <a:uFill>
                  <a:solidFill>
                    <a:srgbClr val="000000"/>
                  </a:solidFill>
                </a:uFill>
                <a:latin typeface="Arial"/>
                <a:ea typeface="Arial"/>
                <a:cs typeface="Arial"/>
                <a:sym typeface="Arial"/>
              </a:defRPr>
            </a:lvl1pPr>
          </a:lstStyle>
          <a:p>
            <a:r>
              <a:t>LA RISPOSTA ESATTA DUNQUE È LA 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354"/>
                                        </p:tgtEl>
                                        <p:attrNameLst>
                                          <p:attrName>style.visibility</p:attrName>
                                        </p:attrNameLst>
                                      </p:cBhvr>
                                      <p:to>
                                        <p:strVal val="visible"/>
                                      </p:to>
                                    </p:set>
                                    <p:anim calcmode="lin" valueType="num">
                                      <p:cBhvr>
                                        <p:cTn id="7" dur="2500" fill="hold"/>
                                        <p:tgtEl>
                                          <p:spTgt spid="354"/>
                                        </p:tgtEl>
                                        <p:attrNameLst>
                                          <p:attrName>ppt_w</p:attrName>
                                        </p:attrNameLst>
                                      </p:cBhvr>
                                      <p:tavLst>
                                        <p:tav tm="0">
                                          <p:val>
                                            <p:fltVal val="0"/>
                                          </p:val>
                                        </p:tav>
                                        <p:tav tm="100000">
                                          <p:val>
                                            <p:strVal val="#ppt_w"/>
                                          </p:val>
                                        </p:tav>
                                      </p:tavLst>
                                    </p:anim>
                                    <p:anim calcmode="lin" valueType="num">
                                      <p:cBhvr>
                                        <p:cTn id="8" dur="2500" fill="hold"/>
                                        <p:tgtEl>
                                          <p:spTgt spid="3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0"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5. Identificare il passaggio logico errato…"/>
          <p:cNvSpPr txBox="1"/>
          <p:nvPr/>
        </p:nvSpPr>
        <p:spPr>
          <a:xfrm>
            <a:off x="107503" y="116631"/>
            <a:ext cx="8784978" cy="61410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49580">
              <a:spcBef>
                <a:spcPts val="500"/>
              </a:spcBef>
              <a:defRPr sz="2000" b="1">
                <a:uFill>
                  <a:solidFill>
                    <a:srgbClr val="000000"/>
                  </a:solidFill>
                </a:uFill>
                <a:latin typeface="Arial"/>
                <a:ea typeface="Arial"/>
                <a:cs typeface="Arial"/>
                <a:sym typeface="Arial"/>
              </a:defRPr>
            </a:pPr>
            <a:r>
              <a:t>5. Identificare il passaggio logico errato</a:t>
            </a:r>
          </a:p>
          <a:p>
            <a:pPr defTabSz="449580">
              <a:spcBef>
                <a:spcPts val="500"/>
              </a:spcBef>
              <a:defRPr sz="2000" b="1">
                <a:uFill>
                  <a:solidFill>
                    <a:srgbClr val="000000"/>
                  </a:solidFill>
                </a:uFill>
                <a:latin typeface="Arial"/>
                <a:ea typeface="Arial"/>
                <a:cs typeface="Arial"/>
                <a:sym typeface="Arial"/>
              </a:defRPr>
            </a:pPr>
            <a:endParaRPr/>
          </a:p>
          <a:p>
            <a:pPr defTabSz="449580">
              <a:spcBef>
                <a:spcPts val="500"/>
              </a:spcBef>
              <a:defRPr sz="2000">
                <a:uFill>
                  <a:solidFill>
                    <a:srgbClr val="000000"/>
                  </a:solidFill>
                </a:uFill>
                <a:latin typeface="Arial"/>
                <a:ea typeface="Arial"/>
                <a:cs typeface="Arial"/>
                <a:sym typeface="Arial"/>
              </a:defRPr>
            </a:pPr>
            <a:r>
              <a:t>“Nel corso dell’ultimo anno si sono verificati circa 32.000 incendi di automobili e si stima che solo il 9% degli automobilisti viaggia con un estintore nella propria auto. Se più automobilisti fossero incoraggiati a viaggiare con un estintore a bordo, allora il numero di incendi di automobili verrebbe considerevolmente ridotto”. </a:t>
            </a:r>
            <a:endParaRPr sz="2400" b="1"/>
          </a:p>
          <a:p>
            <a:pPr defTabSz="449580">
              <a:spcBef>
                <a:spcPts val="500"/>
              </a:spcBef>
              <a:defRPr sz="2000" i="1">
                <a:uFill>
                  <a:solidFill>
                    <a:srgbClr val="000000"/>
                  </a:solidFill>
                </a:uFill>
                <a:latin typeface="Arial"/>
                <a:ea typeface="Arial"/>
                <a:cs typeface="Arial"/>
                <a:sym typeface="Arial"/>
              </a:defRPr>
            </a:pPr>
            <a:r>
              <a:t>Quale delle seguenti risposte costituisce il passaggio logico errato nel brano precedente?</a:t>
            </a:r>
            <a:endParaRPr sz="2400" b="1"/>
          </a:p>
          <a:p>
            <a:pPr marL="401052" indent="-401052" defTabSz="449580">
              <a:spcBef>
                <a:spcPts val="500"/>
              </a:spcBef>
              <a:buSzPct val="100000"/>
              <a:buAutoNum type="alphaUcPeriod"/>
              <a:tabLst>
                <a:tab pos="457200" algn="l"/>
              </a:tabLst>
              <a:defRPr sz="2000">
                <a:uFill>
                  <a:solidFill>
                    <a:srgbClr val="000000"/>
                  </a:solidFill>
                </a:uFill>
                <a:latin typeface="Arial"/>
                <a:ea typeface="Arial"/>
                <a:cs typeface="Arial"/>
                <a:sym typeface="Arial"/>
              </a:defRPr>
            </a:pPr>
            <a:r>
              <a:t>si assume che portare con sé un estintore consenta di spegnere gli incendi;</a:t>
            </a:r>
            <a:endParaRPr sz="2400"/>
          </a:p>
          <a:p>
            <a:pPr marL="401052" indent="-401052" defTabSz="449580">
              <a:spcBef>
                <a:spcPts val="500"/>
              </a:spcBef>
              <a:buSzPct val="100000"/>
              <a:buAutoNum type="alphaUcPeriod"/>
              <a:tabLst>
                <a:tab pos="457200" algn="l"/>
              </a:tabLst>
              <a:defRPr sz="2000">
                <a:uFill>
                  <a:solidFill>
                    <a:srgbClr val="000000"/>
                  </a:solidFill>
                </a:uFill>
                <a:latin typeface="Arial"/>
                <a:ea typeface="Arial"/>
                <a:cs typeface="Arial"/>
                <a:sym typeface="Arial"/>
              </a:defRPr>
            </a:pPr>
            <a:r>
              <a:t>non si considera il fatto che vi sono diversi estintori per diversi tipi di incendi;</a:t>
            </a:r>
            <a:endParaRPr sz="2400"/>
          </a:p>
          <a:p>
            <a:pPr marL="401052" indent="-401052" defTabSz="449580">
              <a:spcBef>
                <a:spcPts val="500"/>
              </a:spcBef>
              <a:buSzPct val="100000"/>
              <a:buAutoNum type="alphaUcPeriod"/>
              <a:tabLst>
                <a:tab pos="457200" algn="l"/>
              </a:tabLst>
              <a:defRPr sz="2000">
                <a:uFill>
                  <a:solidFill>
                    <a:srgbClr val="000000"/>
                  </a:solidFill>
                </a:uFill>
                <a:latin typeface="Arial"/>
                <a:ea typeface="Arial"/>
                <a:cs typeface="Arial"/>
                <a:sym typeface="Arial"/>
              </a:defRPr>
            </a:pPr>
            <a:r>
              <a:t>non viene presa in considerazione la possibilità che gli incendi non possano essere  spenti con un estintore</a:t>
            </a:r>
          </a:p>
          <a:p>
            <a:pPr marL="401052" indent="-401052" defTabSz="449580">
              <a:spcBef>
                <a:spcPts val="500"/>
              </a:spcBef>
              <a:buSzPct val="100000"/>
              <a:buAutoNum type="alphaUcPeriod"/>
              <a:tabLst>
                <a:tab pos="457200" algn="l"/>
              </a:tabLst>
              <a:defRPr sz="2000">
                <a:uFill>
                  <a:solidFill>
                    <a:srgbClr val="000000"/>
                  </a:solidFill>
                </a:uFill>
                <a:latin typeface="Arial"/>
                <a:ea typeface="Arial"/>
                <a:cs typeface="Arial"/>
                <a:sym typeface="Arial"/>
              </a:defRPr>
            </a:pPr>
            <a:r>
              <a:t>si presuppone che il verificarsi di incendi alle auto sia legato alla mancanza di un estintore;</a:t>
            </a:r>
            <a:endParaRPr sz="2400"/>
          </a:p>
          <a:p>
            <a:pPr marL="401052" indent="-401052" defTabSz="449580">
              <a:spcBef>
                <a:spcPts val="500"/>
              </a:spcBef>
              <a:buSzPct val="100000"/>
              <a:buAutoNum type="alphaUcPeriod"/>
              <a:tabLst>
                <a:tab pos="457200" algn="l"/>
              </a:tabLst>
              <a:defRPr sz="2000">
                <a:uFill>
                  <a:solidFill>
                    <a:srgbClr val="000000"/>
                  </a:solidFill>
                </a:uFill>
                <a:latin typeface="Arial"/>
                <a:ea typeface="Arial"/>
                <a:cs typeface="Arial"/>
                <a:sym typeface="Arial"/>
              </a:defRPr>
            </a:pPr>
            <a:r>
              <a:t>non si considera il fatto che milioni di automobilisti non hanno mai subito un incendio della loro auto</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itolo 1"/>
          <p:cNvSpPr txBox="1">
            <a:spLocks noGrp="1"/>
          </p:cNvSpPr>
          <p:nvPr>
            <p:ph type="ctrTitle"/>
          </p:nvPr>
        </p:nvSpPr>
        <p:spPr>
          <a:xfrm>
            <a:off x="685800" y="341672"/>
            <a:ext cx="7772400" cy="1470029"/>
          </a:xfrm>
          <a:prstGeom prst="rect">
            <a:avLst/>
          </a:prstGeom>
        </p:spPr>
        <p:txBody>
          <a:bodyPr/>
          <a:lstStyle>
            <a:lvl1pPr>
              <a:defRPr b="1"/>
            </a:lvl1pPr>
          </a:lstStyle>
          <a:p>
            <a:r>
              <a:t>Logica = Ragionamento</a:t>
            </a:r>
          </a:p>
        </p:txBody>
      </p:sp>
      <p:pic>
        <p:nvPicPr>
          <p:cNvPr id="135" name="Picture 2" descr="Picture 2"/>
          <p:cNvPicPr>
            <a:picLocks noChangeAspect="1"/>
          </p:cNvPicPr>
          <p:nvPr/>
        </p:nvPicPr>
        <p:blipFill>
          <a:blip r:embed="rId2"/>
          <a:stretch>
            <a:fillRect/>
          </a:stretch>
        </p:blipFill>
        <p:spPr>
          <a:xfrm>
            <a:off x="1921824" y="1516383"/>
            <a:ext cx="5553080" cy="3105152"/>
          </a:xfrm>
          <a:prstGeom prst="rect">
            <a:avLst/>
          </a:prstGeom>
          <a:ln w="12700">
            <a:miter lim="400000"/>
          </a:ln>
        </p:spPr>
      </p:pic>
      <p:pic>
        <p:nvPicPr>
          <p:cNvPr id="136" name="Picture 4" descr="Picture 4"/>
          <p:cNvPicPr>
            <a:picLocks noChangeAspect="1"/>
          </p:cNvPicPr>
          <p:nvPr/>
        </p:nvPicPr>
        <p:blipFill>
          <a:blip r:embed="rId3"/>
          <a:stretch>
            <a:fillRect/>
          </a:stretch>
        </p:blipFill>
        <p:spPr>
          <a:xfrm>
            <a:off x="323527" y="1700808"/>
            <a:ext cx="3642160" cy="2736304"/>
          </a:xfrm>
          <a:prstGeom prst="rect">
            <a:avLst/>
          </a:prstGeom>
          <a:ln w="12700">
            <a:miter lim="400000"/>
          </a:ln>
        </p:spPr>
      </p:pic>
      <p:pic>
        <p:nvPicPr>
          <p:cNvPr id="137" name="Picture 6" descr="Picture 6"/>
          <p:cNvPicPr>
            <a:picLocks noChangeAspect="1"/>
          </p:cNvPicPr>
          <p:nvPr/>
        </p:nvPicPr>
        <p:blipFill>
          <a:blip r:embed="rId4"/>
          <a:stretch>
            <a:fillRect/>
          </a:stretch>
        </p:blipFill>
        <p:spPr>
          <a:xfrm>
            <a:off x="6948264" y="1700808"/>
            <a:ext cx="1872211" cy="1872209"/>
          </a:xfrm>
          <a:prstGeom prst="rect">
            <a:avLst/>
          </a:prstGeom>
          <a:ln w="12700">
            <a:miter lim="400000"/>
          </a:ln>
        </p:spPr>
      </p:pic>
      <p:pic>
        <p:nvPicPr>
          <p:cNvPr id="138" name="Picture 8" descr="Picture 8"/>
          <p:cNvPicPr>
            <a:picLocks noChangeAspect="1"/>
          </p:cNvPicPr>
          <p:nvPr/>
        </p:nvPicPr>
        <p:blipFill>
          <a:blip r:embed="rId5"/>
          <a:stretch>
            <a:fillRect/>
          </a:stretch>
        </p:blipFill>
        <p:spPr>
          <a:xfrm>
            <a:off x="6895083" y="4077072"/>
            <a:ext cx="1905001" cy="1857378"/>
          </a:xfrm>
          <a:prstGeom prst="rect">
            <a:avLst/>
          </a:prstGeom>
          <a:ln w="12700">
            <a:miter lim="400000"/>
          </a:ln>
        </p:spPr>
      </p:pic>
      <p:pic>
        <p:nvPicPr>
          <p:cNvPr id="139" name="Picture 10" descr="Picture 10"/>
          <p:cNvPicPr>
            <a:picLocks noChangeAspect="1"/>
          </p:cNvPicPr>
          <p:nvPr/>
        </p:nvPicPr>
        <p:blipFill>
          <a:blip r:embed="rId6"/>
          <a:stretch>
            <a:fillRect/>
          </a:stretch>
        </p:blipFill>
        <p:spPr>
          <a:xfrm>
            <a:off x="553404" y="4538067"/>
            <a:ext cx="3182405" cy="2319936"/>
          </a:xfrm>
          <a:prstGeom prst="rect">
            <a:avLst/>
          </a:prstGeom>
          <a:ln w="12700">
            <a:miter lim="400000"/>
          </a:ln>
        </p:spPr>
      </p:pic>
      <p:pic>
        <p:nvPicPr>
          <p:cNvPr id="140" name="Picture 12" descr="Picture 12"/>
          <p:cNvPicPr>
            <a:picLocks noChangeAspect="1"/>
          </p:cNvPicPr>
          <p:nvPr/>
        </p:nvPicPr>
        <p:blipFill>
          <a:blip r:embed="rId7"/>
          <a:stretch>
            <a:fillRect/>
          </a:stretch>
        </p:blipFill>
        <p:spPr>
          <a:xfrm>
            <a:off x="4427982" y="4432948"/>
            <a:ext cx="1944219" cy="2269515"/>
          </a:xfrm>
          <a:prstGeom prst="rect">
            <a:avLst/>
          </a:prstGeom>
          <a:ln w="12700">
            <a:miter lim="400000"/>
          </a:ln>
        </p:spPr>
      </p:pic>
      <p:sp>
        <p:nvSpPr>
          <p:cNvPr id="141" name="10 domande di logica"/>
          <p:cNvSpPr txBox="1"/>
          <p:nvPr/>
        </p:nvSpPr>
        <p:spPr>
          <a:xfrm>
            <a:off x="2625604" y="105848"/>
            <a:ext cx="3513137" cy="5355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t">
            <a:spAutoFit/>
          </a:bodyPr>
          <a:lstStyle>
            <a:lvl1pPr>
              <a:lnSpc>
                <a:spcPct val="90000"/>
              </a:lnSpc>
              <a:spcBef>
                <a:spcPts val="700"/>
              </a:spcBef>
              <a:defRPr sz="3200" b="1">
                <a:solidFill>
                  <a:srgbClr val="C00000"/>
                </a:solidFill>
                <a:latin typeface="+mn-lt"/>
                <a:ea typeface="+mn-ea"/>
                <a:cs typeface="+mn-cs"/>
                <a:sym typeface="Calibri"/>
              </a:defRPr>
            </a:lvl1pPr>
          </a:lstStyle>
          <a:p>
            <a:r>
              <a:rPr lang="it-IT"/>
              <a:t>5 domande</a:t>
            </a:r>
            <a:r>
              <a:t> di logica</a:t>
            </a:r>
            <a:endParaRPr lang="it-IT"/>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In questo caso il candidato deve individuare il passaggio logico sbagliato presente nel brano, il quale non permette di arrivare alla conclusione a partire dalle premesse presentate.…"/>
          <p:cNvSpPr txBox="1"/>
          <p:nvPr/>
        </p:nvSpPr>
        <p:spPr>
          <a:xfrm>
            <a:off x="231309" y="367806"/>
            <a:ext cx="8681382" cy="3690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49580">
              <a:spcBef>
                <a:spcPts val="500"/>
              </a:spcBef>
              <a:defRPr sz="1900">
                <a:uFill>
                  <a:solidFill>
                    <a:srgbClr val="000000"/>
                  </a:solidFill>
                </a:uFill>
                <a:latin typeface="Arial"/>
                <a:ea typeface="Arial"/>
                <a:cs typeface="Arial"/>
                <a:sym typeface="Arial"/>
              </a:defRPr>
            </a:pPr>
            <a:r>
              <a:t>In questo caso il candidato deve individuare il passaggio logico sbagliato presente nel brano, il quale non permette di arrivare alla conclusione a partire dalle premesse presentate. </a:t>
            </a:r>
          </a:p>
          <a:p>
            <a:pPr defTabSz="449580">
              <a:spcBef>
                <a:spcPts val="500"/>
              </a:spcBef>
              <a:defRPr sz="1900">
                <a:uFill>
                  <a:solidFill>
                    <a:srgbClr val="000000"/>
                  </a:solidFill>
                </a:uFill>
                <a:latin typeface="Arial"/>
                <a:ea typeface="Arial"/>
                <a:cs typeface="Arial"/>
                <a:sym typeface="Arial"/>
              </a:defRPr>
            </a:pPr>
            <a:r>
              <a:t>Dunque, è necessario procedere in questo modo:</a:t>
            </a:r>
          </a:p>
          <a:p>
            <a:pPr defTabSz="449580">
              <a:spcBef>
                <a:spcPts val="500"/>
              </a:spcBef>
              <a:defRPr sz="1900">
                <a:uFill>
                  <a:solidFill>
                    <a:srgbClr val="000000"/>
                  </a:solidFill>
                </a:uFill>
                <a:latin typeface="Arial"/>
                <a:ea typeface="Arial"/>
                <a:cs typeface="Arial"/>
                <a:sym typeface="Arial"/>
              </a:defRPr>
            </a:pPr>
            <a:r>
              <a:t>– individuare premessa e conclusione</a:t>
            </a:r>
            <a:br/>
            <a:r>
              <a:t>– capire come si arriva a tale conclusione attraverso il brano</a:t>
            </a:r>
            <a:br/>
            <a:r>
              <a:t>– identificare infine il passaggio logico sbagliato all’interno del brano, cioè l’anello mancante nel ragionamento.</a:t>
            </a:r>
          </a:p>
          <a:p>
            <a:pPr defTabSz="449580">
              <a:spcBef>
                <a:spcPts val="500"/>
              </a:spcBef>
              <a:defRPr sz="1900">
                <a:uFill>
                  <a:solidFill>
                    <a:srgbClr val="000000"/>
                  </a:solidFill>
                </a:uFill>
                <a:latin typeface="Arial"/>
                <a:ea typeface="Arial"/>
                <a:cs typeface="Arial"/>
                <a:sym typeface="Arial"/>
              </a:defRPr>
            </a:pPr>
            <a:endParaRPr/>
          </a:p>
          <a:p>
            <a:pPr defTabSz="449580">
              <a:spcBef>
                <a:spcPts val="500"/>
              </a:spcBef>
              <a:defRPr sz="1900">
                <a:uFill>
                  <a:solidFill>
                    <a:srgbClr val="000000"/>
                  </a:solidFill>
                </a:uFill>
                <a:latin typeface="Arial"/>
                <a:ea typeface="Arial"/>
                <a:cs typeface="Arial"/>
                <a:sym typeface="Arial"/>
              </a:defRPr>
            </a:pPr>
            <a:r>
              <a:t>Il passaggio logico errato di questo brano è il collegamento tra il fatto contenuto nella prima proposizione e la conclusione espressa nella seconda proposizione. Non si può trarre una conclusione dal fatto contenuto nella prima proposizione…</a:t>
            </a:r>
          </a:p>
        </p:txBody>
      </p:sp>
      <p:sp>
        <p:nvSpPr>
          <p:cNvPr id="359" name="dunque la risposta esatta è la D"/>
          <p:cNvSpPr txBox="1"/>
          <p:nvPr/>
        </p:nvSpPr>
        <p:spPr>
          <a:xfrm>
            <a:off x="2328538" y="4467754"/>
            <a:ext cx="4486921" cy="424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449580">
              <a:spcBef>
                <a:spcPts val="500"/>
              </a:spcBef>
              <a:defRPr sz="2300" b="1">
                <a:solidFill>
                  <a:srgbClr val="BD0000"/>
                </a:solidFill>
                <a:uFill>
                  <a:solidFill>
                    <a:srgbClr val="000000"/>
                  </a:solidFill>
                </a:uFill>
                <a:latin typeface="Arial"/>
                <a:ea typeface="Arial"/>
                <a:cs typeface="Arial"/>
                <a:sym typeface="Arial"/>
              </a:defRPr>
            </a:lvl1pPr>
          </a:lstStyle>
          <a:p>
            <a:r>
              <a:t>dunque la risposta esatta è la D</a:t>
            </a:r>
          </a:p>
        </p:txBody>
      </p:sp>
      <p:sp>
        <p:nvSpPr>
          <p:cNvPr id="360" name="Infatti, la presenza di un estintore in macchina non implica il fatto che non possa avvenire un incendio. L’estintore serve a spegnere il fuoco, ma di certo non lo può prevenire. Perciò, non esiste alcun collegamento tra la presenza di un estintore in macchina e la diminuzione di incendi nelle auto."/>
          <p:cNvSpPr txBox="1"/>
          <p:nvPr/>
        </p:nvSpPr>
        <p:spPr>
          <a:xfrm>
            <a:off x="231310" y="4912516"/>
            <a:ext cx="8792479" cy="12011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defTabSz="449580">
              <a:spcBef>
                <a:spcPts val="500"/>
              </a:spcBef>
              <a:defRPr sz="1900">
                <a:uFill>
                  <a:solidFill>
                    <a:srgbClr val="000000"/>
                  </a:solidFill>
                </a:uFill>
                <a:latin typeface="Arial"/>
                <a:ea typeface="Arial"/>
                <a:cs typeface="Arial"/>
                <a:sym typeface="Arial"/>
              </a:defRPr>
            </a:lvl1pPr>
          </a:lstStyle>
          <a:p>
            <a:r>
              <a:t>Infatti, la presenza di un estintore in macchina non implica il fatto che non possa avvenire un incendio. L’estintore serve a spegnere il fuoco, ma di certo non lo può prevenire. Perciò, non esiste alcun collegamento tra la presenza di un estintore in macchina e la diminuzione di incendi nelle auto.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359"/>
                                        </p:tgtEl>
                                        <p:attrNameLst>
                                          <p:attrName>style.visibility</p:attrName>
                                        </p:attrNameLst>
                                      </p:cBhvr>
                                      <p:to>
                                        <p:strVal val="visible"/>
                                      </p:to>
                                    </p:set>
                                    <p:anim calcmode="lin" valueType="num">
                                      <p:cBhvr>
                                        <p:cTn id="7" dur="2500" fill="hold"/>
                                        <p:tgtEl>
                                          <p:spTgt spid="359"/>
                                        </p:tgtEl>
                                        <p:attrNameLst>
                                          <p:attrName>ppt_w</p:attrName>
                                        </p:attrNameLst>
                                      </p:cBhvr>
                                      <p:tavLst>
                                        <p:tav tm="0">
                                          <p:val>
                                            <p:fltVal val="0"/>
                                          </p:val>
                                        </p:tav>
                                        <p:tav tm="100000">
                                          <p:val>
                                            <p:strVal val="#ppt_w"/>
                                          </p:val>
                                        </p:tav>
                                      </p:tavLst>
                                    </p:anim>
                                    <p:anim calcmode="lin" valueType="num">
                                      <p:cBhvr>
                                        <p:cTn id="8" dur="2500" fill="hold"/>
                                        <p:tgtEl>
                                          <p:spTgt spid="35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p:tmAbs val="0"/>
                                  </p:iterate>
                                  <p:childTnLst>
                                    <p:set>
                                      <p:cBhvr>
                                        <p:cTn id="12" fill="hold"/>
                                        <p:tgtEl>
                                          <p:spTgt spid="360"/>
                                        </p:tgtEl>
                                        <p:attrNameLst>
                                          <p:attrName>style.visibility</p:attrName>
                                        </p:attrNameLst>
                                      </p:cBhvr>
                                      <p:to>
                                        <p:strVal val="visible"/>
                                      </p:to>
                                    </p:set>
                                    <p:anim calcmode="lin" valueType="num">
                                      <p:cBhvr>
                                        <p:cTn id="13" dur="2500" fill="hold"/>
                                        <p:tgtEl>
                                          <p:spTgt spid="360"/>
                                        </p:tgtEl>
                                        <p:attrNameLst>
                                          <p:attrName>ppt_w</p:attrName>
                                        </p:attrNameLst>
                                      </p:cBhvr>
                                      <p:tavLst>
                                        <p:tav tm="0">
                                          <p:val>
                                            <p:fltVal val="0"/>
                                          </p:val>
                                        </p:tav>
                                        <p:tav tm="100000">
                                          <p:val>
                                            <p:strVal val="#ppt_w"/>
                                          </p:val>
                                        </p:tav>
                                      </p:tavLst>
                                    </p:anim>
                                    <p:anim calcmode="lin" valueType="num">
                                      <p:cBhvr>
                                        <p:cTn id="14" dur="2500" fill="hold"/>
                                        <p:tgtEl>
                                          <p:spTgt spid="3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0" animBg="1" advAuto="0"/>
      <p:bldP spid="360" grpId="0" animBg="1" advAuto="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6. Individuare ragionamenti analoghi…"/>
          <p:cNvSpPr txBox="1"/>
          <p:nvPr/>
        </p:nvSpPr>
        <p:spPr>
          <a:xfrm>
            <a:off x="69191" y="275727"/>
            <a:ext cx="9005618" cy="630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49580">
              <a:spcBef>
                <a:spcPts val="500"/>
              </a:spcBef>
              <a:defRPr sz="2300" b="1">
                <a:uFill>
                  <a:solidFill>
                    <a:srgbClr val="000000"/>
                  </a:solidFill>
                </a:uFill>
                <a:latin typeface="Arial"/>
                <a:ea typeface="Arial"/>
                <a:cs typeface="Arial"/>
                <a:sym typeface="Arial"/>
              </a:defRPr>
            </a:pPr>
            <a:r>
              <a:t>6. Individuare ragionamenti analoghi</a:t>
            </a:r>
          </a:p>
          <a:p>
            <a:pPr defTabSz="449580">
              <a:spcBef>
                <a:spcPts val="500"/>
              </a:spcBef>
              <a:defRPr sz="2300" b="1">
                <a:uFill>
                  <a:solidFill>
                    <a:srgbClr val="000000"/>
                  </a:solidFill>
                </a:uFill>
                <a:latin typeface="Arial"/>
                <a:ea typeface="Arial"/>
                <a:cs typeface="Arial"/>
                <a:sym typeface="Arial"/>
              </a:defRPr>
            </a:pPr>
            <a:endParaRPr/>
          </a:p>
          <a:p>
            <a:pPr defTabSz="449580">
              <a:spcBef>
                <a:spcPts val="500"/>
              </a:spcBef>
              <a:defRPr sz="1900" b="1">
                <a:uFill>
                  <a:solidFill>
                    <a:srgbClr val="000000"/>
                  </a:solidFill>
                </a:uFill>
                <a:latin typeface="Arial"/>
                <a:ea typeface="Arial"/>
                <a:cs typeface="Arial"/>
                <a:sym typeface="Arial"/>
              </a:defRPr>
            </a:pPr>
            <a:r>
              <a:t>“</a:t>
            </a:r>
            <a:r>
              <a:rPr b="0"/>
              <a:t>Di solito quando sto per prendere l’influenza ho sempre mal di testa prima. Mi sento la febbre, ma non ho mal di testa, quindi non sto per prendere l’influenza”. </a:t>
            </a:r>
            <a:r>
              <a:rPr b="0" i="1"/>
              <a:t>Quale delle seguenti affermazioni segue la stessa struttura logica del suddetto ragionamento?</a:t>
            </a:r>
          </a:p>
          <a:p>
            <a:pPr defTabSz="449580">
              <a:spcBef>
                <a:spcPts val="500"/>
              </a:spcBef>
              <a:defRPr sz="1900" i="1">
                <a:uFill>
                  <a:solidFill>
                    <a:srgbClr val="000000"/>
                  </a:solidFill>
                </a:uFill>
                <a:latin typeface="Arial"/>
                <a:ea typeface="Arial"/>
                <a:cs typeface="Arial"/>
                <a:sym typeface="Arial"/>
              </a:defRPr>
            </a:pPr>
            <a:endParaRPr b="0" i="1"/>
          </a:p>
          <a:p>
            <a:pPr marL="317500" indent="-317500" defTabSz="449580">
              <a:spcBef>
                <a:spcPts val="500"/>
              </a:spcBef>
              <a:buSzPct val="100000"/>
              <a:buAutoNum type="alphaUcPeriod"/>
              <a:tabLst>
                <a:tab pos="457200" algn="l"/>
              </a:tabLst>
              <a:defRPr sz="1900">
                <a:uFill>
                  <a:solidFill>
                    <a:srgbClr val="000000"/>
                  </a:solidFill>
                </a:uFill>
                <a:latin typeface="Arial"/>
                <a:ea typeface="Arial"/>
                <a:cs typeface="Arial"/>
                <a:sym typeface="Arial"/>
              </a:defRPr>
            </a:pPr>
            <a:r>
              <a:t>se avessi chiuso a chiave la porta uscendo di casa, avrei le chiavi con me. Purtroppo non ho le chiavi con me, quindi non posso aver chiuso a chiave la porta quando sono uscito;</a:t>
            </a:r>
          </a:p>
          <a:p>
            <a:pPr marL="317500" indent="-317500" defTabSz="449580">
              <a:spcBef>
                <a:spcPts val="500"/>
              </a:spcBef>
              <a:buSzPct val="100000"/>
              <a:buAutoNum type="alphaUcPeriod"/>
              <a:tabLst>
                <a:tab pos="457200" algn="l"/>
              </a:tabLst>
              <a:defRPr sz="1900">
                <a:uFill>
                  <a:solidFill>
                    <a:srgbClr val="000000"/>
                  </a:solidFill>
                </a:uFill>
                <a:latin typeface="Arial"/>
                <a:ea typeface="Arial"/>
                <a:cs typeface="Arial"/>
                <a:sym typeface="Arial"/>
              </a:defRPr>
            </a:pPr>
            <a:r>
              <a:t>se Mario ottiene degli ottimi voti a scuola, vuole iscriversi alla facoltà di medicina. Lo scorso anno non ha ottenuto dei buoni voti, quindi è improbabile che studierà medicina;</a:t>
            </a:r>
          </a:p>
          <a:p>
            <a:pPr marL="317500" indent="-317500" defTabSz="449580">
              <a:spcBef>
                <a:spcPts val="500"/>
              </a:spcBef>
              <a:buSzPct val="100000"/>
              <a:buAutoNum type="alphaUcPeriod"/>
              <a:tabLst>
                <a:tab pos="457200" algn="l"/>
              </a:tabLst>
              <a:defRPr sz="1900">
                <a:uFill>
                  <a:solidFill>
                    <a:srgbClr val="000000"/>
                  </a:solidFill>
                </a:uFill>
                <a:latin typeface="Arial"/>
                <a:ea typeface="Arial"/>
                <a:cs typeface="Arial"/>
                <a:sym typeface="Arial"/>
              </a:defRPr>
            </a:pPr>
            <a:r>
              <a:t>se di sera il cielo è rosso, l’indomani sarà una bella giornata. Stasera il cielo è rosso quindi ci si può aspettare una bella giornata per domani;</a:t>
            </a:r>
          </a:p>
          <a:p>
            <a:pPr marL="317500" indent="-317500" defTabSz="449580">
              <a:spcBef>
                <a:spcPts val="500"/>
              </a:spcBef>
              <a:buSzPct val="100000"/>
              <a:buAutoNum type="alphaUcPeriod"/>
              <a:tabLst>
                <a:tab pos="457200" algn="l"/>
              </a:tabLst>
              <a:defRPr sz="1900">
                <a:uFill>
                  <a:solidFill>
                    <a:srgbClr val="000000"/>
                  </a:solidFill>
                </a:uFill>
                <a:latin typeface="Arial"/>
                <a:ea typeface="Arial"/>
                <a:cs typeface="Arial"/>
                <a:sym typeface="Arial"/>
              </a:defRPr>
            </a:pPr>
            <a:r>
              <a:t>se vincessi alla lotteria non darei nulla alla mia famiglia perché i miei familiari hanno detto che se vincessero non mi darebbero niente;</a:t>
            </a:r>
          </a:p>
          <a:p>
            <a:pPr marL="317500" indent="-317500" defTabSz="449580">
              <a:spcBef>
                <a:spcPts val="500"/>
              </a:spcBef>
              <a:buSzPct val="100000"/>
              <a:buAutoNum type="alphaUcPeriod"/>
              <a:tabLst>
                <a:tab pos="457200" algn="l"/>
              </a:tabLst>
              <a:defRPr sz="1900">
                <a:uFill>
                  <a:solidFill>
                    <a:srgbClr val="000000"/>
                  </a:solidFill>
                </a:uFill>
                <a:latin typeface="Arial"/>
                <a:ea typeface="Arial"/>
                <a:cs typeface="Arial"/>
                <a:sym typeface="Arial"/>
              </a:defRPr>
            </a:pPr>
            <a:r>
              <a:t>se Tamara fosse già andata al cinema, Claudia sarebbe andata con lei. Tamara non è ancora uscita, quindi possiamo essere certi che nemmeno Claudia è ancora partita</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In questo tipo di ragionamento logico si chiede di individuare le somiglianze tra diversi ragionamenti. Bisogna cercare le similitudini all’interno della struttura del ragionamento. Per fare ciò, si possono ricercare nel brano delle frasi ricorrenti, scritte ogni volta in modo differente.…"/>
          <p:cNvSpPr txBox="1"/>
          <p:nvPr/>
        </p:nvSpPr>
        <p:spPr>
          <a:xfrm>
            <a:off x="79211" y="140162"/>
            <a:ext cx="8985578" cy="48460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49580">
              <a:spcBef>
                <a:spcPts val="500"/>
              </a:spcBef>
              <a:defRPr sz="1900">
                <a:uFill>
                  <a:solidFill>
                    <a:srgbClr val="000000"/>
                  </a:solidFill>
                </a:uFill>
                <a:latin typeface="Arial"/>
                <a:ea typeface="Arial"/>
                <a:cs typeface="Arial"/>
                <a:sym typeface="Arial"/>
              </a:defRPr>
            </a:pPr>
            <a:r>
              <a:t>In questo tipo di ragionamento logico si chiede di individuare le somiglianze tra diversi ragionamenti. Bisogna cercare le similitudini all’interno della struttura del ragionamento. Per fare ciò, si possono ricercare nel brano delle frasi ricorrenti, scritte ogni volta in modo differente.</a:t>
            </a:r>
          </a:p>
          <a:p>
            <a:pPr defTabSz="449580">
              <a:spcBef>
                <a:spcPts val="500"/>
              </a:spcBef>
              <a:defRPr sz="1900">
                <a:uFill>
                  <a:solidFill>
                    <a:srgbClr val="000000"/>
                  </a:solidFill>
                </a:uFill>
                <a:latin typeface="Arial"/>
                <a:ea typeface="Arial"/>
                <a:cs typeface="Arial"/>
                <a:sym typeface="Arial"/>
              </a:defRPr>
            </a:pPr>
            <a:r>
              <a:t>La prima proposizione presente nel brano può essere schematizzata nel modo seguente:</a:t>
            </a:r>
          </a:p>
          <a:p>
            <a:pPr marL="457200" indent="-228600" defTabSz="449580">
              <a:spcBef>
                <a:spcPts val="500"/>
              </a:spcBef>
              <a:buSzPct val="83333"/>
              <a:buFont typeface="Symbol"/>
              <a:buChar char="·"/>
              <a:tabLst>
                <a:tab pos="457200" algn="l"/>
              </a:tabLst>
              <a:defRPr sz="1900">
                <a:uFill>
                  <a:solidFill>
                    <a:srgbClr val="000000"/>
                  </a:solidFill>
                </a:uFill>
                <a:latin typeface="Arial"/>
                <a:ea typeface="Arial"/>
                <a:cs typeface="Arial"/>
                <a:sym typeface="Arial"/>
              </a:defRPr>
            </a:pPr>
            <a:r>
              <a:t>A. Se sto per prendere l’influenza</a:t>
            </a:r>
          </a:p>
          <a:p>
            <a:pPr marL="457200" indent="-228600" defTabSz="449580">
              <a:spcBef>
                <a:spcPts val="500"/>
              </a:spcBef>
              <a:buSzPct val="83333"/>
              <a:buFont typeface="Symbol"/>
              <a:buChar char="·"/>
              <a:tabLst>
                <a:tab pos="457200" algn="l"/>
              </a:tabLst>
              <a:defRPr sz="1900">
                <a:uFill>
                  <a:solidFill>
                    <a:srgbClr val="000000"/>
                  </a:solidFill>
                </a:uFill>
                <a:latin typeface="Arial"/>
                <a:ea typeface="Arial"/>
                <a:cs typeface="Arial"/>
                <a:sym typeface="Arial"/>
              </a:defRPr>
            </a:pPr>
            <a:r>
              <a:t>B. Allora ho prima mal di testa</a:t>
            </a:r>
          </a:p>
          <a:p>
            <a:pPr defTabSz="449580">
              <a:spcBef>
                <a:spcPts val="500"/>
              </a:spcBef>
              <a:defRPr sz="1900">
                <a:uFill>
                  <a:solidFill>
                    <a:srgbClr val="000000"/>
                  </a:solidFill>
                </a:uFill>
                <a:latin typeface="Arial"/>
                <a:ea typeface="Arial"/>
                <a:cs typeface="Arial"/>
                <a:sym typeface="Arial"/>
              </a:defRPr>
            </a:pPr>
            <a:endParaRPr/>
          </a:p>
          <a:p>
            <a:pPr defTabSz="449580">
              <a:spcBef>
                <a:spcPts val="500"/>
              </a:spcBef>
              <a:defRPr sz="1900">
                <a:uFill>
                  <a:solidFill>
                    <a:srgbClr val="000000"/>
                  </a:solidFill>
                </a:uFill>
                <a:latin typeface="Arial"/>
                <a:ea typeface="Arial"/>
                <a:cs typeface="Arial"/>
                <a:sym typeface="Arial"/>
              </a:defRPr>
            </a:pPr>
            <a:r>
              <a:t>Così la seconda:</a:t>
            </a:r>
          </a:p>
          <a:p>
            <a:pPr marL="457200" indent="-228600" defTabSz="449580">
              <a:spcBef>
                <a:spcPts val="500"/>
              </a:spcBef>
              <a:buSzPct val="83333"/>
              <a:buFont typeface="Symbol"/>
              <a:buChar char="·"/>
              <a:tabLst>
                <a:tab pos="457200" algn="l"/>
              </a:tabLst>
              <a:defRPr sz="1900">
                <a:uFill>
                  <a:solidFill>
                    <a:srgbClr val="000000"/>
                  </a:solidFill>
                </a:uFill>
                <a:latin typeface="Arial"/>
                <a:ea typeface="Arial"/>
                <a:cs typeface="Arial"/>
                <a:sym typeface="Arial"/>
              </a:defRPr>
            </a:pPr>
            <a:r>
              <a:t>A. Se non ho mal di testa</a:t>
            </a:r>
          </a:p>
          <a:p>
            <a:pPr marL="457200" indent="-228600" defTabSz="449580">
              <a:spcBef>
                <a:spcPts val="500"/>
              </a:spcBef>
              <a:buSzPct val="83333"/>
              <a:buFont typeface="Symbol"/>
              <a:buChar char="·"/>
              <a:tabLst>
                <a:tab pos="457200" algn="l"/>
              </a:tabLst>
              <a:defRPr sz="1900">
                <a:uFill>
                  <a:solidFill>
                    <a:srgbClr val="000000"/>
                  </a:solidFill>
                </a:uFill>
                <a:latin typeface="Arial"/>
                <a:ea typeface="Arial"/>
                <a:cs typeface="Arial"/>
                <a:sym typeface="Arial"/>
              </a:defRPr>
            </a:pPr>
            <a:r>
              <a:t>B. Allora non sto per prendere l’influenza</a:t>
            </a:r>
          </a:p>
          <a:p>
            <a:pPr defTabSz="449580">
              <a:spcBef>
                <a:spcPts val="500"/>
              </a:spcBef>
              <a:defRPr sz="1900">
                <a:uFill>
                  <a:solidFill>
                    <a:srgbClr val="000000"/>
                  </a:solidFill>
                </a:uFill>
                <a:latin typeface="Arial"/>
                <a:ea typeface="Arial"/>
                <a:cs typeface="Arial"/>
                <a:sym typeface="Arial"/>
              </a:defRPr>
            </a:pPr>
            <a:endParaRPr/>
          </a:p>
          <a:p>
            <a:pPr defTabSz="449580">
              <a:spcBef>
                <a:spcPts val="500"/>
              </a:spcBef>
              <a:defRPr sz="1900">
                <a:uFill>
                  <a:solidFill>
                    <a:srgbClr val="000000"/>
                  </a:solidFill>
                </a:uFill>
                <a:latin typeface="Arial"/>
                <a:ea typeface="Arial"/>
                <a:cs typeface="Arial"/>
                <a:sym typeface="Arial"/>
              </a:defRPr>
            </a:pPr>
            <a:r>
              <a:t>Tra le varie alternative proposte dalle risposte bisogna cercare il ragionamento che ha la stessa struttura. </a:t>
            </a:r>
          </a:p>
        </p:txBody>
      </p:sp>
      <p:sp>
        <p:nvSpPr>
          <p:cNvPr id="365" name="La risposta esatta è allora la A:"/>
          <p:cNvSpPr txBox="1"/>
          <p:nvPr/>
        </p:nvSpPr>
        <p:spPr>
          <a:xfrm>
            <a:off x="2374321" y="5076840"/>
            <a:ext cx="4395355" cy="424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449580">
              <a:spcBef>
                <a:spcPts val="500"/>
              </a:spcBef>
              <a:defRPr sz="2300" b="1">
                <a:solidFill>
                  <a:srgbClr val="D60000"/>
                </a:solidFill>
                <a:uFill>
                  <a:solidFill>
                    <a:srgbClr val="000000"/>
                  </a:solidFill>
                </a:uFill>
                <a:latin typeface="Arial"/>
                <a:ea typeface="Arial"/>
                <a:cs typeface="Arial"/>
                <a:sym typeface="Arial"/>
              </a:defRPr>
            </a:lvl1pPr>
          </a:lstStyle>
          <a:p>
            <a:r>
              <a:t>La risposta esatta è allora la A:</a:t>
            </a:r>
          </a:p>
        </p:txBody>
      </p:sp>
      <p:sp>
        <p:nvSpPr>
          <p:cNvPr id="366" name="Prima proposizione: A. Se avessi chiuso a chiave la porta B. Allora avrei le chiavi con me…"/>
          <p:cNvSpPr txBox="1"/>
          <p:nvPr/>
        </p:nvSpPr>
        <p:spPr>
          <a:xfrm>
            <a:off x="251519" y="5592255"/>
            <a:ext cx="8818280" cy="1264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49580">
              <a:spcBef>
                <a:spcPts val="500"/>
              </a:spcBef>
              <a:defRPr sz="1900" b="1">
                <a:uFill>
                  <a:solidFill>
                    <a:srgbClr val="000000"/>
                  </a:solidFill>
                </a:uFill>
                <a:latin typeface="Arial"/>
                <a:ea typeface="Arial"/>
                <a:cs typeface="Arial"/>
                <a:sym typeface="Arial"/>
              </a:defRPr>
            </a:pPr>
            <a:r>
              <a:t>Prima proposizione: </a:t>
            </a:r>
            <a:r>
              <a:rPr b="0"/>
              <a:t>A. Se avessi chiuso a chiave la porta B. Allora avrei le chiavi con me</a:t>
            </a:r>
          </a:p>
          <a:p>
            <a:pPr defTabSz="449580">
              <a:spcBef>
                <a:spcPts val="500"/>
              </a:spcBef>
              <a:defRPr sz="1900" b="1">
                <a:uFill>
                  <a:solidFill>
                    <a:srgbClr val="000000"/>
                  </a:solidFill>
                </a:uFill>
                <a:latin typeface="Arial"/>
                <a:ea typeface="Arial"/>
                <a:cs typeface="Arial"/>
                <a:sym typeface="Arial"/>
              </a:defRPr>
            </a:pPr>
            <a:r>
              <a:t>Seconda proposizione:</a:t>
            </a:r>
            <a:r>
              <a:rPr b="0"/>
              <a:t> A. Se non ho le chiavi con me B. Allora non ho chiuso la porta a chiave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65"/>
                                        </p:tgtEl>
                                        <p:attrNameLst>
                                          <p:attrName>style.visibility</p:attrName>
                                        </p:attrNameLst>
                                      </p:cBhvr>
                                      <p:to>
                                        <p:strVal val="visible"/>
                                      </p:to>
                                    </p:set>
                                    <p:animEffect transition="in" filter="dissolve">
                                      <p:cBhvr>
                                        <p:cTn id="7" dur="500"/>
                                        <p:tgtEl>
                                          <p:spTgt spid="365"/>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366"/>
                                        </p:tgtEl>
                                        <p:attrNameLst>
                                          <p:attrName>style.visibility</p:attrName>
                                        </p:attrNameLst>
                                      </p:cBhvr>
                                      <p:to>
                                        <p:strVal val="visible"/>
                                      </p:to>
                                    </p:set>
                                    <p:animEffect transition="in" filter="dissolve">
                                      <p:cBhvr>
                                        <p:cTn id="11" dur="500"/>
                                        <p:tgtEl>
                                          <p:spTgt spid="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0" animBg="1" advAuto="0"/>
      <p:bldP spid="366" grpId="0" animBg="1" advAuto="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7. Individuare e applicare un principio…"/>
          <p:cNvSpPr txBox="1"/>
          <p:nvPr/>
        </p:nvSpPr>
        <p:spPr>
          <a:xfrm>
            <a:off x="116256" y="307477"/>
            <a:ext cx="8911488" cy="62430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49580">
              <a:spcBef>
                <a:spcPts val="500"/>
              </a:spcBef>
              <a:defRPr sz="2300" b="1">
                <a:uFill>
                  <a:solidFill>
                    <a:srgbClr val="000000"/>
                  </a:solidFill>
                </a:uFill>
                <a:latin typeface="Arial"/>
                <a:ea typeface="Arial"/>
                <a:cs typeface="Arial"/>
                <a:sym typeface="Arial"/>
              </a:defRPr>
            </a:pPr>
            <a:r>
              <a:t>7. Individuare e applicare un principio</a:t>
            </a:r>
          </a:p>
          <a:p>
            <a:pPr defTabSz="449580">
              <a:spcBef>
                <a:spcPts val="500"/>
              </a:spcBef>
              <a:defRPr sz="1900">
                <a:uFill>
                  <a:solidFill>
                    <a:srgbClr val="000000"/>
                  </a:solidFill>
                </a:uFill>
                <a:latin typeface="Arial"/>
                <a:ea typeface="Arial"/>
                <a:cs typeface="Arial"/>
                <a:sym typeface="Arial"/>
              </a:defRPr>
            </a:pPr>
            <a:r>
              <a:t> “I fumatori che soffrono di malattie cardiache causate dal fumo non</a:t>
            </a:r>
            <a:br/>
            <a:r>
              <a:t>dovrebbero poter usufruire di cure mediche gratuite, poiché tali casi sono tipici esempi di malattie auto-indotte. Coloro i quali hanno causato malattie o traumi a se stessi dovrebbero contribuire economicamente alle loro cure mediche”.  </a:t>
            </a:r>
            <a:r>
              <a:rPr i="1"/>
              <a:t>Quale delle seguenti affermazioni mette in luce il principio che sta alla base del brano precedente?</a:t>
            </a:r>
            <a:endParaRPr b="1"/>
          </a:p>
          <a:p>
            <a:pPr marL="457200" indent="-228600" defTabSz="449580">
              <a:spcBef>
                <a:spcPts val="500"/>
              </a:spcBef>
              <a:buSzPct val="83333"/>
              <a:buFont typeface="Symbol"/>
              <a:buChar char="·"/>
              <a:tabLst>
                <a:tab pos="457200" algn="l"/>
              </a:tabLst>
              <a:defRPr sz="1900">
                <a:uFill>
                  <a:solidFill>
                    <a:srgbClr val="000000"/>
                  </a:solidFill>
                </a:uFill>
                <a:latin typeface="Arial"/>
                <a:ea typeface="Arial"/>
                <a:cs typeface="Arial"/>
                <a:sym typeface="Arial"/>
              </a:defRPr>
            </a:pPr>
            <a:r>
              <a:t>A) I bambini dovrebbero ricevere le cure dentistiche gratuitamente anche se</a:t>
            </a:r>
          </a:p>
          <a:p>
            <a:pPr marL="457200" indent="-228600" defTabSz="449580">
              <a:spcBef>
                <a:spcPts val="500"/>
              </a:spcBef>
              <a:buSzPct val="83333"/>
              <a:buFont typeface="Symbol"/>
              <a:buChar char="·"/>
              <a:tabLst>
                <a:tab pos="457200" algn="l"/>
              </a:tabLst>
              <a:defRPr sz="1900">
                <a:uFill>
                  <a:solidFill>
                    <a:srgbClr val="000000"/>
                  </a:solidFill>
                </a:uFill>
                <a:latin typeface="Arial"/>
                <a:ea typeface="Arial"/>
                <a:cs typeface="Arial"/>
                <a:sym typeface="Arial"/>
              </a:defRPr>
            </a:pPr>
            <a:r>
              <a:t>mangiano dolciumi che provocano la carie.</a:t>
            </a:r>
          </a:p>
          <a:p>
            <a:pPr marL="457200" indent="-228600" defTabSz="449580">
              <a:spcBef>
                <a:spcPts val="500"/>
              </a:spcBef>
              <a:buSzPct val="83333"/>
              <a:buFont typeface="Symbol"/>
              <a:buChar char="·"/>
              <a:tabLst>
                <a:tab pos="457200" algn="l"/>
              </a:tabLst>
              <a:defRPr sz="1900">
                <a:uFill>
                  <a:solidFill>
                    <a:srgbClr val="000000"/>
                  </a:solidFill>
                </a:uFill>
                <a:latin typeface="Arial"/>
                <a:ea typeface="Arial"/>
                <a:cs typeface="Arial"/>
                <a:sym typeface="Arial"/>
              </a:defRPr>
            </a:pPr>
            <a:r>
              <a:t>B) Chi soffre di malattie cardiache e può permettersi di pagare le cure mediche</a:t>
            </a:r>
          </a:p>
          <a:p>
            <a:pPr marL="457200" indent="-228600" defTabSz="449580">
              <a:spcBef>
                <a:spcPts val="500"/>
              </a:spcBef>
              <a:buSzPct val="83333"/>
              <a:buFont typeface="Symbol"/>
              <a:buChar char="·"/>
              <a:tabLst>
                <a:tab pos="457200" algn="l"/>
              </a:tabLst>
              <a:defRPr sz="1900">
                <a:uFill>
                  <a:solidFill>
                    <a:srgbClr val="000000"/>
                  </a:solidFill>
                </a:uFill>
                <a:latin typeface="Arial"/>
                <a:ea typeface="Arial"/>
                <a:cs typeface="Arial"/>
                <a:sym typeface="Arial"/>
              </a:defRPr>
            </a:pPr>
            <a:r>
              <a:t>non dovrebbe usufruirne gratuitamente.</a:t>
            </a:r>
          </a:p>
          <a:p>
            <a:pPr marL="457200" indent="-228600" defTabSz="449580">
              <a:spcBef>
                <a:spcPts val="500"/>
              </a:spcBef>
              <a:buSzPct val="83333"/>
              <a:buFont typeface="Symbol"/>
              <a:buChar char="·"/>
              <a:tabLst>
                <a:tab pos="457200" algn="l"/>
              </a:tabLst>
              <a:defRPr sz="1900">
                <a:uFill>
                  <a:solidFill>
                    <a:srgbClr val="000000"/>
                  </a:solidFill>
                </a:uFill>
                <a:latin typeface="Arial"/>
                <a:ea typeface="Arial"/>
                <a:cs typeface="Arial"/>
                <a:sym typeface="Arial"/>
              </a:defRPr>
            </a:pPr>
            <a:r>
              <a:t>C) I fumatori che non possono permettersi di pagare le cure mediche dovrebbero poter usufruire gratuitamente dell’assistenza sanitaria in caso di malattia.</a:t>
            </a:r>
          </a:p>
          <a:p>
            <a:pPr marL="457200" indent="-228600" defTabSz="449580">
              <a:spcBef>
                <a:spcPts val="500"/>
              </a:spcBef>
              <a:buSzPct val="83333"/>
              <a:buFont typeface="Symbol"/>
              <a:buChar char="·"/>
              <a:tabLst>
                <a:tab pos="457200" algn="l"/>
              </a:tabLst>
              <a:defRPr sz="1900">
                <a:uFill>
                  <a:solidFill>
                    <a:srgbClr val="000000"/>
                  </a:solidFill>
                </a:uFill>
                <a:latin typeface="Arial"/>
                <a:ea typeface="Arial"/>
                <a:cs typeface="Arial"/>
                <a:sym typeface="Arial"/>
              </a:defRPr>
            </a:pPr>
            <a:r>
              <a:t>D) Le persone che si infortunano in un incidente stradale dovrebbero poter usufruire gratuitamente delle cure mediche a prescindere dal fatto che stessero indossando o meno le cintura di sicurezza.</a:t>
            </a:r>
          </a:p>
          <a:p>
            <a:pPr marL="457200" indent="-228600" defTabSz="449580">
              <a:spcBef>
                <a:spcPts val="500"/>
              </a:spcBef>
              <a:buSzPct val="83333"/>
              <a:buFont typeface="Symbol"/>
              <a:buChar char="·"/>
              <a:tabLst>
                <a:tab pos="457200" algn="l"/>
              </a:tabLst>
              <a:defRPr sz="1900">
                <a:uFill>
                  <a:solidFill>
                    <a:srgbClr val="000000"/>
                  </a:solidFill>
                </a:uFill>
                <a:latin typeface="Arial"/>
                <a:ea typeface="Arial"/>
                <a:cs typeface="Arial"/>
                <a:sym typeface="Arial"/>
              </a:defRPr>
            </a:pPr>
            <a:r>
              <a:t>E) I motociclisti che si feriscono alla testa per non aver indossato il casco dovrebbero contribuire economicamente alle loro cure.</a:t>
            </a: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Per comprendere qual è il principio del brano, bisogna innanzitutto identificarlo. Il principio viene applicato ad un caso specifico, ma può estendersi ad altri casi.…"/>
          <p:cNvSpPr txBox="1"/>
          <p:nvPr/>
        </p:nvSpPr>
        <p:spPr>
          <a:xfrm>
            <a:off x="88753" y="98894"/>
            <a:ext cx="8966494" cy="48079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49580">
              <a:spcBef>
                <a:spcPts val="500"/>
              </a:spcBef>
              <a:defRPr sz="1900">
                <a:uFill>
                  <a:solidFill>
                    <a:srgbClr val="000000"/>
                  </a:solidFill>
                </a:uFill>
                <a:latin typeface="Arial"/>
                <a:ea typeface="Arial"/>
                <a:cs typeface="Arial"/>
                <a:sym typeface="Arial"/>
              </a:defRPr>
            </a:pPr>
            <a:r>
              <a:t>Per comprendere qual è il principio del brano, bisogna innanzitutto identificarlo. Il principio viene applicato ad un caso specifico, ma può estendersi ad altri casi. </a:t>
            </a:r>
          </a:p>
          <a:p>
            <a:pPr defTabSz="449580">
              <a:spcBef>
                <a:spcPts val="500"/>
              </a:spcBef>
              <a:defRPr sz="1900">
                <a:uFill>
                  <a:solidFill>
                    <a:srgbClr val="000000"/>
                  </a:solidFill>
                </a:uFill>
                <a:latin typeface="Arial"/>
                <a:ea typeface="Arial"/>
                <a:cs typeface="Arial"/>
                <a:sym typeface="Arial"/>
              </a:defRPr>
            </a:pPr>
            <a:r>
              <a:t>Per esempio, se  utilizziamo il principio “dire bugie è sbagliato” nell’ambito cristiano, possiamo accettare questo principio ed estenderlo ad altri casi: dire bugie a fin di bene è sbagliato, dire bugie per salvare la vita ad una persona è sbagliato.</a:t>
            </a:r>
            <a:br/>
            <a:endParaRPr/>
          </a:p>
          <a:p>
            <a:pPr defTabSz="449580">
              <a:spcBef>
                <a:spcPts val="500"/>
              </a:spcBef>
              <a:defRPr sz="1900">
                <a:uFill>
                  <a:solidFill>
                    <a:srgbClr val="000000"/>
                  </a:solidFill>
                </a:uFill>
                <a:latin typeface="Arial"/>
                <a:ea typeface="Arial"/>
                <a:cs typeface="Arial"/>
                <a:sym typeface="Arial"/>
              </a:defRPr>
            </a:pPr>
            <a:r>
              <a:t>Per giungere ad individuare il principio, bisogna innanzitutto trovare le premesse e la conclusione, in modo da capire su quale principio si basa il brano. Il ragionamento in questione esprime la conclusione che i fumatori che contraggono malattie cardiache non devono usufruire di cure mediche gratuite, in quanto si sono procurati da soli i danni. </a:t>
            </a:r>
          </a:p>
          <a:p>
            <a:pPr defTabSz="449580">
              <a:spcBef>
                <a:spcPts val="500"/>
              </a:spcBef>
              <a:defRPr sz="1900">
                <a:uFill>
                  <a:solidFill>
                    <a:srgbClr val="000000"/>
                  </a:solidFill>
                </a:uFill>
                <a:latin typeface="Arial"/>
                <a:ea typeface="Arial"/>
                <a:cs typeface="Arial"/>
                <a:sym typeface="Arial"/>
              </a:defRPr>
            </a:pPr>
            <a:endParaRPr/>
          </a:p>
          <a:p>
            <a:pPr defTabSz="449580">
              <a:spcBef>
                <a:spcPts val="500"/>
              </a:spcBef>
              <a:defRPr sz="1900">
                <a:uFill>
                  <a:solidFill>
                    <a:srgbClr val="000000"/>
                  </a:solidFill>
                </a:uFill>
                <a:latin typeface="Arial"/>
                <a:ea typeface="Arial"/>
                <a:cs typeface="Arial"/>
                <a:sym typeface="Arial"/>
              </a:defRPr>
            </a:pPr>
            <a:r>
              <a:t>Dunque, se dobbiamo pensare ad un principio generale, possiamo dire che coloro che causano malattie al proprio corpo, dovrebbero affrontare da soli le spese mediche.</a:t>
            </a:r>
          </a:p>
        </p:txBody>
      </p:sp>
      <p:sp>
        <p:nvSpPr>
          <p:cNvPr id="371" name="la risposta esatta è la E"/>
          <p:cNvSpPr txBox="1"/>
          <p:nvPr/>
        </p:nvSpPr>
        <p:spPr>
          <a:xfrm>
            <a:off x="2904466" y="5147062"/>
            <a:ext cx="3335065" cy="424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449580">
              <a:spcBef>
                <a:spcPts val="500"/>
              </a:spcBef>
              <a:defRPr sz="2300" b="1">
                <a:solidFill>
                  <a:srgbClr val="CE0000"/>
                </a:solidFill>
                <a:uFill>
                  <a:solidFill>
                    <a:srgbClr val="000000"/>
                  </a:solidFill>
                </a:uFill>
                <a:latin typeface="Arial"/>
                <a:ea typeface="Arial"/>
                <a:cs typeface="Arial"/>
                <a:sym typeface="Arial"/>
              </a:defRPr>
            </a:lvl1pPr>
          </a:lstStyle>
          <a:p>
            <a:r>
              <a:t>la risposta esatta è la E</a:t>
            </a:r>
          </a:p>
        </p:txBody>
      </p:sp>
      <p:sp>
        <p:nvSpPr>
          <p:cNvPr id="372" name="in quanto i motociclisti che non utilizzano il casco si auto-procurano infortuni alla testa, dunque non hanno il diritto di ricevere cure gratuite"/>
          <p:cNvSpPr txBox="1"/>
          <p:nvPr/>
        </p:nvSpPr>
        <p:spPr>
          <a:xfrm>
            <a:off x="665769" y="5812068"/>
            <a:ext cx="7812462" cy="6423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defTabSz="449580">
              <a:spcBef>
                <a:spcPts val="500"/>
              </a:spcBef>
              <a:defRPr sz="1900">
                <a:uFill>
                  <a:solidFill>
                    <a:srgbClr val="000000"/>
                  </a:solidFill>
                </a:uFill>
                <a:latin typeface="Arial"/>
                <a:ea typeface="Arial"/>
                <a:cs typeface="Arial"/>
                <a:sym typeface="Arial"/>
              </a:defRPr>
            </a:lvl1pPr>
          </a:lstStyle>
          <a:p>
            <a:r>
              <a:t>in quanto i motociclisti che non utilizzano il casco si auto-procurano infortuni alla testa, dunque non hanno il diritto di ricevere cure gratuite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371"/>
                                        </p:tgtEl>
                                        <p:attrNameLst>
                                          <p:attrName>style.visibility</p:attrName>
                                        </p:attrNameLst>
                                      </p:cBhvr>
                                      <p:to>
                                        <p:strVal val="visible"/>
                                      </p:to>
                                    </p:set>
                                    <p:anim calcmode="lin" valueType="num">
                                      <p:cBhvr>
                                        <p:cTn id="7" dur="2500" fill="hold"/>
                                        <p:tgtEl>
                                          <p:spTgt spid="371"/>
                                        </p:tgtEl>
                                        <p:attrNameLst>
                                          <p:attrName>ppt_w</p:attrName>
                                        </p:attrNameLst>
                                      </p:cBhvr>
                                      <p:tavLst>
                                        <p:tav tm="0">
                                          <p:val>
                                            <p:fltVal val="0"/>
                                          </p:val>
                                        </p:tav>
                                        <p:tav tm="100000">
                                          <p:val>
                                            <p:strVal val="#ppt_w"/>
                                          </p:val>
                                        </p:tav>
                                      </p:tavLst>
                                    </p:anim>
                                    <p:anim calcmode="lin" valueType="num">
                                      <p:cBhvr>
                                        <p:cTn id="8" dur="2500" fill="hold"/>
                                        <p:tgtEl>
                                          <p:spTgt spid="37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p:tmAbs val="0"/>
                                  </p:iterate>
                                  <p:childTnLst>
                                    <p:set>
                                      <p:cBhvr>
                                        <p:cTn id="12" fill="hold"/>
                                        <p:tgtEl>
                                          <p:spTgt spid="372"/>
                                        </p:tgtEl>
                                        <p:attrNameLst>
                                          <p:attrName>style.visibility</p:attrName>
                                        </p:attrNameLst>
                                      </p:cBhvr>
                                      <p:to>
                                        <p:strVal val="visible"/>
                                      </p:to>
                                    </p:set>
                                    <p:anim calcmode="lin" valueType="num">
                                      <p:cBhvr>
                                        <p:cTn id="13" dur="2500" fill="hold"/>
                                        <p:tgtEl>
                                          <p:spTgt spid="372"/>
                                        </p:tgtEl>
                                        <p:attrNameLst>
                                          <p:attrName>ppt_w</p:attrName>
                                        </p:attrNameLst>
                                      </p:cBhvr>
                                      <p:tavLst>
                                        <p:tav tm="0">
                                          <p:val>
                                            <p:fltVal val="0"/>
                                          </p:val>
                                        </p:tav>
                                        <p:tav tm="100000">
                                          <p:val>
                                            <p:strVal val="#ppt_w"/>
                                          </p:val>
                                        </p:tav>
                                      </p:tavLst>
                                    </p:anim>
                                    <p:anim calcmode="lin" valueType="num">
                                      <p:cBhvr>
                                        <p:cTn id="14" dur="2500" fill="hold"/>
                                        <p:tgtEl>
                                          <p:spTgt spid="3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 grpId="0" animBg="1" advAuto="0"/>
      <p:bldP spid="372" grpId="0"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F3C0AEC-C4A6-672A-0C63-BDAF7611EB51}"/>
              </a:ext>
            </a:extLst>
          </p:cNvPr>
          <p:cNvSpPr txBox="1"/>
          <p:nvPr/>
        </p:nvSpPr>
        <p:spPr>
          <a:xfrm>
            <a:off x="374400" y="302400"/>
            <a:ext cx="8377200"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it-IT" sz="2400"/>
              <a:t>Prima di passare alla Logica Matematica vediamo ancora qualche altro aspetto legato alla </a:t>
            </a:r>
            <a:r>
              <a:rPr lang="it-IT" sz="2400" b="1"/>
              <a:t>comprensione dei brani</a:t>
            </a:r>
            <a:r>
              <a:rPr lang="it-IT" sz="2400"/>
              <a:t>:</a:t>
            </a:r>
          </a:p>
        </p:txBody>
      </p:sp>
      <p:sp>
        <p:nvSpPr>
          <p:cNvPr id="3" name="CasellaDiTesto 2">
            <a:extLst>
              <a:ext uri="{FF2B5EF4-FFF2-40B4-BE49-F238E27FC236}">
                <a16:creationId xmlns:a16="http://schemas.microsoft.com/office/drawing/2014/main" id="{F090067F-1B29-1238-B4DC-7F6398BEEBB9}"/>
              </a:ext>
            </a:extLst>
          </p:cNvPr>
          <p:cNvSpPr txBox="1"/>
          <p:nvPr/>
        </p:nvSpPr>
        <p:spPr>
          <a:xfrm>
            <a:off x="373275" y="1714275"/>
            <a:ext cx="8368200" cy="3970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it-IT">
                <a:solidFill>
                  <a:srgbClr val="424242"/>
                </a:solidFill>
                <a:latin typeface="Lato"/>
                <a:ea typeface="Lato"/>
                <a:cs typeface="Lato"/>
              </a:rPr>
              <a:t>I quesiti di </a:t>
            </a:r>
            <a:r>
              <a:rPr lang="it-IT" b="1">
                <a:solidFill>
                  <a:srgbClr val="424242"/>
                </a:solidFill>
                <a:latin typeface="Lato"/>
                <a:ea typeface="Lato"/>
                <a:cs typeface="Lato"/>
              </a:rPr>
              <a:t>comprensione dei brani</a:t>
            </a:r>
            <a:r>
              <a:rPr lang="it-IT">
                <a:solidFill>
                  <a:srgbClr val="424242"/>
                </a:solidFill>
                <a:latin typeface="Lato"/>
                <a:ea typeface="Lato"/>
                <a:cs typeface="Lato"/>
              </a:rPr>
              <a:t> nei </a:t>
            </a:r>
            <a:r>
              <a:rPr lang="it-IT" b="1">
                <a:solidFill>
                  <a:srgbClr val="424242"/>
                </a:solidFill>
                <a:latin typeface="Lato"/>
                <a:ea typeface="Lato"/>
                <a:cs typeface="Lato"/>
              </a:rPr>
              <a:t>test di ammissione</a:t>
            </a:r>
            <a:r>
              <a:rPr lang="it-IT">
                <a:solidFill>
                  <a:srgbClr val="424242"/>
                </a:solidFill>
                <a:latin typeface="Lato"/>
                <a:ea typeface="Lato"/>
                <a:cs typeface="Lato"/>
              </a:rPr>
              <a:t> intendono verificare la </a:t>
            </a:r>
            <a:r>
              <a:rPr lang="it-IT" b="1">
                <a:solidFill>
                  <a:srgbClr val="424242"/>
                </a:solidFill>
                <a:latin typeface="Lato"/>
                <a:ea typeface="Lato"/>
                <a:cs typeface="Lato"/>
              </a:rPr>
              <a:t>competenza testuale</a:t>
            </a:r>
            <a:r>
              <a:rPr lang="it-IT">
                <a:solidFill>
                  <a:srgbClr val="424242"/>
                </a:solidFill>
                <a:latin typeface="Lato"/>
                <a:ea typeface="Lato"/>
                <a:cs typeface="Lato"/>
              </a:rPr>
              <a:t> e la </a:t>
            </a:r>
            <a:r>
              <a:rPr lang="it-IT" b="1">
                <a:solidFill>
                  <a:srgbClr val="424242"/>
                </a:solidFill>
                <a:latin typeface="Lato"/>
                <a:ea typeface="Lato"/>
                <a:cs typeface="Lato"/>
              </a:rPr>
              <a:t>competenza grammaticale</a:t>
            </a:r>
            <a:r>
              <a:rPr lang="it-IT">
                <a:solidFill>
                  <a:srgbClr val="424242"/>
                </a:solidFill>
                <a:latin typeface="Lato"/>
                <a:ea typeface="Lato"/>
                <a:cs typeface="Lato"/>
              </a:rPr>
              <a:t> dei candidati.</a:t>
            </a:r>
          </a:p>
          <a:p>
            <a:r>
              <a:rPr lang="it-IT">
                <a:solidFill>
                  <a:srgbClr val="424242"/>
                </a:solidFill>
                <a:latin typeface="Lato"/>
                <a:ea typeface="Lato"/>
                <a:cs typeface="Lato"/>
              </a:rPr>
              <a:t>La difficoltà principale che si incontra in tali quesiti è relativa al carattere interpretativo (e non solo logico deduttivo) delle domande. </a:t>
            </a:r>
          </a:p>
          <a:p>
            <a:endParaRPr lang="it-IT">
              <a:solidFill>
                <a:srgbClr val="424242"/>
              </a:solidFill>
              <a:latin typeface="Lato"/>
              <a:ea typeface="Lato"/>
              <a:cs typeface="Lato"/>
            </a:endParaRPr>
          </a:p>
          <a:p>
            <a:r>
              <a:rPr lang="it-IT">
                <a:solidFill>
                  <a:srgbClr val="424242"/>
                </a:solidFill>
                <a:latin typeface="Lato"/>
                <a:ea typeface="Lato"/>
                <a:cs typeface="Lato"/>
              </a:rPr>
              <a:t>In altre parole, è presente talvolta un minimo di opinabilità che rende non sempre semplice la risoluzione.</a:t>
            </a:r>
            <a:endParaRPr lang="it-IT"/>
          </a:p>
          <a:p>
            <a:endParaRPr lang="it-IT">
              <a:solidFill>
                <a:srgbClr val="424242"/>
              </a:solidFill>
              <a:latin typeface="Lato"/>
              <a:ea typeface="Lato"/>
              <a:cs typeface="Lato"/>
            </a:endParaRPr>
          </a:p>
          <a:p>
            <a:r>
              <a:rPr lang="it-IT">
                <a:solidFill>
                  <a:srgbClr val="424242"/>
                </a:solidFill>
                <a:latin typeface="Lato"/>
                <a:ea typeface="Lato"/>
                <a:cs typeface="Lato"/>
              </a:rPr>
              <a:t>Ciò che è importante comprendere è che la richiesta contenuta nella domanda varia il modo di leggere il brano: può essere utile, quindi, leggere prima bene la domanda e poi il testo.</a:t>
            </a:r>
            <a:endParaRPr lang="it-IT"/>
          </a:p>
          <a:p>
            <a:endParaRPr lang="it-IT">
              <a:solidFill>
                <a:srgbClr val="424242"/>
              </a:solidFill>
              <a:latin typeface="Lato"/>
              <a:ea typeface="Lato"/>
              <a:cs typeface="Lato"/>
            </a:endParaRPr>
          </a:p>
          <a:p>
            <a:r>
              <a:rPr lang="it-IT">
                <a:solidFill>
                  <a:srgbClr val="424242"/>
                </a:solidFill>
                <a:latin typeface="Lato"/>
                <a:ea typeface="Lato"/>
                <a:cs typeface="Lato"/>
              </a:rPr>
              <a:t>Per comprendere la validità di questa metodologia, risolviamo un quesito di comprensione del testo con più domande di differente tipologia sullo stesso brano.</a:t>
            </a:r>
            <a:endParaRPr lang="it-IT" sz="1800" b="0" i="0" u="none" strike="noStrike" cap="none" spc="0" normalizeH="0" baseline="0">
              <a:ln>
                <a:noFill/>
              </a:ln>
              <a:solidFill>
                <a:srgbClr val="000000"/>
              </a:solidFill>
              <a:effectLst/>
              <a:uFillTx/>
              <a:latin typeface="+mj-lt"/>
              <a:ea typeface="+mj-ea"/>
              <a:cs typeface="+mj-cs"/>
            </a:endParaRPr>
          </a:p>
        </p:txBody>
      </p:sp>
    </p:spTree>
    <p:extLst>
      <p:ext uri="{BB962C8B-B14F-4D97-AF65-F5344CB8AC3E}">
        <p14:creationId xmlns:p14="http://schemas.microsoft.com/office/powerpoint/2010/main" val="747892971"/>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18417B0-2F27-69F8-2D67-B1B5B00C3582}"/>
              </a:ext>
            </a:extLst>
          </p:cNvPr>
          <p:cNvSpPr txBox="1"/>
          <p:nvPr/>
        </p:nvSpPr>
        <p:spPr>
          <a:xfrm>
            <a:off x="509400" y="608400"/>
            <a:ext cx="8197200" cy="56323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000">
                <a:solidFill>
                  <a:srgbClr val="424242"/>
                </a:solidFill>
                <a:latin typeface="Calibri"/>
                <a:ea typeface="Lato"/>
                <a:cs typeface="Lato"/>
              </a:rPr>
              <a:t>I </a:t>
            </a:r>
            <a:r>
              <a:rPr lang="en-US" sz="2000" b="1" err="1">
                <a:solidFill>
                  <a:srgbClr val="424242"/>
                </a:solidFill>
                <a:latin typeface="Calibri"/>
                <a:ea typeface="Lato"/>
                <a:cs typeface="Lato"/>
              </a:rPr>
              <a:t>quesiti</a:t>
            </a:r>
            <a:r>
              <a:rPr lang="en-US" sz="2000" b="1">
                <a:solidFill>
                  <a:srgbClr val="424242"/>
                </a:solidFill>
                <a:latin typeface="Calibri"/>
                <a:ea typeface="Lato"/>
                <a:cs typeface="Lato"/>
              </a:rPr>
              <a:t> di </a:t>
            </a:r>
            <a:r>
              <a:rPr lang="en-US" sz="2000" b="1" err="1">
                <a:solidFill>
                  <a:srgbClr val="424242"/>
                </a:solidFill>
                <a:latin typeface="Calibri"/>
                <a:ea typeface="Lato"/>
                <a:cs typeface="Lato"/>
              </a:rPr>
              <a:t>comprensione</a:t>
            </a:r>
            <a:r>
              <a:rPr lang="en-US" sz="2000" b="1">
                <a:solidFill>
                  <a:srgbClr val="424242"/>
                </a:solidFill>
                <a:latin typeface="Calibri"/>
                <a:ea typeface="Lato"/>
                <a:cs typeface="Lato"/>
              </a:rPr>
              <a:t> del testo</a:t>
            </a:r>
            <a:r>
              <a:rPr lang="en-US" sz="2000">
                <a:solidFill>
                  <a:srgbClr val="424242"/>
                </a:solidFill>
                <a:latin typeface="Calibri"/>
                <a:ea typeface="Lato"/>
                <a:cs typeface="Lato"/>
              </a:rPr>
              <a:t> </a:t>
            </a:r>
            <a:r>
              <a:rPr lang="en-US" sz="2000" err="1">
                <a:solidFill>
                  <a:srgbClr val="424242"/>
                </a:solidFill>
                <a:latin typeface="Calibri"/>
                <a:ea typeface="Lato"/>
                <a:cs typeface="Lato"/>
              </a:rPr>
              <a:t>possono</a:t>
            </a:r>
            <a:r>
              <a:rPr lang="en-US" sz="2000">
                <a:solidFill>
                  <a:srgbClr val="424242"/>
                </a:solidFill>
                <a:latin typeface="Calibri"/>
                <a:ea typeface="Lato"/>
                <a:cs typeface="Lato"/>
              </a:rPr>
              <a:t> fare </a:t>
            </a:r>
            <a:r>
              <a:rPr lang="en-US" sz="2000" err="1">
                <a:solidFill>
                  <a:srgbClr val="424242"/>
                </a:solidFill>
                <a:latin typeface="Calibri"/>
                <a:ea typeface="Lato"/>
                <a:cs typeface="Lato"/>
              </a:rPr>
              <a:t>riferimento</a:t>
            </a:r>
            <a:r>
              <a:rPr lang="en-US" sz="2000">
                <a:solidFill>
                  <a:srgbClr val="424242"/>
                </a:solidFill>
                <a:latin typeface="Calibri"/>
                <a:ea typeface="Lato"/>
                <a:cs typeface="Lato"/>
              </a:rPr>
              <a:t> a </a:t>
            </a:r>
            <a:r>
              <a:rPr lang="en-US" sz="2000" err="1">
                <a:solidFill>
                  <a:srgbClr val="424242"/>
                </a:solidFill>
                <a:latin typeface="Calibri"/>
                <a:ea typeface="Lato"/>
                <a:cs typeface="Lato"/>
              </a:rPr>
              <a:t>vari</a:t>
            </a:r>
            <a:r>
              <a:rPr lang="en-US" sz="2000">
                <a:solidFill>
                  <a:srgbClr val="424242"/>
                </a:solidFill>
                <a:latin typeface="Calibri"/>
                <a:ea typeface="Lato"/>
                <a:cs typeface="Lato"/>
              </a:rPr>
              <a:t> </a:t>
            </a:r>
            <a:r>
              <a:rPr lang="en-US" sz="2000" err="1">
                <a:solidFill>
                  <a:srgbClr val="424242"/>
                </a:solidFill>
                <a:latin typeface="Calibri"/>
                <a:ea typeface="Lato"/>
                <a:cs typeface="Lato"/>
              </a:rPr>
              <a:t>aspetti</a:t>
            </a:r>
            <a:r>
              <a:rPr lang="en-US" sz="2000">
                <a:solidFill>
                  <a:srgbClr val="424242"/>
                </a:solidFill>
                <a:latin typeface="Calibri"/>
                <a:ea typeface="Lato"/>
                <a:cs typeface="Lato"/>
              </a:rPr>
              <a:t> </a:t>
            </a:r>
            <a:r>
              <a:rPr lang="en-US" sz="2000" err="1">
                <a:solidFill>
                  <a:srgbClr val="424242"/>
                </a:solidFill>
                <a:latin typeface="Calibri"/>
                <a:ea typeface="Lato"/>
                <a:cs typeface="Lato"/>
              </a:rPr>
              <a:t>della</a:t>
            </a:r>
            <a:r>
              <a:rPr lang="en-US" sz="2000">
                <a:solidFill>
                  <a:srgbClr val="424242"/>
                </a:solidFill>
                <a:latin typeface="Calibri"/>
                <a:ea typeface="Lato"/>
                <a:cs typeface="Lato"/>
              </a:rPr>
              <a:t> </a:t>
            </a:r>
            <a:r>
              <a:rPr lang="en-US" sz="2000" err="1">
                <a:solidFill>
                  <a:srgbClr val="424242"/>
                </a:solidFill>
                <a:latin typeface="Calibri"/>
                <a:ea typeface="Lato"/>
                <a:cs typeface="Lato"/>
              </a:rPr>
              <a:t>struttura</a:t>
            </a:r>
            <a:r>
              <a:rPr lang="en-US" sz="2000">
                <a:solidFill>
                  <a:srgbClr val="424242"/>
                </a:solidFill>
                <a:latin typeface="Calibri"/>
                <a:ea typeface="Lato"/>
                <a:cs typeface="Lato"/>
              </a:rPr>
              <a:t> di un testo.</a:t>
            </a:r>
            <a:endParaRPr lang="it-IT" sz="2000">
              <a:latin typeface="Calibri"/>
            </a:endParaRPr>
          </a:p>
          <a:p>
            <a:endParaRPr lang="en-US" sz="2000">
              <a:solidFill>
                <a:srgbClr val="424242"/>
              </a:solidFill>
              <a:latin typeface="Calibri"/>
              <a:ea typeface="Lato"/>
              <a:cs typeface="Lato"/>
            </a:endParaRPr>
          </a:p>
          <a:p>
            <a:r>
              <a:rPr lang="en-US" sz="2000">
                <a:solidFill>
                  <a:srgbClr val="424242"/>
                </a:solidFill>
                <a:latin typeface="Calibri"/>
                <a:ea typeface="Lato"/>
                <a:cs typeface="Lato"/>
              </a:rPr>
              <a:t>Per </a:t>
            </a:r>
            <a:r>
              <a:rPr lang="en-US" sz="2000" err="1">
                <a:solidFill>
                  <a:srgbClr val="424242"/>
                </a:solidFill>
                <a:latin typeface="Calibri"/>
                <a:ea typeface="Lato"/>
                <a:cs typeface="Lato"/>
              </a:rPr>
              <a:t>poterli</a:t>
            </a:r>
            <a:r>
              <a:rPr lang="en-US" sz="2000">
                <a:solidFill>
                  <a:srgbClr val="424242"/>
                </a:solidFill>
                <a:latin typeface="Calibri"/>
                <a:ea typeface="Lato"/>
                <a:cs typeface="Lato"/>
              </a:rPr>
              <a:t> </a:t>
            </a:r>
            <a:r>
              <a:rPr lang="en-US" sz="2000" err="1">
                <a:solidFill>
                  <a:srgbClr val="424242"/>
                </a:solidFill>
                <a:latin typeface="Calibri"/>
                <a:ea typeface="Lato"/>
                <a:cs typeface="Lato"/>
              </a:rPr>
              <a:t>risolvere</a:t>
            </a:r>
            <a:r>
              <a:rPr lang="en-US" sz="2000">
                <a:solidFill>
                  <a:srgbClr val="424242"/>
                </a:solidFill>
                <a:latin typeface="Calibri"/>
                <a:ea typeface="Lato"/>
                <a:cs typeface="Lato"/>
              </a:rPr>
              <a:t> </a:t>
            </a:r>
            <a:r>
              <a:rPr lang="en-US" sz="2000" err="1">
                <a:solidFill>
                  <a:srgbClr val="424242"/>
                </a:solidFill>
                <a:latin typeface="Calibri"/>
                <a:ea typeface="Lato"/>
                <a:cs typeface="Lato"/>
              </a:rPr>
              <a:t>correttamente</a:t>
            </a:r>
            <a:r>
              <a:rPr lang="en-US" sz="2000">
                <a:solidFill>
                  <a:srgbClr val="424242"/>
                </a:solidFill>
                <a:latin typeface="Calibri"/>
                <a:ea typeface="Lato"/>
                <a:cs typeface="Lato"/>
              </a:rPr>
              <a:t> è </a:t>
            </a:r>
            <a:r>
              <a:rPr lang="en-US" sz="2000" err="1">
                <a:solidFill>
                  <a:srgbClr val="424242"/>
                </a:solidFill>
                <a:latin typeface="Calibri"/>
                <a:ea typeface="Lato"/>
                <a:cs typeface="Lato"/>
              </a:rPr>
              <a:t>indispensabile</a:t>
            </a:r>
            <a:r>
              <a:rPr lang="en-US" sz="2000">
                <a:solidFill>
                  <a:srgbClr val="424242"/>
                </a:solidFill>
                <a:latin typeface="Calibri"/>
                <a:ea typeface="Lato"/>
                <a:cs typeface="Lato"/>
              </a:rPr>
              <a:t> </a:t>
            </a:r>
            <a:r>
              <a:rPr lang="en-US" sz="2000" err="1">
                <a:solidFill>
                  <a:srgbClr val="424242"/>
                </a:solidFill>
                <a:latin typeface="Calibri"/>
                <a:ea typeface="Lato"/>
                <a:cs typeface="Lato"/>
              </a:rPr>
              <a:t>applicare</a:t>
            </a:r>
            <a:r>
              <a:rPr lang="en-US" sz="2000">
                <a:solidFill>
                  <a:srgbClr val="424242"/>
                </a:solidFill>
                <a:latin typeface="Calibri"/>
                <a:ea typeface="Lato"/>
                <a:cs typeface="Lato"/>
              </a:rPr>
              <a:t> </a:t>
            </a:r>
            <a:r>
              <a:rPr lang="en-US" sz="2000" err="1">
                <a:solidFill>
                  <a:srgbClr val="424242"/>
                </a:solidFill>
                <a:latin typeface="Calibri"/>
                <a:ea typeface="Lato"/>
                <a:cs typeface="Lato"/>
              </a:rPr>
              <a:t>tutte</a:t>
            </a:r>
            <a:r>
              <a:rPr lang="en-US" sz="2000">
                <a:solidFill>
                  <a:srgbClr val="424242"/>
                </a:solidFill>
                <a:latin typeface="Calibri"/>
                <a:ea typeface="Lato"/>
                <a:cs typeface="Lato"/>
              </a:rPr>
              <a:t> le </a:t>
            </a:r>
            <a:r>
              <a:rPr lang="en-US" sz="2000" err="1">
                <a:solidFill>
                  <a:srgbClr val="424242"/>
                </a:solidFill>
                <a:latin typeface="Calibri"/>
                <a:ea typeface="Lato"/>
                <a:cs typeface="Lato"/>
              </a:rPr>
              <a:t>conoscenze</a:t>
            </a:r>
            <a:r>
              <a:rPr lang="en-US" sz="2000">
                <a:solidFill>
                  <a:srgbClr val="424242"/>
                </a:solidFill>
                <a:latin typeface="Calibri"/>
                <a:ea typeface="Lato"/>
                <a:cs typeface="Lato"/>
              </a:rPr>
              <a:t> </a:t>
            </a:r>
            <a:r>
              <a:rPr lang="en-US" sz="2000" err="1">
                <a:solidFill>
                  <a:srgbClr val="424242"/>
                </a:solidFill>
                <a:latin typeface="Calibri"/>
                <a:ea typeface="Lato"/>
                <a:cs typeface="Lato"/>
              </a:rPr>
              <a:t>acquisite</a:t>
            </a:r>
            <a:r>
              <a:rPr lang="en-US" sz="2000">
                <a:solidFill>
                  <a:srgbClr val="424242"/>
                </a:solidFill>
                <a:latin typeface="Calibri"/>
                <a:ea typeface="Lato"/>
                <a:cs typeface="Lato"/>
              </a:rPr>
              <a:t> </a:t>
            </a:r>
            <a:r>
              <a:rPr lang="en-US" sz="2000" err="1">
                <a:solidFill>
                  <a:srgbClr val="424242"/>
                </a:solidFill>
                <a:latin typeface="Calibri"/>
                <a:ea typeface="Lato"/>
                <a:cs typeface="Lato"/>
              </a:rPr>
              <a:t>sul</a:t>
            </a:r>
            <a:r>
              <a:rPr lang="en-US" sz="2000">
                <a:solidFill>
                  <a:srgbClr val="424242"/>
                </a:solidFill>
                <a:latin typeface="Calibri"/>
                <a:ea typeface="Lato"/>
                <a:cs typeface="Lato"/>
              </a:rPr>
              <a:t> testo.</a:t>
            </a:r>
            <a:endParaRPr lang="en-US" sz="2000">
              <a:latin typeface="Calibri"/>
            </a:endParaRPr>
          </a:p>
          <a:p>
            <a:endParaRPr lang="en-US" sz="2000">
              <a:solidFill>
                <a:srgbClr val="424242"/>
              </a:solidFill>
              <a:latin typeface="Calibri"/>
              <a:ea typeface="Lato"/>
              <a:cs typeface="Lato"/>
            </a:endParaRPr>
          </a:p>
          <a:p>
            <a:r>
              <a:rPr lang="en-US" sz="2000">
                <a:solidFill>
                  <a:srgbClr val="424242"/>
                </a:solidFill>
                <a:latin typeface="Calibri"/>
                <a:ea typeface="Lato"/>
                <a:cs typeface="Lato"/>
              </a:rPr>
              <a:t>In </a:t>
            </a:r>
            <a:r>
              <a:rPr lang="en-US" sz="2000" err="1">
                <a:solidFill>
                  <a:srgbClr val="424242"/>
                </a:solidFill>
                <a:latin typeface="Calibri"/>
                <a:ea typeface="Lato"/>
                <a:cs typeface="Lato"/>
              </a:rPr>
              <a:t>generale</a:t>
            </a:r>
            <a:r>
              <a:rPr lang="en-US" sz="2000">
                <a:solidFill>
                  <a:srgbClr val="424242"/>
                </a:solidFill>
                <a:latin typeface="Calibri"/>
                <a:ea typeface="Lato"/>
                <a:cs typeface="Lato"/>
              </a:rPr>
              <a:t>, </a:t>
            </a:r>
            <a:r>
              <a:rPr lang="en-US" sz="2000" err="1">
                <a:solidFill>
                  <a:srgbClr val="424242"/>
                </a:solidFill>
                <a:latin typeface="Calibri"/>
                <a:ea typeface="Lato"/>
                <a:cs typeface="Lato"/>
              </a:rPr>
              <a:t>i</a:t>
            </a:r>
            <a:r>
              <a:rPr lang="en-US" sz="2000">
                <a:solidFill>
                  <a:srgbClr val="424242"/>
                </a:solidFill>
                <a:latin typeface="Calibri"/>
                <a:ea typeface="Lato"/>
                <a:cs typeface="Lato"/>
              </a:rPr>
              <a:t> </a:t>
            </a:r>
            <a:r>
              <a:rPr lang="en-US" sz="2000" err="1">
                <a:solidFill>
                  <a:srgbClr val="424242"/>
                </a:solidFill>
                <a:latin typeface="Calibri"/>
                <a:ea typeface="Lato"/>
                <a:cs typeface="Lato"/>
              </a:rPr>
              <a:t>quesiti</a:t>
            </a:r>
            <a:r>
              <a:rPr lang="en-US" sz="2000">
                <a:solidFill>
                  <a:srgbClr val="424242"/>
                </a:solidFill>
                <a:latin typeface="Calibri"/>
                <a:ea typeface="Lato"/>
                <a:cs typeface="Lato"/>
              </a:rPr>
              <a:t> </a:t>
            </a:r>
            <a:r>
              <a:rPr lang="en-US" sz="2000" err="1">
                <a:solidFill>
                  <a:srgbClr val="424242"/>
                </a:solidFill>
                <a:latin typeface="Calibri"/>
                <a:ea typeface="Lato"/>
                <a:cs typeface="Lato"/>
              </a:rPr>
              <a:t>si</a:t>
            </a:r>
            <a:r>
              <a:rPr lang="en-US" sz="2000">
                <a:solidFill>
                  <a:srgbClr val="424242"/>
                </a:solidFill>
                <a:latin typeface="Calibri"/>
                <a:ea typeface="Lato"/>
                <a:cs typeface="Lato"/>
              </a:rPr>
              <a:t> </a:t>
            </a:r>
            <a:r>
              <a:rPr lang="en-US" sz="2000" err="1">
                <a:solidFill>
                  <a:srgbClr val="424242"/>
                </a:solidFill>
                <a:latin typeface="Calibri"/>
                <a:ea typeface="Lato"/>
                <a:cs typeface="Lato"/>
              </a:rPr>
              <a:t>soffermano</a:t>
            </a:r>
            <a:r>
              <a:rPr lang="en-US" sz="2000">
                <a:solidFill>
                  <a:srgbClr val="424242"/>
                </a:solidFill>
                <a:latin typeface="Calibri"/>
                <a:ea typeface="Lato"/>
                <a:cs typeface="Lato"/>
              </a:rPr>
              <a:t> </a:t>
            </a:r>
            <a:r>
              <a:rPr lang="en-US" sz="2000" err="1">
                <a:solidFill>
                  <a:srgbClr val="424242"/>
                </a:solidFill>
                <a:latin typeface="Calibri"/>
                <a:ea typeface="Lato"/>
                <a:cs typeface="Lato"/>
              </a:rPr>
              <a:t>su</a:t>
            </a:r>
            <a:r>
              <a:rPr lang="en-US" sz="2000">
                <a:solidFill>
                  <a:srgbClr val="424242"/>
                </a:solidFill>
                <a:latin typeface="Calibri"/>
                <a:ea typeface="Lato"/>
                <a:cs typeface="Lato"/>
              </a:rPr>
              <a:t>:</a:t>
            </a:r>
            <a:endParaRPr lang="en-US" sz="2000">
              <a:latin typeface="Calibri"/>
            </a:endParaRPr>
          </a:p>
          <a:p>
            <a:endParaRPr lang="en-US" sz="2000">
              <a:solidFill>
                <a:srgbClr val="424242"/>
              </a:solidFill>
              <a:latin typeface="Calibri"/>
              <a:ea typeface="Lato"/>
              <a:cs typeface="Lato"/>
            </a:endParaRPr>
          </a:p>
          <a:p>
            <a:pPr>
              <a:buChar char="•"/>
            </a:pPr>
            <a:r>
              <a:rPr lang="en-US" sz="2000" b="1">
                <a:solidFill>
                  <a:srgbClr val="424242"/>
                </a:solidFill>
                <a:latin typeface="Calibri"/>
                <a:ea typeface="Lato"/>
                <a:cs typeface="Lato"/>
              </a:rPr>
              <a:t> </a:t>
            </a:r>
            <a:r>
              <a:rPr lang="en-US" sz="2000" b="1" err="1">
                <a:solidFill>
                  <a:srgbClr val="424242"/>
                </a:solidFill>
                <a:latin typeface="Calibri"/>
                <a:ea typeface="Lato"/>
                <a:cs typeface="Lato"/>
              </a:rPr>
              <a:t>Coerenza</a:t>
            </a:r>
          </a:p>
          <a:p>
            <a:pPr>
              <a:buChar char="•"/>
            </a:pPr>
            <a:r>
              <a:rPr lang="en-US" sz="2000" b="1">
                <a:solidFill>
                  <a:srgbClr val="424242"/>
                </a:solidFill>
                <a:latin typeface="Calibri"/>
                <a:ea typeface="Lato"/>
                <a:cs typeface="Lato"/>
              </a:rPr>
              <a:t> Non </a:t>
            </a:r>
            <a:r>
              <a:rPr lang="en-US" sz="2000" b="1" err="1">
                <a:solidFill>
                  <a:srgbClr val="424242"/>
                </a:solidFill>
                <a:latin typeface="Calibri"/>
                <a:ea typeface="Lato"/>
                <a:cs typeface="Lato"/>
              </a:rPr>
              <a:t>coerenza</a:t>
            </a:r>
            <a:endParaRPr lang="en-US" sz="2000" b="1">
              <a:solidFill>
                <a:srgbClr val="424242"/>
              </a:solidFill>
              <a:latin typeface="Calibri"/>
              <a:ea typeface="Lato"/>
              <a:cs typeface="Lato"/>
            </a:endParaRPr>
          </a:p>
          <a:p>
            <a:pPr>
              <a:buChar char="•"/>
            </a:pPr>
            <a:r>
              <a:rPr lang="en-US" sz="2000" b="1">
                <a:solidFill>
                  <a:srgbClr val="424242"/>
                </a:solidFill>
                <a:latin typeface="Calibri"/>
                <a:ea typeface="Lato"/>
                <a:cs typeface="Lato"/>
              </a:rPr>
              <a:t> </a:t>
            </a:r>
            <a:r>
              <a:rPr lang="en-US" sz="2000" b="1" err="1">
                <a:solidFill>
                  <a:srgbClr val="424242"/>
                </a:solidFill>
                <a:latin typeface="Calibri"/>
                <a:ea typeface="Lato"/>
                <a:cs typeface="Lato"/>
              </a:rPr>
              <a:t>Deducibilità</a:t>
            </a:r>
          </a:p>
          <a:p>
            <a:pPr>
              <a:buChar char="•"/>
            </a:pPr>
            <a:r>
              <a:rPr lang="en-US" sz="2000" b="1">
                <a:solidFill>
                  <a:srgbClr val="424242"/>
                </a:solidFill>
                <a:latin typeface="Calibri"/>
                <a:ea typeface="Lato"/>
                <a:cs typeface="Lato"/>
              </a:rPr>
              <a:t> Non </a:t>
            </a:r>
            <a:r>
              <a:rPr lang="en-US" sz="2000" b="1" err="1">
                <a:solidFill>
                  <a:srgbClr val="424242"/>
                </a:solidFill>
                <a:latin typeface="Calibri"/>
                <a:ea typeface="Lato"/>
                <a:cs typeface="Lato"/>
              </a:rPr>
              <a:t>deducibilità</a:t>
            </a:r>
            <a:endParaRPr lang="en-US" sz="2000" b="1">
              <a:solidFill>
                <a:srgbClr val="424242"/>
              </a:solidFill>
              <a:latin typeface="Calibri"/>
              <a:ea typeface="Lato"/>
              <a:cs typeface="Lato"/>
            </a:endParaRPr>
          </a:p>
          <a:p>
            <a:pPr>
              <a:buChar char="•"/>
            </a:pPr>
            <a:r>
              <a:rPr lang="en-US" sz="2000" b="1">
                <a:solidFill>
                  <a:srgbClr val="424242"/>
                </a:solidFill>
                <a:latin typeface="Calibri"/>
                <a:ea typeface="Lato"/>
                <a:cs typeface="Lato"/>
              </a:rPr>
              <a:t> </a:t>
            </a:r>
            <a:r>
              <a:rPr lang="en-US" sz="2000" b="1" err="1">
                <a:solidFill>
                  <a:srgbClr val="424242"/>
                </a:solidFill>
                <a:latin typeface="Calibri"/>
                <a:ea typeface="Lato"/>
                <a:cs typeface="Lato"/>
              </a:rPr>
              <a:t>Inserimento</a:t>
            </a:r>
            <a:r>
              <a:rPr lang="en-US" sz="2000" b="1">
                <a:solidFill>
                  <a:srgbClr val="424242"/>
                </a:solidFill>
                <a:latin typeface="Calibri"/>
                <a:ea typeface="Lato"/>
                <a:cs typeface="Lato"/>
              </a:rPr>
              <a:t> di </a:t>
            </a:r>
            <a:r>
              <a:rPr lang="en-US" sz="2000" b="1" err="1">
                <a:solidFill>
                  <a:srgbClr val="424242"/>
                </a:solidFill>
                <a:latin typeface="Calibri"/>
                <a:ea typeface="Lato"/>
                <a:cs typeface="Lato"/>
              </a:rPr>
              <a:t>una</a:t>
            </a:r>
            <a:r>
              <a:rPr lang="en-US" sz="2000" b="1">
                <a:solidFill>
                  <a:srgbClr val="424242"/>
                </a:solidFill>
                <a:latin typeface="Calibri"/>
                <a:ea typeface="Lato"/>
                <a:cs typeface="Lato"/>
              </a:rPr>
              <a:t> o </a:t>
            </a:r>
            <a:r>
              <a:rPr lang="en-US" sz="2000" b="1" err="1">
                <a:solidFill>
                  <a:srgbClr val="424242"/>
                </a:solidFill>
                <a:latin typeface="Calibri"/>
                <a:ea typeface="Lato"/>
                <a:cs typeface="Lato"/>
              </a:rPr>
              <a:t>più</a:t>
            </a:r>
            <a:r>
              <a:rPr lang="en-US" sz="2000" b="1">
                <a:solidFill>
                  <a:srgbClr val="424242"/>
                </a:solidFill>
                <a:latin typeface="Calibri"/>
                <a:ea typeface="Lato"/>
                <a:cs typeface="Lato"/>
              </a:rPr>
              <a:t> parole</a:t>
            </a:r>
          </a:p>
          <a:p>
            <a:pPr>
              <a:buChar char="•"/>
            </a:pPr>
            <a:r>
              <a:rPr lang="en-US" sz="2000" b="1">
                <a:solidFill>
                  <a:srgbClr val="424242"/>
                </a:solidFill>
                <a:latin typeface="Calibri"/>
                <a:ea typeface="Lato"/>
                <a:cs typeface="Lato"/>
              </a:rPr>
              <a:t> </a:t>
            </a:r>
            <a:r>
              <a:rPr lang="en-US" sz="2000" b="1" err="1">
                <a:solidFill>
                  <a:srgbClr val="424242"/>
                </a:solidFill>
                <a:latin typeface="Calibri"/>
                <a:ea typeface="Lato"/>
                <a:cs typeface="Lato"/>
              </a:rPr>
              <a:t>Ricomposizione</a:t>
            </a:r>
            <a:r>
              <a:rPr lang="en-US" sz="2000" b="1">
                <a:solidFill>
                  <a:srgbClr val="424242"/>
                </a:solidFill>
                <a:latin typeface="Calibri"/>
                <a:ea typeface="Lato"/>
                <a:cs typeface="Lato"/>
              </a:rPr>
              <a:t> </a:t>
            </a:r>
            <a:r>
              <a:rPr lang="en-US" sz="2000" b="1" err="1">
                <a:solidFill>
                  <a:srgbClr val="424242"/>
                </a:solidFill>
                <a:latin typeface="Calibri"/>
                <a:ea typeface="Lato"/>
                <a:cs typeface="Lato"/>
              </a:rPr>
              <a:t>delle</a:t>
            </a:r>
            <a:r>
              <a:rPr lang="en-US" sz="2000" b="1">
                <a:solidFill>
                  <a:srgbClr val="424242"/>
                </a:solidFill>
                <a:latin typeface="Calibri"/>
                <a:ea typeface="Lato"/>
                <a:cs typeface="Lato"/>
              </a:rPr>
              <a:t> </a:t>
            </a:r>
            <a:r>
              <a:rPr lang="en-US" sz="2000" b="1" err="1">
                <a:solidFill>
                  <a:srgbClr val="424242"/>
                </a:solidFill>
                <a:latin typeface="Calibri"/>
                <a:ea typeface="Lato"/>
                <a:cs typeface="Lato"/>
              </a:rPr>
              <a:t>sequenze</a:t>
            </a:r>
            <a:endParaRPr lang="en-US" sz="2000" b="1">
              <a:solidFill>
                <a:srgbClr val="424242"/>
              </a:solidFill>
              <a:latin typeface="Calibri"/>
              <a:ea typeface="Lato"/>
              <a:cs typeface="Lato"/>
            </a:endParaRPr>
          </a:p>
          <a:p>
            <a:pPr>
              <a:buChar char="•"/>
            </a:pPr>
            <a:r>
              <a:rPr lang="en-US" sz="2000" b="1">
                <a:solidFill>
                  <a:srgbClr val="424242"/>
                </a:solidFill>
                <a:latin typeface="Calibri"/>
                <a:ea typeface="Lato"/>
                <a:cs typeface="Lato"/>
              </a:rPr>
              <a:t> </a:t>
            </a:r>
            <a:r>
              <a:rPr lang="en-US" sz="2000" b="1" err="1">
                <a:solidFill>
                  <a:srgbClr val="424242"/>
                </a:solidFill>
                <a:latin typeface="Calibri"/>
                <a:ea typeface="Lato"/>
                <a:cs typeface="Lato"/>
              </a:rPr>
              <a:t>Trovare</a:t>
            </a:r>
            <a:r>
              <a:rPr lang="en-US" sz="2000" b="1">
                <a:solidFill>
                  <a:srgbClr val="424242"/>
                </a:solidFill>
                <a:latin typeface="Calibri"/>
                <a:ea typeface="Lato"/>
                <a:cs typeface="Lato"/>
              </a:rPr>
              <a:t> il </a:t>
            </a:r>
            <a:r>
              <a:rPr lang="en-US" sz="2000" b="1" err="1">
                <a:solidFill>
                  <a:srgbClr val="424242"/>
                </a:solidFill>
                <a:latin typeface="Calibri"/>
                <a:ea typeface="Lato"/>
                <a:cs typeface="Lato"/>
              </a:rPr>
              <a:t>titolo</a:t>
            </a:r>
            <a:endParaRPr lang="en-US" sz="2000" b="1">
              <a:solidFill>
                <a:srgbClr val="424242"/>
              </a:solidFill>
              <a:latin typeface="Calibri"/>
              <a:ea typeface="Lato"/>
              <a:cs typeface="Lato"/>
            </a:endParaRPr>
          </a:p>
          <a:p>
            <a:endParaRPr lang="en-US" sz="2000" b="1">
              <a:solidFill>
                <a:srgbClr val="424242"/>
              </a:solidFill>
              <a:latin typeface="Calibri"/>
              <a:ea typeface="Lato"/>
              <a:cs typeface="Lato"/>
            </a:endParaRPr>
          </a:p>
          <a:p>
            <a:r>
              <a:rPr lang="en-US" sz="2000">
                <a:solidFill>
                  <a:srgbClr val="424242"/>
                </a:solidFill>
                <a:latin typeface="Calibri"/>
                <a:ea typeface="Lato"/>
                <a:cs typeface="Lato"/>
              </a:rPr>
              <a:t>Come </a:t>
            </a:r>
            <a:r>
              <a:rPr lang="en-US" sz="2000" err="1">
                <a:solidFill>
                  <a:srgbClr val="424242"/>
                </a:solidFill>
                <a:latin typeface="Calibri"/>
                <a:ea typeface="Lato"/>
                <a:cs typeface="Lato"/>
              </a:rPr>
              <a:t>si</a:t>
            </a:r>
            <a:r>
              <a:rPr lang="en-US" sz="2000">
                <a:solidFill>
                  <a:srgbClr val="424242"/>
                </a:solidFill>
                <a:latin typeface="Calibri"/>
                <a:ea typeface="Lato"/>
                <a:cs typeface="Lato"/>
              </a:rPr>
              <a:t> </a:t>
            </a:r>
            <a:r>
              <a:rPr lang="en-US" sz="2000" err="1">
                <a:solidFill>
                  <a:srgbClr val="424242"/>
                </a:solidFill>
                <a:latin typeface="Calibri"/>
                <a:ea typeface="Lato"/>
                <a:cs typeface="Lato"/>
              </a:rPr>
              <a:t>può</a:t>
            </a:r>
            <a:r>
              <a:rPr lang="en-US" sz="2000">
                <a:solidFill>
                  <a:srgbClr val="424242"/>
                </a:solidFill>
                <a:latin typeface="Calibri"/>
                <a:ea typeface="Lato"/>
                <a:cs typeface="Lato"/>
              </a:rPr>
              <a:t> </a:t>
            </a:r>
            <a:r>
              <a:rPr lang="en-US" sz="2000" err="1">
                <a:solidFill>
                  <a:srgbClr val="424242"/>
                </a:solidFill>
                <a:latin typeface="Calibri"/>
                <a:ea typeface="Lato"/>
                <a:cs typeface="Lato"/>
              </a:rPr>
              <a:t>notare</a:t>
            </a:r>
            <a:r>
              <a:rPr lang="en-US" sz="2000">
                <a:solidFill>
                  <a:srgbClr val="424242"/>
                </a:solidFill>
                <a:latin typeface="Calibri"/>
                <a:ea typeface="Lato"/>
                <a:cs typeface="Lato"/>
              </a:rPr>
              <a:t>, </a:t>
            </a:r>
            <a:r>
              <a:rPr lang="en-US" sz="2000" err="1">
                <a:solidFill>
                  <a:srgbClr val="424242"/>
                </a:solidFill>
                <a:latin typeface="Calibri"/>
                <a:ea typeface="Lato"/>
                <a:cs typeface="Lato"/>
              </a:rPr>
              <a:t>ciascuno</a:t>
            </a:r>
            <a:r>
              <a:rPr lang="en-US" sz="2000">
                <a:solidFill>
                  <a:srgbClr val="424242"/>
                </a:solidFill>
                <a:latin typeface="Calibri"/>
                <a:ea typeface="Lato"/>
                <a:cs typeface="Lato"/>
              </a:rPr>
              <a:t> di </a:t>
            </a:r>
            <a:r>
              <a:rPr lang="en-US" sz="2000" err="1">
                <a:solidFill>
                  <a:srgbClr val="424242"/>
                </a:solidFill>
                <a:latin typeface="Calibri"/>
                <a:ea typeface="Lato"/>
                <a:cs typeface="Lato"/>
              </a:rPr>
              <a:t>questi</a:t>
            </a:r>
            <a:r>
              <a:rPr lang="en-US" sz="2000">
                <a:solidFill>
                  <a:srgbClr val="424242"/>
                </a:solidFill>
                <a:latin typeface="Calibri"/>
                <a:ea typeface="Lato"/>
                <a:cs typeface="Lato"/>
              </a:rPr>
              <a:t> </a:t>
            </a:r>
            <a:r>
              <a:rPr lang="en-US" sz="2000" err="1">
                <a:solidFill>
                  <a:srgbClr val="424242"/>
                </a:solidFill>
                <a:latin typeface="Calibri"/>
                <a:ea typeface="Lato"/>
                <a:cs typeface="Lato"/>
              </a:rPr>
              <a:t>aspetti</a:t>
            </a:r>
            <a:r>
              <a:rPr lang="en-US" sz="2000">
                <a:solidFill>
                  <a:srgbClr val="424242"/>
                </a:solidFill>
                <a:latin typeface="Calibri"/>
                <a:ea typeface="Lato"/>
                <a:cs typeface="Lato"/>
              </a:rPr>
              <a:t> </a:t>
            </a:r>
            <a:r>
              <a:rPr lang="en-US" sz="2000" err="1">
                <a:solidFill>
                  <a:srgbClr val="424242"/>
                </a:solidFill>
                <a:latin typeface="Calibri"/>
                <a:ea typeface="Lato"/>
                <a:cs typeface="Lato"/>
              </a:rPr>
              <a:t>richiede</a:t>
            </a:r>
            <a:r>
              <a:rPr lang="en-US" sz="2000">
                <a:solidFill>
                  <a:srgbClr val="424242"/>
                </a:solidFill>
                <a:latin typeface="Calibri"/>
                <a:ea typeface="Lato"/>
                <a:cs typeface="Lato"/>
              </a:rPr>
              <a:t> un </a:t>
            </a:r>
            <a:r>
              <a:rPr lang="en-US" sz="2000" err="1">
                <a:solidFill>
                  <a:srgbClr val="424242"/>
                </a:solidFill>
                <a:latin typeface="Calibri"/>
                <a:ea typeface="Lato"/>
                <a:cs typeface="Lato"/>
              </a:rPr>
              <a:t>approccio</a:t>
            </a:r>
            <a:r>
              <a:rPr lang="en-US" sz="2000">
                <a:solidFill>
                  <a:srgbClr val="424242"/>
                </a:solidFill>
                <a:latin typeface="Calibri"/>
                <a:ea typeface="Lato"/>
                <a:cs typeface="Lato"/>
              </a:rPr>
              <a:t> </a:t>
            </a:r>
            <a:r>
              <a:rPr lang="en-US" sz="2000" err="1">
                <a:solidFill>
                  <a:srgbClr val="424242"/>
                </a:solidFill>
                <a:latin typeface="Calibri"/>
                <a:ea typeface="Lato"/>
                <a:cs typeface="Lato"/>
              </a:rPr>
              <a:t>diverso</a:t>
            </a:r>
            <a:r>
              <a:rPr lang="en-US" sz="2000">
                <a:solidFill>
                  <a:srgbClr val="424242"/>
                </a:solidFill>
                <a:latin typeface="Calibri"/>
                <a:ea typeface="Lato"/>
                <a:cs typeface="Lato"/>
              </a:rPr>
              <a:t> al </a:t>
            </a:r>
            <a:r>
              <a:rPr lang="en-US" sz="2000" err="1">
                <a:solidFill>
                  <a:srgbClr val="424242"/>
                </a:solidFill>
                <a:latin typeface="Calibri"/>
                <a:ea typeface="Lato"/>
                <a:cs typeface="Lato"/>
              </a:rPr>
              <a:t>brano</a:t>
            </a:r>
            <a:r>
              <a:rPr lang="en-US" sz="2000">
                <a:solidFill>
                  <a:srgbClr val="424242"/>
                </a:solidFill>
                <a:latin typeface="Calibri"/>
                <a:ea typeface="Lato"/>
                <a:cs typeface="Lato"/>
              </a:rPr>
              <a:t>, </a:t>
            </a:r>
            <a:r>
              <a:rPr lang="en-US" sz="2000" err="1">
                <a:solidFill>
                  <a:srgbClr val="424242"/>
                </a:solidFill>
                <a:latin typeface="Calibri"/>
                <a:ea typeface="Lato"/>
                <a:cs typeface="Lato"/>
              </a:rPr>
              <a:t>orientando</a:t>
            </a:r>
            <a:r>
              <a:rPr lang="en-US" sz="2000">
                <a:solidFill>
                  <a:srgbClr val="424242"/>
                </a:solidFill>
                <a:latin typeface="Calibri"/>
                <a:ea typeface="Lato"/>
                <a:cs typeface="Lato"/>
              </a:rPr>
              <a:t> di volta in volta la </a:t>
            </a:r>
            <a:r>
              <a:rPr lang="en-US" sz="2000" err="1">
                <a:solidFill>
                  <a:srgbClr val="424242"/>
                </a:solidFill>
                <a:latin typeface="Calibri"/>
                <a:ea typeface="Lato"/>
                <a:cs typeface="Lato"/>
              </a:rPr>
              <a:t>lettura</a:t>
            </a:r>
            <a:r>
              <a:rPr lang="en-US" sz="2000">
                <a:solidFill>
                  <a:srgbClr val="424242"/>
                </a:solidFill>
                <a:latin typeface="Calibri"/>
                <a:ea typeface="Lato"/>
                <a:cs typeface="Lato"/>
              </a:rPr>
              <a:t> secondo la </a:t>
            </a:r>
            <a:r>
              <a:rPr lang="en-US" sz="2000" err="1">
                <a:solidFill>
                  <a:srgbClr val="424242"/>
                </a:solidFill>
                <a:latin typeface="Calibri"/>
                <a:ea typeface="Lato"/>
                <a:cs typeface="Lato"/>
              </a:rPr>
              <a:t>richiesta</a:t>
            </a:r>
            <a:r>
              <a:rPr lang="en-US" sz="2000">
                <a:solidFill>
                  <a:srgbClr val="424242"/>
                </a:solidFill>
                <a:latin typeface="Calibri"/>
                <a:ea typeface="Lato"/>
                <a:cs typeface="Lato"/>
              </a:rPr>
              <a:t> del </a:t>
            </a:r>
            <a:r>
              <a:rPr lang="en-US" sz="2000" err="1">
                <a:solidFill>
                  <a:srgbClr val="424242"/>
                </a:solidFill>
                <a:latin typeface="Calibri"/>
                <a:ea typeface="Lato"/>
                <a:cs typeface="Lato"/>
              </a:rPr>
              <a:t>quesito</a:t>
            </a:r>
            <a:r>
              <a:rPr lang="en-US" sz="2000">
                <a:solidFill>
                  <a:srgbClr val="424242"/>
                </a:solidFill>
                <a:latin typeface="Calibri"/>
                <a:ea typeface="Lato"/>
                <a:cs typeface="Lato"/>
              </a:rPr>
              <a:t>.</a:t>
            </a:r>
          </a:p>
        </p:txBody>
      </p:sp>
    </p:spTree>
    <p:extLst>
      <p:ext uri="{BB962C8B-B14F-4D97-AF65-F5344CB8AC3E}">
        <p14:creationId xmlns:p14="http://schemas.microsoft.com/office/powerpoint/2010/main" val="2484543894"/>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4661143-FF13-B80D-D382-AA42949E68D4}"/>
              </a:ext>
            </a:extLst>
          </p:cNvPr>
          <p:cNvSpPr txBox="1"/>
          <p:nvPr/>
        </p:nvSpPr>
        <p:spPr>
          <a:xfrm>
            <a:off x="356400" y="302400"/>
            <a:ext cx="8530200" cy="64633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err="1">
                <a:solidFill>
                  <a:srgbClr val="424242"/>
                </a:solidFill>
                <a:latin typeface="Lato"/>
                <a:ea typeface="Lato"/>
                <a:cs typeface="Lato"/>
              </a:rPr>
              <a:t>Gli</a:t>
            </a:r>
            <a:r>
              <a:rPr lang="en-US">
                <a:solidFill>
                  <a:srgbClr val="424242"/>
                </a:solidFill>
                <a:latin typeface="Lato"/>
                <a:ea typeface="Lato"/>
                <a:cs typeface="Lato"/>
              </a:rPr>
              <a:t> </a:t>
            </a:r>
            <a:r>
              <a:rPr lang="en-US" err="1">
                <a:solidFill>
                  <a:srgbClr val="424242"/>
                </a:solidFill>
                <a:latin typeface="Lato"/>
                <a:ea typeface="Lato"/>
                <a:cs typeface="Lato"/>
              </a:rPr>
              <a:t>elementi</a:t>
            </a:r>
            <a:r>
              <a:rPr lang="en-US">
                <a:solidFill>
                  <a:srgbClr val="424242"/>
                </a:solidFill>
                <a:latin typeface="Lato"/>
                <a:ea typeface="Lato"/>
                <a:cs typeface="Lato"/>
              </a:rPr>
              <a:t> </a:t>
            </a:r>
            <a:r>
              <a:rPr lang="en-US" err="1">
                <a:solidFill>
                  <a:srgbClr val="424242"/>
                </a:solidFill>
                <a:latin typeface="Lato"/>
                <a:ea typeface="Lato"/>
                <a:cs typeface="Lato"/>
              </a:rPr>
              <a:t>che</a:t>
            </a:r>
            <a:r>
              <a:rPr lang="en-US">
                <a:solidFill>
                  <a:srgbClr val="424242"/>
                </a:solidFill>
                <a:latin typeface="Lato"/>
                <a:ea typeface="Lato"/>
                <a:cs typeface="Lato"/>
              </a:rPr>
              <a:t> il </a:t>
            </a:r>
            <a:r>
              <a:rPr lang="en-US" err="1">
                <a:solidFill>
                  <a:srgbClr val="424242"/>
                </a:solidFill>
                <a:latin typeface="Lato"/>
                <a:ea typeface="Lato"/>
                <a:cs typeface="Lato"/>
              </a:rPr>
              <a:t>candidato</a:t>
            </a:r>
            <a:r>
              <a:rPr lang="en-US">
                <a:solidFill>
                  <a:srgbClr val="424242"/>
                </a:solidFill>
                <a:latin typeface="Lato"/>
                <a:ea typeface="Lato"/>
                <a:cs typeface="Lato"/>
              </a:rPr>
              <a:t> </a:t>
            </a:r>
            <a:r>
              <a:rPr lang="en-US" err="1">
                <a:solidFill>
                  <a:srgbClr val="424242"/>
                </a:solidFill>
                <a:latin typeface="Lato"/>
                <a:ea typeface="Lato"/>
                <a:cs typeface="Lato"/>
              </a:rPr>
              <a:t>deve</a:t>
            </a:r>
            <a:r>
              <a:rPr lang="en-US">
                <a:solidFill>
                  <a:srgbClr val="424242"/>
                </a:solidFill>
                <a:latin typeface="Lato"/>
                <a:ea typeface="Lato"/>
                <a:cs typeface="Lato"/>
              </a:rPr>
              <a:t> </a:t>
            </a:r>
            <a:r>
              <a:rPr lang="en-US" err="1">
                <a:solidFill>
                  <a:srgbClr val="424242"/>
                </a:solidFill>
                <a:latin typeface="Lato"/>
                <a:ea typeface="Lato"/>
                <a:cs typeface="Lato"/>
              </a:rPr>
              <a:t>essere</a:t>
            </a:r>
            <a:r>
              <a:rPr lang="en-US">
                <a:solidFill>
                  <a:srgbClr val="424242"/>
                </a:solidFill>
                <a:latin typeface="Lato"/>
                <a:ea typeface="Lato"/>
                <a:cs typeface="Lato"/>
              </a:rPr>
              <a:t> sempre in </a:t>
            </a:r>
            <a:r>
              <a:rPr lang="en-US" err="1">
                <a:solidFill>
                  <a:srgbClr val="424242"/>
                </a:solidFill>
                <a:latin typeface="Lato"/>
                <a:ea typeface="Lato"/>
                <a:cs typeface="Lato"/>
              </a:rPr>
              <a:t>grado</a:t>
            </a:r>
            <a:r>
              <a:rPr lang="en-US">
                <a:solidFill>
                  <a:srgbClr val="424242"/>
                </a:solidFill>
                <a:latin typeface="Lato"/>
                <a:ea typeface="Lato"/>
                <a:cs typeface="Lato"/>
              </a:rPr>
              <a:t> di </a:t>
            </a:r>
            <a:r>
              <a:rPr lang="en-US" err="1">
                <a:solidFill>
                  <a:srgbClr val="424242"/>
                </a:solidFill>
                <a:latin typeface="Lato"/>
                <a:ea typeface="Lato"/>
                <a:cs typeface="Lato"/>
              </a:rPr>
              <a:t>individuare</a:t>
            </a:r>
            <a:r>
              <a:rPr lang="en-US">
                <a:solidFill>
                  <a:srgbClr val="424242"/>
                </a:solidFill>
                <a:latin typeface="Lato"/>
                <a:ea typeface="Lato"/>
                <a:cs typeface="Lato"/>
              </a:rPr>
              <a:t> in un </a:t>
            </a:r>
            <a:r>
              <a:rPr lang="en-US" err="1">
                <a:solidFill>
                  <a:srgbClr val="424242"/>
                </a:solidFill>
                <a:latin typeface="Lato"/>
                <a:ea typeface="Lato"/>
                <a:cs typeface="Lato"/>
              </a:rPr>
              <a:t>brano</a:t>
            </a:r>
            <a:r>
              <a:rPr lang="en-US">
                <a:solidFill>
                  <a:srgbClr val="424242"/>
                </a:solidFill>
                <a:latin typeface="Lato"/>
                <a:ea typeface="Lato"/>
                <a:cs typeface="Lato"/>
              </a:rPr>
              <a:t> </a:t>
            </a:r>
            <a:r>
              <a:rPr lang="en-US" err="1">
                <a:solidFill>
                  <a:srgbClr val="424242"/>
                </a:solidFill>
                <a:latin typeface="Lato"/>
                <a:ea typeface="Lato"/>
                <a:cs typeface="Lato"/>
              </a:rPr>
              <a:t>sono</a:t>
            </a:r>
            <a:r>
              <a:rPr lang="en-US">
                <a:solidFill>
                  <a:srgbClr val="424242"/>
                </a:solidFill>
                <a:latin typeface="Lato"/>
                <a:ea typeface="Lato"/>
                <a:cs typeface="Lato"/>
              </a:rPr>
              <a:t>:</a:t>
            </a:r>
          </a:p>
          <a:p>
            <a:endParaRPr lang="en-US">
              <a:solidFill>
                <a:srgbClr val="424242"/>
              </a:solidFill>
              <a:latin typeface="Lato"/>
              <a:ea typeface="Lato"/>
              <a:cs typeface="Lato"/>
            </a:endParaRPr>
          </a:p>
          <a:p>
            <a:pPr>
              <a:buChar char="•"/>
            </a:pPr>
            <a:r>
              <a:rPr lang="en-US" b="1">
                <a:solidFill>
                  <a:srgbClr val="424242"/>
                </a:solidFill>
                <a:latin typeface="Lato"/>
                <a:ea typeface="Lato"/>
                <a:cs typeface="Lato"/>
              </a:rPr>
              <a:t> </a:t>
            </a:r>
            <a:r>
              <a:rPr lang="en-US" b="1" err="1">
                <a:solidFill>
                  <a:srgbClr val="424242"/>
                </a:solidFill>
                <a:latin typeface="Lato"/>
                <a:ea typeface="Lato"/>
                <a:cs typeface="Lato"/>
              </a:rPr>
              <a:t>specifiche</a:t>
            </a:r>
            <a:r>
              <a:rPr lang="en-US" b="1">
                <a:solidFill>
                  <a:srgbClr val="424242"/>
                </a:solidFill>
                <a:latin typeface="Lato"/>
                <a:ea typeface="Lato"/>
                <a:cs typeface="Lato"/>
              </a:rPr>
              <a:t> </a:t>
            </a:r>
            <a:r>
              <a:rPr lang="en-US" b="1" err="1">
                <a:solidFill>
                  <a:srgbClr val="424242"/>
                </a:solidFill>
                <a:latin typeface="Lato"/>
                <a:ea typeface="Lato"/>
                <a:cs typeface="Lato"/>
              </a:rPr>
              <a:t>informazioni</a:t>
            </a:r>
            <a:r>
              <a:rPr lang="en-US" b="1">
                <a:solidFill>
                  <a:srgbClr val="424242"/>
                </a:solidFill>
                <a:latin typeface="Lato"/>
                <a:ea typeface="Lato"/>
                <a:cs typeface="Lato"/>
              </a:rPr>
              <a:t>: </a:t>
            </a:r>
            <a:r>
              <a:rPr lang="en-US" err="1">
                <a:solidFill>
                  <a:srgbClr val="424242"/>
                </a:solidFill>
                <a:latin typeface="Lato"/>
                <a:ea typeface="Lato"/>
                <a:cs typeface="Lato"/>
              </a:rPr>
              <a:t>si</a:t>
            </a:r>
            <a:r>
              <a:rPr lang="en-US">
                <a:solidFill>
                  <a:srgbClr val="424242"/>
                </a:solidFill>
                <a:latin typeface="Lato"/>
                <a:ea typeface="Lato"/>
                <a:cs typeface="Lato"/>
              </a:rPr>
              <a:t> </a:t>
            </a:r>
            <a:r>
              <a:rPr lang="en-US" err="1">
                <a:solidFill>
                  <a:srgbClr val="424242"/>
                </a:solidFill>
                <a:latin typeface="Lato"/>
                <a:ea typeface="Lato"/>
                <a:cs typeface="Lato"/>
              </a:rPr>
              <a:t>tratta</a:t>
            </a:r>
            <a:r>
              <a:rPr lang="en-US">
                <a:solidFill>
                  <a:srgbClr val="424242"/>
                </a:solidFill>
                <a:latin typeface="Lato"/>
                <a:ea typeface="Lato"/>
                <a:cs typeface="Lato"/>
              </a:rPr>
              <a:t> di </a:t>
            </a:r>
            <a:r>
              <a:rPr lang="en-US" err="1">
                <a:solidFill>
                  <a:srgbClr val="424242"/>
                </a:solidFill>
                <a:latin typeface="Lato"/>
                <a:ea typeface="Lato"/>
                <a:cs typeface="Lato"/>
              </a:rPr>
              <a:t>individuare</a:t>
            </a:r>
            <a:r>
              <a:rPr lang="en-US">
                <a:solidFill>
                  <a:srgbClr val="424242"/>
                </a:solidFill>
                <a:latin typeface="Lato"/>
                <a:ea typeface="Lato"/>
                <a:cs typeface="Lato"/>
              </a:rPr>
              <a:t> </a:t>
            </a:r>
            <a:r>
              <a:rPr lang="en-US" err="1">
                <a:solidFill>
                  <a:srgbClr val="424242"/>
                </a:solidFill>
                <a:latin typeface="Lato"/>
                <a:ea typeface="Lato"/>
                <a:cs typeface="Lato"/>
              </a:rPr>
              <a:t>una</a:t>
            </a:r>
            <a:r>
              <a:rPr lang="en-US">
                <a:solidFill>
                  <a:srgbClr val="424242"/>
                </a:solidFill>
                <a:latin typeface="Lato"/>
                <a:ea typeface="Lato"/>
                <a:cs typeface="Lato"/>
              </a:rPr>
              <a:t> o </a:t>
            </a:r>
            <a:r>
              <a:rPr lang="en-US" err="1">
                <a:solidFill>
                  <a:srgbClr val="424242"/>
                </a:solidFill>
                <a:latin typeface="Lato"/>
                <a:ea typeface="Lato"/>
                <a:cs typeface="Lato"/>
              </a:rPr>
              <a:t>più</a:t>
            </a:r>
            <a:r>
              <a:rPr lang="en-US">
                <a:solidFill>
                  <a:srgbClr val="424242"/>
                </a:solidFill>
                <a:latin typeface="Lato"/>
                <a:ea typeface="Lato"/>
                <a:cs typeface="Lato"/>
              </a:rPr>
              <a:t> </a:t>
            </a:r>
            <a:r>
              <a:rPr lang="en-US" err="1">
                <a:solidFill>
                  <a:srgbClr val="424242"/>
                </a:solidFill>
                <a:latin typeface="Lato"/>
                <a:ea typeface="Lato"/>
                <a:cs typeface="Lato"/>
              </a:rPr>
              <a:t>informazioni</a:t>
            </a:r>
            <a:r>
              <a:rPr lang="en-US">
                <a:solidFill>
                  <a:srgbClr val="424242"/>
                </a:solidFill>
                <a:latin typeface="Lato"/>
                <a:ea typeface="Lato"/>
                <a:cs typeface="Lato"/>
              </a:rPr>
              <a:t> </a:t>
            </a:r>
            <a:r>
              <a:rPr lang="en-US" err="1">
                <a:solidFill>
                  <a:srgbClr val="424242"/>
                </a:solidFill>
                <a:latin typeface="Lato"/>
                <a:ea typeface="Lato"/>
                <a:cs typeface="Lato"/>
              </a:rPr>
              <a:t>specifiche</a:t>
            </a:r>
            <a:r>
              <a:rPr lang="en-US">
                <a:solidFill>
                  <a:srgbClr val="424242"/>
                </a:solidFill>
                <a:latin typeface="Lato"/>
                <a:ea typeface="Lato"/>
                <a:cs typeface="Lato"/>
              </a:rPr>
              <a:t> </a:t>
            </a:r>
            <a:r>
              <a:rPr lang="en-US" err="1">
                <a:solidFill>
                  <a:srgbClr val="424242"/>
                </a:solidFill>
                <a:latin typeface="Lato"/>
                <a:ea typeface="Lato"/>
                <a:cs typeface="Lato"/>
              </a:rPr>
              <a:t>presenti</a:t>
            </a:r>
            <a:r>
              <a:rPr lang="en-US">
                <a:solidFill>
                  <a:srgbClr val="424242"/>
                </a:solidFill>
                <a:latin typeface="Lato"/>
                <a:ea typeface="Lato"/>
                <a:cs typeface="Lato"/>
              </a:rPr>
              <a:t> </a:t>
            </a:r>
            <a:r>
              <a:rPr lang="en-US" err="1">
                <a:solidFill>
                  <a:srgbClr val="424242"/>
                </a:solidFill>
                <a:latin typeface="Lato"/>
                <a:ea typeface="Lato"/>
                <a:cs typeface="Lato"/>
              </a:rPr>
              <a:t>nel</a:t>
            </a:r>
            <a:r>
              <a:rPr lang="en-US">
                <a:solidFill>
                  <a:srgbClr val="424242"/>
                </a:solidFill>
                <a:latin typeface="Lato"/>
                <a:ea typeface="Lato"/>
                <a:cs typeface="Lato"/>
              </a:rPr>
              <a:t> testo in </a:t>
            </a:r>
            <a:r>
              <a:rPr lang="en-US" err="1">
                <a:solidFill>
                  <a:srgbClr val="424242"/>
                </a:solidFill>
                <a:latin typeface="Lato"/>
                <a:ea typeface="Lato"/>
                <a:cs typeface="Lato"/>
              </a:rPr>
              <a:t>maniera</a:t>
            </a:r>
            <a:r>
              <a:rPr lang="en-US">
                <a:solidFill>
                  <a:srgbClr val="424242"/>
                </a:solidFill>
                <a:latin typeface="Lato"/>
                <a:ea typeface="Lato"/>
                <a:cs typeface="Lato"/>
              </a:rPr>
              <a:t> </a:t>
            </a:r>
            <a:r>
              <a:rPr lang="en-US" err="1">
                <a:solidFill>
                  <a:srgbClr val="424242"/>
                </a:solidFill>
                <a:latin typeface="Lato"/>
                <a:ea typeface="Lato"/>
                <a:cs typeface="Lato"/>
              </a:rPr>
              <a:t>esplicita</a:t>
            </a:r>
            <a:r>
              <a:rPr lang="en-US">
                <a:solidFill>
                  <a:srgbClr val="424242"/>
                </a:solidFill>
                <a:latin typeface="Lato"/>
                <a:ea typeface="Lato"/>
                <a:cs typeface="Lato"/>
              </a:rPr>
              <a:t> </a:t>
            </a:r>
            <a:r>
              <a:rPr lang="en-US" err="1">
                <a:solidFill>
                  <a:srgbClr val="424242"/>
                </a:solidFill>
                <a:latin typeface="Lato"/>
                <a:ea typeface="Lato"/>
                <a:cs typeface="Lato"/>
              </a:rPr>
              <a:t>sia</a:t>
            </a:r>
            <a:r>
              <a:rPr lang="en-US">
                <a:solidFill>
                  <a:srgbClr val="424242"/>
                </a:solidFill>
                <a:latin typeface="Lato"/>
                <a:ea typeface="Lato"/>
                <a:cs typeface="Lato"/>
              </a:rPr>
              <a:t> in forma </a:t>
            </a:r>
            <a:r>
              <a:rPr lang="en-US" err="1">
                <a:solidFill>
                  <a:srgbClr val="424242"/>
                </a:solidFill>
                <a:latin typeface="Lato"/>
                <a:ea typeface="Lato"/>
                <a:cs typeface="Lato"/>
              </a:rPr>
              <a:t>letterale</a:t>
            </a:r>
            <a:r>
              <a:rPr lang="en-US">
                <a:solidFill>
                  <a:srgbClr val="424242"/>
                </a:solidFill>
                <a:latin typeface="Lato"/>
                <a:ea typeface="Lato"/>
                <a:cs typeface="Lato"/>
              </a:rPr>
              <a:t> </a:t>
            </a:r>
            <a:r>
              <a:rPr lang="en-US" err="1">
                <a:solidFill>
                  <a:srgbClr val="424242"/>
                </a:solidFill>
                <a:latin typeface="Lato"/>
                <a:ea typeface="Lato"/>
                <a:cs typeface="Lato"/>
              </a:rPr>
              <a:t>che</a:t>
            </a:r>
            <a:r>
              <a:rPr lang="en-US">
                <a:solidFill>
                  <a:srgbClr val="424242"/>
                </a:solidFill>
                <a:latin typeface="Lato"/>
                <a:ea typeface="Lato"/>
                <a:cs typeface="Lato"/>
              </a:rPr>
              <a:t> in forma </a:t>
            </a:r>
            <a:r>
              <a:rPr lang="en-US" err="1">
                <a:solidFill>
                  <a:srgbClr val="424242"/>
                </a:solidFill>
                <a:latin typeface="Lato"/>
                <a:ea typeface="Lato"/>
                <a:cs typeface="Lato"/>
              </a:rPr>
              <a:t>sinonimica</a:t>
            </a:r>
            <a:r>
              <a:rPr lang="en-US">
                <a:solidFill>
                  <a:srgbClr val="424242"/>
                </a:solidFill>
                <a:latin typeface="Lato"/>
                <a:ea typeface="Lato"/>
                <a:cs typeface="Lato"/>
              </a:rPr>
              <a:t>; </a:t>
            </a:r>
            <a:r>
              <a:rPr lang="en-US" err="1">
                <a:solidFill>
                  <a:srgbClr val="424242"/>
                </a:solidFill>
                <a:latin typeface="Lato"/>
                <a:ea typeface="Lato"/>
                <a:cs typeface="Lato"/>
              </a:rPr>
              <a:t>oppure</a:t>
            </a:r>
            <a:r>
              <a:rPr lang="en-US">
                <a:solidFill>
                  <a:srgbClr val="424242"/>
                </a:solidFill>
                <a:latin typeface="Lato"/>
                <a:ea typeface="Lato"/>
                <a:cs typeface="Lato"/>
              </a:rPr>
              <a:t> </a:t>
            </a:r>
            <a:r>
              <a:rPr lang="en-US" err="1">
                <a:solidFill>
                  <a:srgbClr val="424242"/>
                </a:solidFill>
                <a:latin typeface="Lato"/>
                <a:ea typeface="Lato"/>
                <a:cs typeface="Lato"/>
              </a:rPr>
              <a:t>individuare</a:t>
            </a:r>
            <a:r>
              <a:rPr lang="en-US">
                <a:solidFill>
                  <a:srgbClr val="424242"/>
                </a:solidFill>
                <a:latin typeface="Lato"/>
                <a:ea typeface="Lato"/>
                <a:cs typeface="Lato"/>
              </a:rPr>
              <a:t> </a:t>
            </a:r>
            <a:r>
              <a:rPr lang="en-US" err="1">
                <a:solidFill>
                  <a:srgbClr val="424242"/>
                </a:solidFill>
                <a:latin typeface="Lato"/>
                <a:ea typeface="Lato"/>
                <a:cs typeface="Lato"/>
              </a:rPr>
              <a:t>una</a:t>
            </a:r>
            <a:r>
              <a:rPr lang="en-US">
                <a:solidFill>
                  <a:srgbClr val="424242"/>
                </a:solidFill>
                <a:latin typeface="Lato"/>
                <a:ea typeface="Lato"/>
                <a:cs typeface="Lato"/>
              </a:rPr>
              <a:t> o </a:t>
            </a:r>
            <a:r>
              <a:rPr lang="en-US" err="1">
                <a:solidFill>
                  <a:srgbClr val="424242"/>
                </a:solidFill>
                <a:latin typeface="Lato"/>
                <a:ea typeface="Lato"/>
                <a:cs typeface="Lato"/>
              </a:rPr>
              <a:t>più</a:t>
            </a:r>
            <a:r>
              <a:rPr lang="en-US">
                <a:solidFill>
                  <a:srgbClr val="424242"/>
                </a:solidFill>
                <a:latin typeface="Lato"/>
                <a:ea typeface="Lato"/>
                <a:cs typeface="Lato"/>
              </a:rPr>
              <a:t> </a:t>
            </a:r>
            <a:r>
              <a:rPr lang="en-US" err="1">
                <a:solidFill>
                  <a:srgbClr val="424242"/>
                </a:solidFill>
                <a:latin typeface="Lato"/>
                <a:ea typeface="Lato"/>
                <a:cs typeface="Lato"/>
              </a:rPr>
              <a:t>informazioni</a:t>
            </a:r>
            <a:r>
              <a:rPr lang="en-US">
                <a:solidFill>
                  <a:srgbClr val="424242"/>
                </a:solidFill>
                <a:latin typeface="Lato"/>
                <a:ea typeface="Lato"/>
                <a:cs typeface="Lato"/>
              </a:rPr>
              <a:t> date </a:t>
            </a:r>
            <a:r>
              <a:rPr lang="en-US" err="1">
                <a:solidFill>
                  <a:srgbClr val="424242"/>
                </a:solidFill>
                <a:latin typeface="Lato"/>
                <a:ea typeface="Lato"/>
                <a:cs typeface="Lato"/>
              </a:rPr>
              <a:t>sia</a:t>
            </a:r>
            <a:r>
              <a:rPr lang="en-US">
                <a:solidFill>
                  <a:srgbClr val="424242"/>
                </a:solidFill>
                <a:latin typeface="Lato"/>
                <a:ea typeface="Lato"/>
                <a:cs typeface="Lato"/>
              </a:rPr>
              <a:t> in forma verbale </a:t>
            </a:r>
            <a:r>
              <a:rPr lang="en-US" err="1">
                <a:solidFill>
                  <a:srgbClr val="424242"/>
                </a:solidFill>
                <a:latin typeface="Lato"/>
                <a:ea typeface="Lato"/>
                <a:cs typeface="Lato"/>
              </a:rPr>
              <a:t>sia</a:t>
            </a:r>
            <a:r>
              <a:rPr lang="en-US">
                <a:solidFill>
                  <a:srgbClr val="424242"/>
                </a:solidFill>
                <a:latin typeface="Lato"/>
                <a:ea typeface="Lato"/>
                <a:cs typeface="Lato"/>
              </a:rPr>
              <a:t> </a:t>
            </a:r>
            <a:r>
              <a:rPr lang="en-US" err="1">
                <a:solidFill>
                  <a:srgbClr val="424242"/>
                </a:solidFill>
                <a:latin typeface="Lato"/>
                <a:ea typeface="Lato"/>
                <a:cs typeface="Lato"/>
              </a:rPr>
              <a:t>grafica</a:t>
            </a:r>
            <a:r>
              <a:rPr lang="en-US">
                <a:solidFill>
                  <a:srgbClr val="424242"/>
                </a:solidFill>
                <a:latin typeface="Lato"/>
                <a:ea typeface="Lato"/>
                <a:cs typeface="Lato"/>
              </a:rPr>
              <a:t>; </a:t>
            </a:r>
            <a:r>
              <a:rPr lang="en-US" err="1">
                <a:solidFill>
                  <a:srgbClr val="424242"/>
                </a:solidFill>
                <a:latin typeface="Lato"/>
                <a:ea typeface="Lato"/>
                <a:cs typeface="Lato"/>
              </a:rPr>
              <a:t>oppure</a:t>
            </a:r>
            <a:r>
              <a:rPr lang="en-US">
                <a:solidFill>
                  <a:srgbClr val="424242"/>
                </a:solidFill>
                <a:latin typeface="Lato"/>
                <a:ea typeface="Lato"/>
                <a:cs typeface="Lato"/>
              </a:rPr>
              <a:t> </a:t>
            </a:r>
            <a:r>
              <a:rPr lang="en-US" err="1">
                <a:solidFill>
                  <a:srgbClr val="424242"/>
                </a:solidFill>
                <a:latin typeface="Lato"/>
                <a:ea typeface="Lato"/>
                <a:cs typeface="Lato"/>
              </a:rPr>
              <a:t>scegliere</a:t>
            </a:r>
            <a:r>
              <a:rPr lang="en-US">
                <a:solidFill>
                  <a:srgbClr val="424242"/>
                </a:solidFill>
                <a:latin typeface="Lato"/>
                <a:ea typeface="Lato"/>
                <a:cs typeface="Lato"/>
              </a:rPr>
              <a:t> </a:t>
            </a:r>
            <a:r>
              <a:rPr lang="en-US" err="1">
                <a:solidFill>
                  <a:srgbClr val="424242"/>
                </a:solidFill>
                <a:latin typeface="Lato"/>
                <a:ea typeface="Lato"/>
                <a:cs typeface="Lato"/>
              </a:rPr>
              <a:t>fra</a:t>
            </a:r>
            <a:r>
              <a:rPr lang="en-US">
                <a:solidFill>
                  <a:srgbClr val="424242"/>
                </a:solidFill>
                <a:latin typeface="Lato"/>
                <a:ea typeface="Lato"/>
                <a:cs typeface="Lato"/>
              </a:rPr>
              <a:t> </a:t>
            </a:r>
            <a:r>
              <a:rPr lang="en-US" err="1">
                <a:solidFill>
                  <a:srgbClr val="424242"/>
                </a:solidFill>
                <a:latin typeface="Lato"/>
                <a:ea typeface="Lato"/>
                <a:cs typeface="Lato"/>
              </a:rPr>
              <a:t>più</a:t>
            </a:r>
            <a:r>
              <a:rPr lang="en-US">
                <a:solidFill>
                  <a:srgbClr val="424242"/>
                </a:solidFill>
                <a:latin typeface="Lato"/>
                <a:ea typeface="Lato"/>
                <a:cs typeface="Lato"/>
              </a:rPr>
              <a:t> </a:t>
            </a:r>
            <a:r>
              <a:rPr lang="en-US" err="1">
                <a:solidFill>
                  <a:srgbClr val="424242"/>
                </a:solidFill>
                <a:latin typeface="Lato"/>
                <a:ea typeface="Lato"/>
                <a:cs typeface="Lato"/>
              </a:rPr>
              <a:t>informazioni</a:t>
            </a:r>
            <a:r>
              <a:rPr lang="en-US">
                <a:solidFill>
                  <a:srgbClr val="424242"/>
                </a:solidFill>
                <a:latin typeface="Lato"/>
                <a:ea typeface="Lato"/>
                <a:cs typeface="Lato"/>
              </a:rPr>
              <a:t> </a:t>
            </a:r>
            <a:r>
              <a:rPr lang="en-US" err="1">
                <a:solidFill>
                  <a:srgbClr val="424242"/>
                </a:solidFill>
                <a:latin typeface="Lato"/>
                <a:ea typeface="Lato"/>
                <a:cs typeface="Lato"/>
              </a:rPr>
              <a:t>quella</a:t>
            </a:r>
            <a:r>
              <a:rPr lang="en-US">
                <a:solidFill>
                  <a:srgbClr val="424242"/>
                </a:solidFill>
                <a:latin typeface="Lato"/>
                <a:ea typeface="Lato"/>
                <a:cs typeface="Lato"/>
              </a:rPr>
              <a:t> </a:t>
            </a:r>
            <a:r>
              <a:rPr lang="en-US" err="1">
                <a:solidFill>
                  <a:srgbClr val="424242"/>
                </a:solidFill>
                <a:latin typeface="Lato"/>
                <a:ea typeface="Lato"/>
                <a:cs typeface="Lato"/>
              </a:rPr>
              <a:t>pertinente</a:t>
            </a:r>
            <a:r>
              <a:rPr lang="en-US">
                <a:solidFill>
                  <a:srgbClr val="424242"/>
                </a:solidFill>
                <a:latin typeface="Lato"/>
                <a:ea typeface="Lato"/>
                <a:cs typeface="Lato"/>
              </a:rPr>
              <a:t> </a:t>
            </a:r>
            <a:r>
              <a:rPr lang="en-US" err="1">
                <a:solidFill>
                  <a:srgbClr val="424242"/>
                </a:solidFill>
                <a:latin typeface="Lato"/>
                <a:ea typeface="Lato"/>
                <a:cs typeface="Lato"/>
              </a:rPr>
              <a:t>alla</a:t>
            </a:r>
            <a:r>
              <a:rPr lang="en-US">
                <a:solidFill>
                  <a:srgbClr val="424242"/>
                </a:solidFill>
                <a:latin typeface="Lato"/>
                <a:ea typeface="Lato"/>
                <a:cs typeface="Lato"/>
              </a:rPr>
              <a:t> </a:t>
            </a:r>
            <a:r>
              <a:rPr lang="en-US" err="1">
                <a:solidFill>
                  <a:srgbClr val="424242"/>
                </a:solidFill>
                <a:latin typeface="Lato"/>
                <a:ea typeface="Lato"/>
                <a:cs typeface="Lato"/>
              </a:rPr>
              <a:t>domanda</a:t>
            </a:r>
            <a:r>
              <a:rPr lang="en-US">
                <a:solidFill>
                  <a:srgbClr val="424242"/>
                </a:solidFill>
                <a:latin typeface="Lato"/>
                <a:ea typeface="Lato"/>
                <a:cs typeface="Lato"/>
              </a:rPr>
              <a:t> </a:t>
            </a:r>
            <a:r>
              <a:rPr lang="en-US" err="1">
                <a:solidFill>
                  <a:srgbClr val="424242"/>
                </a:solidFill>
                <a:latin typeface="Lato"/>
                <a:ea typeface="Lato"/>
                <a:cs typeface="Lato"/>
              </a:rPr>
              <a:t>specifica</a:t>
            </a:r>
            <a:r>
              <a:rPr lang="en-US">
                <a:solidFill>
                  <a:srgbClr val="424242"/>
                </a:solidFill>
                <a:latin typeface="Lato"/>
                <a:ea typeface="Lato"/>
                <a:cs typeface="Lato"/>
              </a:rPr>
              <a:t>.</a:t>
            </a:r>
          </a:p>
          <a:p>
            <a:pPr>
              <a:buChar char="•"/>
            </a:pPr>
            <a:endParaRPr lang="en-US">
              <a:solidFill>
                <a:srgbClr val="424242"/>
              </a:solidFill>
              <a:latin typeface="Lato"/>
              <a:ea typeface="Lato"/>
              <a:cs typeface="Lato"/>
            </a:endParaRPr>
          </a:p>
          <a:p>
            <a:pPr>
              <a:buChar char="•"/>
            </a:pPr>
            <a:r>
              <a:rPr lang="en-US">
                <a:solidFill>
                  <a:srgbClr val="424242"/>
                </a:solidFill>
                <a:latin typeface="Lato"/>
                <a:ea typeface="Lato"/>
                <a:cs typeface="Lato"/>
              </a:rPr>
              <a:t> </a:t>
            </a:r>
            <a:r>
              <a:rPr lang="en-US" err="1">
                <a:solidFill>
                  <a:srgbClr val="424242"/>
                </a:solidFill>
                <a:latin typeface="Lato"/>
                <a:ea typeface="Lato"/>
                <a:cs typeface="Lato"/>
              </a:rPr>
              <a:t>ricostruire</a:t>
            </a:r>
            <a:r>
              <a:rPr lang="en-US">
                <a:solidFill>
                  <a:srgbClr val="424242"/>
                </a:solidFill>
                <a:latin typeface="Lato"/>
                <a:ea typeface="Lato"/>
                <a:cs typeface="Lato"/>
              </a:rPr>
              <a:t> i</a:t>
            </a:r>
            <a:r>
              <a:rPr lang="en-US" b="1">
                <a:solidFill>
                  <a:srgbClr val="424242"/>
                </a:solidFill>
                <a:latin typeface="Lato"/>
                <a:ea typeface="Lato"/>
                <a:cs typeface="Lato"/>
              </a:rPr>
              <a:t>l senso </a:t>
            </a:r>
            <a:r>
              <a:rPr lang="en-US" b="1" err="1">
                <a:solidFill>
                  <a:srgbClr val="424242"/>
                </a:solidFill>
                <a:latin typeface="Lato"/>
                <a:ea typeface="Lato"/>
                <a:cs typeface="Lato"/>
              </a:rPr>
              <a:t>globale</a:t>
            </a:r>
            <a:r>
              <a:rPr lang="en-US" b="1">
                <a:solidFill>
                  <a:srgbClr val="424242"/>
                </a:solidFill>
                <a:latin typeface="Lato"/>
                <a:ea typeface="Lato"/>
                <a:cs typeface="Lato"/>
              </a:rPr>
              <a:t> </a:t>
            </a:r>
            <a:r>
              <a:rPr lang="en-US">
                <a:solidFill>
                  <a:srgbClr val="424242"/>
                </a:solidFill>
                <a:latin typeface="Lato"/>
                <a:ea typeface="Lato"/>
                <a:cs typeface="Lato"/>
              </a:rPr>
              <a:t>e</a:t>
            </a:r>
            <a:r>
              <a:rPr lang="en-US" b="1">
                <a:solidFill>
                  <a:srgbClr val="424242"/>
                </a:solidFill>
                <a:latin typeface="Lato"/>
                <a:ea typeface="Lato"/>
                <a:cs typeface="Lato"/>
              </a:rPr>
              <a:t> il </a:t>
            </a:r>
            <a:r>
              <a:rPr lang="en-US" b="1" err="1">
                <a:solidFill>
                  <a:srgbClr val="424242"/>
                </a:solidFill>
                <a:latin typeface="Lato"/>
                <a:ea typeface="Lato"/>
                <a:cs typeface="Lato"/>
              </a:rPr>
              <a:t>significato</a:t>
            </a:r>
            <a:r>
              <a:rPr lang="en-US" b="1">
                <a:solidFill>
                  <a:srgbClr val="424242"/>
                </a:solidFill>
                <a:latin typeface="Lato"/>
                <a:ea typeface="Lato"/>
                <a:cs typeface="Lato"/>
              </a:rPr>
              <a:t> di </a:t>
            </a:r>
            <a:r>
              <a:rPr lang="en-US" b="1" err="1">
                <a:solidFill>
                  <a:srgbClr val="424242"/>
                </a:solidFill>
                <a:latin typeface="Lato"/>
                <a:ea typeface="Lato"/>
                <a:cs typeface="Lato"/>
              </a:rPr>
              <a:t>singole</a:t>
            </a:r>
            <a:r>
              <a:rPr lang="en-US" b="1">
                <a:solidFill>
                  <a:srgbClr val="424242"/>
                </a:solidFill>
                <a:latin typeface="Lato"/>
                <a:ea typeface="Lato"/>
                <a:cs typeface="Lato"/>
              </a:rPr>
              <a:t> parti: </a:t>
            </a:r>
            <a:r>
              <a:rPr lang="en-US" b="1" err="1">
                <a:solidFill>
                  <a:srgbClr val="424242"/>
                </a:solidFill>
                <a:latin typeface="Lato"/>
                <a:ea typeface="Lato"/>
                <a:cs typeface="Lato"/>
              </a:rPr>
              <a:t>b</a:t>
            </a:r>
            <a:r>
              <a:rPr lang="en-US" err="1">
                <a:solidFill>
                  <a:srgbClr val="424242"/>
                </a:solidFill>
                <a:latin typeface="Lato"/>
                <a:ea typeface="Lato"/>
                <a:cs typeface="Lato"/>
              </a:rPr>
              <a:t>isogna</a:t>
            </a:r>
            <a:r>
              <a:rPr lang="en-US">
                <a:solidFill>
                  <a:srgbClr val="424242"/>
                </a:solidFill>
                <a:latin typeface="Lato"/>
                <a:ea typeface="Lato"/>
                <a:cs typeface="Lato"/>
              </a:rPr>
              <a:t> </a:t>
            </a:r>
            <a:r>
              <a:rPr lang="en-US" err="1">
                <a:solidFill>
                  <a:srgbClr val="424242"/>
                </a:solidFill>
                <a:latin typeface="Lato"/>
                <a:ea typeface="Lato"/>
                <a:cs typeface="Lato"/>
              </a:rPr>
              <a:t>integrare</a:t>
            </a:r>
            <a:r>
              <a:rPr lang="en-US">
                <a:solidFill>
                  <a:srgbClr val="424242"/>
                </a:solidFill>
                <a:latin typeface="Lato"/>
                <a:ea typeface="Lato"/>
                <a:cs typeface="Lato"/>
              </a:rPr>
              <a:t> o </a:t>
            </a:r>
            <a:r>
              <a:rPr lang="en-US" err="1">
                <a:solidFill>
                  <a:srgbClr val="424242"/>
                </a:solidFill>
                <a:latin typeface="Lato"/>
                <a:ea typeface="Lato"/>
                <a:cs typeface="Lato"/>
              </a:rPr>
              <a:t>collegare</a:t>
            </a:r>
            <a:r>
              <a:rPr lang="en-US">
                <a:solidFill>
                  <a:srgbClr val="424242"/>
                </a:solidFill>
                <a:latin typeface="Lato"/>
                <a:ea typeface="Lato"/>
                <a:cs typeface="Lato"/>
              </a:rPr>
              <a:t> </a:t>
            </a:r>
            <a:r>
              <a:rPr lang="en-US" err="1">
                <a:solidFill>
                  <a:srgbClr val="424242"/>
                </a:solidFill>
                <a:latin typeface="Lato"/>
                <a:ea typeface="Lato"/>
                <a:cs typeface="Lato"/>
              </a:rPr>
              <a:t>informazioni</a:t>
            </a:r>
            <a:r>
              <a:rPr lang="en-US">
                <a:solidFill>
                  <a:srgbClr val="424242"/>
                </a:solidFill>
                <a:latin typeface="Lato"/>
                <a:ea typeface="Lato"/>
                <a:cs typeface="Lato"/>
              </a:rPr>
              <a:t> </a:t>
            </a:r>
            <a:r>
              <a:rPr lang="en-US" err="1">
                <a:solidFill>
                  <a:srgbClr val="424242"/>
                </a:solidFill>
                <a:latin typeface="Lato"/>
                <a:ea typeface="Lato"/>
                <a:cs typeface="Lato"/>
              </a:rPr>
              <a:t>presenti</a:t>
            </a:r>
            <a:r>
              <a:rPr lang="en-US">
                <a:solidFill>
                  <a:srgbClr val="424242"/>
                </a:solidFill>
                <a:latin typeface="Lato"/>
                <a:ea typeface="Lato"/>
                <a:cs typeface="Lato"/>
              </a:rPr>
              <a:t> </a:t>
            </a:r>
            <a:r>
              <a:rPr lang="en-US" err="1">
                <a:solidFill>
                  <a:srgbClr val="424242"/>
                </a:solidFill>
                <a:latin typeface="Lato"/>
                <a:ea typeface="Lato"/>
                <a:cs typeface="Lato"/>
              </a:rPr>
              <a:t>nel</a:t>
            </a:r>
            <a:r>
              <a:rPr lang="en-US">
                <a:solidFill>
                  <a:srgbClr val="424242"/>
                </a:solidFill>
                <a:latin typeface="Lato"/>
                <a:ea typeface="Lato"/>
                <a:cs typeface="Lato"/>
              </a:rPr>
              <a:t> testo e/o </a:t>
            </a:r>
            <a:r>
              <a:rPr lang="en-US" err="1">
                <a:solidFill>
                  <a:srgbClr val="424242"/>
                </a:solidFill>
                <a:latin typeface="Lato"/>
                <a:ea typeface="Lato"/>
                <a:cs typeface="Lato"/>
              </a:rPr>
              <a:t>tratte</a:t>
            </a:r>
            <a:r>
              <a:rPr lang="en-US">
                <a:solidFill>
                  <a:srgbClr val="424242"/>
                </a:solidFill>
                <a:latin typeface="Lato"/>
                <a:ea typeface="Lato"/>
                <a:cs typeface="Lato"/>
              </a:rPr>
              <a:t> </a:t>
            </a:r>
            <a:r>
              <a:rPr lang="en-US" err="1">
                <a:solidFill>
                  <a:srgbClr val="424242"/>
                </a:solidFill>
                <a:latin typeface="Lato"/>
                <a:ea typeface="Lato"/>
                <a:cs typeface="Lato"/>
              </a:rPr>
              <a:t>dalle</a:t>
            </a:r>
            <a:r>
              <a:rPr lang="en-US">
                <a:solidFill>
                  <a:srgbClr val="424242"/>
                </a:solidFill>
                <a:latin typeface="Lato"/>
                <a:ea typeface="Lato"/>
                <a:cs typeface="Lato"/>
              </a:rPr>
              <a:t> </a:t>
            </a:r>
            <a:r>
              <a:rPr lang="en-US" err="1">
                <a:solidFill>
                  <a:srgbClr val="424242"/>
                </a:solidFill>
                <a:latin typeface="Lato"/>
                <a:ea typeface="Lato"/>
                <a:cs typeface="Lato"/>
              </a:rPr>
              <a:t>proprie</a:t>
            </a:r>
            <a:r>
              <a:rPr lang="en-US">
                <a:solidFill>
                  <a:srgbClr val="424242"/>
                </a:solidFill>
                <a:latin typeface="Lato"/>
                <a:ea typeface="Lato"/>
                <a:cs typeface="Lato"/>
              </a:rPr>
              <a:t> </a:t>
            </a:r>
            <a:r>
              <a:rPr lang="en-US" err="1">
                <a:solidFill>
                  <a:srgbClr val="424242"/>
                </a:solidFill>
                <a:latin typeface="Lato"/>
                <a:ea typeface="Lato"/>
                <a:cs typeface="Lato"/>
              </a:rPr>
              <a:t>conoscenze</a:t>
            </a:r>
            <a:r>
              <a:rPr lang="en-US">
                <a:solidFill>
                  <a:srgbClr val="424242"/>
                </a:solidFill>
                <a:latin typeface="Lato"/>
                <a:ea typeface="Lato"/>
                <a:cs typeface="Lato"/>
              </a:rPr>
              <a:t> </a:t>
            </a:r>
            <a:r>
              <a:rPr lang="en-US" err="1">
                <a:solidFill>
                  <a:srgbClr val="424242"/>
                </a:solidFill>
                <a:latin typeface="Lato"/>
                <a:ea typeface="Lato"/>
                <a:cs typeface="Lato"/>
              </a:rPr>
              <a:t>personali</a:t>
            </a:r>
            <a:r>
              <a:rPr lang="en-US">
                <a:solidFill>
                  <a:srgbClr val="424242"/>
                </a:solidFill>
                <a:latin typeface="Lato"/>
                <a:ea typeface="Lato"/>
                <a:cs typeface="Lato"/>
              </a:rPr>
              <a:t>; </a:t>
            </a:r>
            <a:r>
              <a:rPr lang="en-US" err="1">
                <a:solidFill>
                  <a:srgbClr val="424242"/>
                </a:solidFill>
                <a:latin typeface="Lato"/>
                <a:ea typeface="Lato"/>
                <a:cs typeface="Lato"/>
              </a:rPr>
              <a:t>cogliere</a:t>
            </a:r>
            <a:r>
              <a:rPr lang="en-US">
                <a:solidFill>
                  <a:srgbClr val="424242"/>
                </a:solidFill>
                <a:latin typeface="Lato"/>
                <a:ea typeface="Lato"/>
                <a:cs typeface="Lato"/>
              </a:rPr>
              <a:t> </a:t>
            </a:r>
            <a:r>
              <a:rPr lang="en-US" err="1">
                <a:solidFill>
                  <a:srgbClr val="424242"/>
                </a:solidFill>
                <a:latin typeface="Lato"/>
                <a:ea typeface="Lato"/>
                <a:cs typeface="Lato"/>
              </a:rPr>
              <a:t>rapporti</a:t>
            </a:r>
            <a:r>
              <a:rPr lang="en-US">
                <a:solidFill>
                  <a:srgbClr val="424242"/>
                </a:solidFill>
                <a:latin typeface="Lato"/>
                <a:ea typeface="Lato"/>
                <a:cs typeface="Lato"/>
              </a:rPr>
              <a:t> di causa – </a:t>
            </a:r>
            <a:r>
              <a:rPr lang="en-US" err="1">
                <a:solidFill>
                  <a:srgbClr val="424242"/>
                </a:solidFill>
                <a:latin typeface="Lato"/>
                <a:ea typeface="Lato"/>
                <a:cs typeface="Lato"/>
              </a:rPr>
              <a:t>effetto</a:t>
            </a:r>
            <a:r>
              <a:rPr lang="en-US">
                <a:solidFill>
                  <a:srgbClr val="424242"/>
                </a:solidFill>
                <a:latin typeface="Lato"/>
                <a:ea typeface="Lato"/>
                <a:cs typeface="Lato"/>
              </a:rPr>
              <a:t> </a:t>
            </a:r>
            <a:r>
              <a:rPr lang="en-US" err="1">
                <a:solidFill>
                  <a:srgbClr val="424242"/>
                </a:solidFill>
                <a:latin typeface="Lato"/>
                <a:ea typeface="Lato"/>
                <a:cs typeface="Lato"/>
              </a:rPr>
              <a:t>tra</a:t>
            </a:r>
            <a:r>
              <a:rPr lang="en-US">
                <a:solidFill>
                  <a:srgbClr val="424242"/>
                </a:solidFill>
                <a:latin typeface="Lato"/>
                <a:ea typeface="Lato"/>
                <a:cs typeface="Lato"/>
              </a:rPr>
              <a:t> </a:t>
            </a:r>
            <a:r>
              <a:rPr lang="en-US" err="1">
                <a:solidFill>
                  <a:srgbClr val="424242"/>
                </a:solidFill>
                <a:latin typeface="Lato"/>
                <a:ea typeface="Lato"/>
                <a:cs typeface="Lato"/>
              </a:rPr>
              <a:t>eventi</a:t>
            </a:r>
            <a:r>
              <a:rPr lang="en-US">
                <a:solidFill>
                  <a:srgbClr val="424242"/>
                </a:solidFill>
                <a:latin typeface="Lato"/>
                <a:ea typeface="Lato"/>
                <a:cs typeface="Lato"/>
              </a:rPr>
              <a:t> o </a:t>
            </a:r>
            <a:r>
              <a:rPr lang="en-US" err="1">
                <a:solidFill>
                  <a:srgbClr val="424242"/>
                </a:solidFill>
                <a:latin typeface="Lato"/>
                <a:ea typeface="Lato"/>
                <a:cs typeface="Lato"/>
              </a:rPr>
              <a:t>fenomeni</a:t>
            </a:r>
            <a:r>
              <a:rPr lang="en-US">
                <a:solidFill>
                  <a:srgbClr val="424242"/>
                </a:solidFill>
                <a:latin typeface="Lato"/>
                <a:ea typeface="Lato"/>
                <a:cs typeface="Lato"/>
              </a:rPr>
              <a:t> </a:t>
            </a:r>
            <a:r>
              <a:rPr lang="en-US" err="1">
                <a:solidFill>
                  <a:srgbClr val="424242"/>
                </a:solidFill>
                <a:latin typeface="Lato"/>
                <a:ea typeface="Lato"/>
                <a:cs typeface="Lato"/>
              </a:rPr>
              <a:t>anche</a:t>
            </a:r>
            <a:r>
              <a:rPr lang="en-US">
                <a:solidFill>
                  <a:srgbClr val="424242"/>
                </a:solidFill>
                <a:latin typeface="Lato"/>
                <a:ea typeface="Lato"/>
                <a:cs typeface="Lato"/>
              </a:rPr>
              <a:t> </a:t>
            </a:r>
            <a:r>
              <a:rPr lang="en-US" err="1">
                <a:solidFill>
                  <a:srgbClr val="424242"/>
                </a:solidFill>
                <a:latin typeface="Lato"/>
                <a:ea typeface="Lato"/>
                <a:cs typeface="Lato"/>
              </a:rPr>
              <a:t>distanti</a:t>
            </a:r>
            <a:r>
              <a:rPr lang="en-US">
                <a:solidFill>
                  <a:srgbClr val="424242"/>
                </a:solidFill>
                <a:latin typeface="Lato"/>
                <a:ea typeface="Lato"/>
                <a:cs typeface="Lato"/>
              </a:rPr>
              <a:t> </a:t>
            </a:r>
            <a:r>
              <a:rPr lang="en-US" err="1">
                <a:solidFill>
                  <a:srgbClr val="424242"/>
                </a:solidFill>
                <a:latin typeface="Lato"/>
                <a:ea typeface="Lato"/>
                <a:cs typeface="Lato"/>
              </a:rPr>
              <a:t>nel</a:t>
            </a:r>
            <a:r>
              <a:rPr lang="en-US">
                <a:solidFill>
                  <a:srgbClr val="424242"/>
                </a:solidFill>
                <a:latin typeface="Lato"/>
                <a:ea typeface="Lato"/>
                <a:cs typeface="Lato"/>
              </a:rPr>
              <a:t> testo; </a:t>
            </a:r>
            <a:r>
              <a:rPr lang="en-US" err="1">
                <a:solidFill>
                  <a:srgbClr val="424242"/>
                </a:solidFill>
                <a:latin typeface="Lato"/>
                <a:ea typeface="Lato"/>
                <a:cs typeface="Lato"/>
              </a:rPr>
              <a:t>comprendere</a:t>
            </a:r>
            <a:r>
              <a:rPr lang="en-US">
                <a:solidFill>
                  <a:srgbClr val="424242"/>
                </a:solidFill>
                <a:latin typeface="Lato"/>
                <a:ea typeface="Lato"/>
                <a:cs typeface="Lato"/>
              </a:rPr>
              <a:t> </a:t>
            </a:r>
            <a:r>
              <a:rPr lang="en-US" err="1">
                <a:solidFill>
                  <a:srgbClr val="424242"/>
                </a:solidFill>
                <a:latin typeface="Lato"/>
                <a:ea typeface="Lato"/>
                <a:cs typeface="Lato"/>
              </a:rPr>
              <a:t>anche</a:t>
            </a:r>
            <a:r>
              <a:rPr lang="en-US">
                <a:solidFill>
                  <a:srgbClr val="424242"/>
                </a:solidFill>
                <a:latin typeface="Lato"/>
                <a:ea typeface="Lato"/>
                <a:cs typeface="Lato"/>
              </a:rPr>
              <a:t> </a:t>
            </a:r>
            <a:r>
              <a:rPr lang="en-US" err="1">
                <a:solidFill>
                  <a:srgbClr val="424242"/>
                </a:solidFill>
                <a:latin typeface="Lato"/>
                <a:ea typeface="Lato"/>
                <a:cs typeface="Lato"/>
              </a:rPr>
              <a:t>informazioni</a:t>
            </a:r>
            <a:r>
              <a:rPr lang="en-US">
                <a:solidFill>
                  <a:srgbClr val="424242"/>
                </a:solidFill>
                <a:latin typeface="Lato"/>
                <a:ea typeface="Lato"/>
                <a:cs typeface="Lato"/>
              </a:rPr>
              <a:t> </a:t>
            </a:r>
            <a:r>
              <a:rPr lang="en-US" err="1">
                <a:solidFill>
                  <a:srgbClr val="424242"/>
                </a:solidFill>
                <a:latin typeface="Lato"/>
                <a:ea typeface="Lato"/>
                <a:cs typeface="Lato"/>
              </a:rPr>
              <a:t>implicite</a:t>
            </a:r>
            <a:r>
              <a:rPr lang="en-US">
                <a:solidFill>
                  <a:srgbClr val="424242"/>
                </a:solidFill>
                <a:latin typeface="Lato"/>
                <a:ea typeface="Lato"/>
                <a:cs typeface="Lato"/>
              </a:rPr>
              <a:t>.</a:t>
            </a:r>
          </a:p>
          <a:p>
            <a:pPr>
              <a:buChar char="•"/>
            </a:pPr>
            <a:endParaRPr lang="en-US">
              <a:solidFill>
                <a:srgbClr val="424242"/>
              </a:solidFill>
              <a:latin typeface="Lato"/>
              <a:ea typeface="Lato"/>
              <a:cs typeface="Lato"/>
            </a:endParaRPr>
          </a:p>
          <a:p>
            <a:pPr>
              <a:buChar char="•"/>
            </a:pPr>
            <a:r>
              <a:rPr lang="en-US">
                <a:solidFill>
                  <a:srgbClr val="424242"/>
                </a:solidFill>
                <a:latin typeface="Lato"/>
                <a:ea typeface="Lato"/>
                <a:cs typeface="Lato"/>
              </a:rPr>
              <a:t> </a:t>
            </a:r>
            <a:r>
              <a:rPr lang="en-US" err="1">
                <a:solidFill>
                  <a:srgbClr val="424242"/>
                </a:solidFill>
                <a:latin typeface="Lato"/>
                <a:ea typeface="Lato"/>
                <a:cs typeface="Lato"/>
              </a:rPr>
              <a:t>cogliere</a:t>
            </a:r>
            <a:r>
              <a:rPr lang="en-US" b="1">
                <a:solidFill>
                  <a:srgbClr val="424242"/>
                </a:solidFill>
                <a:latin typeface="Lato"/>
                <a:ea typeface="Lato"/>
                <a:cs typeface="Lato"/>
              </a:rPr>
              <a:t> </a:t>
            </a:r>
            <a:r>
              <a:rPr lang="en-US" b="1" err="1">
                <a:solidFill>
                  <a:srgbClr val="424242"/>
                </a:solidFill>
                <a:latin typeface="Lato"/>
                <a:ea typeface="Lato"/>
                <a:cs typeface="Lato"/>
              </a:rPr>
              <a:t>l’intenzione</a:t>
            </a:r>
            <a:r>
              <a:rPr lang="en-US" b="1">
                <a:solidFill>
                  <a:srgbClr val="424242"/>
                </a:solidFill>
                <a:latin typeface="Lato"/>
                <a:ea typeface="Lato"/>
                <a:cs typeface="Lato"/>
              </a:rPr>
              <a:t> </a:t>
            </a:r>
            <a:r>
              <a:rPr lang="en-US" b="1" err="1">
                <a:solidFill>
                  <a:srgbClr val="424242"/>
                </a:solidFill>
                <a:latin typeface="Lato"/>
                <a:ea typeface="Lato"/>
                <a:cs typeface="Lato"/>
              </a:rPr>
              <a:t>comunicativa</a:t>
            </a:r>
            <a:r>
              <a:rPr lang="en-US" b="1">
                <a:solidFill>
                  <a:srgbClr val="424242"/>
                </a:solidFill>
                <a:latin typeface="Lato"/>
                <a:ea typeface="Lato"/>
                <a:cs typeface="Lato"/>
              </a:rPr>
              <a:t> </a:t>
            </a:r>
            <a:r>
              <a:rPr lang="en-US" b="1" err="1">
                <a:solidFill>
                  <a:srgbClr val="424242"/>
                </a:solidFill>
                <a:latin typeface="Lato"/>
                <a:ea typeface="Lato"/>
                <a:cs typeface="Lato"/>
              </a:rPr>
              <a:t>dell’autore</a:t>
            </a:r>
            <a:r>
              <a:rPr lang="en-US" b="1">
                <a:solidFill>
                  <a:srgbClr val="424242"/>
                </a:solidFill>
                <a:latin typeface="Lato"/>
                <a:ea typeface="Lato"/>
                <a:cs typeface="Lato"/>
              </a:rPr>
              <a:t>, </a:t>
            </a:r>
            <a:r>
              <a:rPr lang="en-US">
                <a:solidFill>
                  <a:srgbClr val="424242"/>
                </a:solidFill>
                <a:latin typeface="Lato"/>
                <a:ea typeface="Lato"/>
                <a:cs typeface="Lato"/>
              </a:rPr>
              <a:t>lo</a:t>
            </a:r>
            <a:r>
              <a:rPr lang="en-US" b="1">
                <a:solidFill>
                  <a:srgbClr val="424242"/>
                </a:solidFill>
                <a:latin typeface="Lato"/>
                <a:ea typeface="Lato"/>
                <a:cs typeface="Lato"/>
              </a:rPr>
              <a:t> </a:t>
            </a:r>
            <a:r>
              <a:rPr lang="en-US" b="1" err="1">
                <a:solidFill>
                  <a:srgbClr val="424242"/>
                </a:solidFill>
                <a:latin typeface="Lato"/>
                <a:ea typeface="Lato"/>
                <a:cs typeface="Lato"/>
              </a:rPr>
              <a:t>scopo</a:t>
            </a:r>
            <a:r>
              <a:rPr lang="en-US" b="1">
                <a:solidFill>
                  <a:srgbClr val="424242"/>
                </a:solidFill>
                <a:latin typeface="Lato"/>
                <a:ea typeface="Lato"/>
                <a:cs typeface="Lato"/>
              </a:rPr>
              <a:t> </a:t>
            </a:r>
            <a:r>
              <a:rPr lang="en-US">
                <a:solidFill>
                  <a:srgbClr val="424242"/>
                </a:solidFill>
                <a:latin typeface="Lato"/>
                <a:ea typeface="Lato"/>
                <a:cs typeface="Lato"/>
              </a:rPr>
              <a:t>del testo e il </a:t>
            </a:r>
            <a:r>
              <a:rPr lang="en-US" b="1" err="1">
                <a:solidFill>
                  <a:srgbClr val="424242"/>
                </a:solidFill>
                <a:latin typeface="Lato"/>
                <a:ea typeface="Lato"/>
                <a:cs typeface="Lato"/>
              </a:rPr>
              <a:t>genere</a:t>
            </a:r>
            <a:r>
              <a:rPr lang="en-US" b="1">
                <a:solidFill>
                  <a:srgbClr val="424242"/>
                </a:solidFill>
                <a:latin typeface="Lato"/>
                <a:ea typeface="Lato"/>
                <a:cs typeface="Lato"/>
              </a:rPr>
              <a:t> </a:t>
            </a:r>
            <a:r>
              <a:rPr lang="en-US">
                <a:solidFill>
                  <a:srgbClr val="424242"/>
                </a:solidFill>
                <a:latin typeface="Lato"/>
                <a:ea typeface="Lato"/>
                <a:cs typeface="Lato"/>
              </a:rPr>
              <a:t>cui </a:t>
            </a:r>
            <a:r>
              <a:rPr lang="en-US" err="1">
                <a:solidFill>
                  <a:srgbClr val="424242"/>
                </a:solidFill>
                <a:latin typeface="Lato"/>
                <a:ea typeface="Lato"/>
                <a:cs typeface="Lato"/>
              </a:rPr>
              <a:t>esso</a:t>
            </a:r>
            <a:r>
              <a:rPr lang="en-US">
                <a:solidFill>
                  <a:srgbClr val="424242"/>
                </a:solidFill>
                <a:latin typeface="Lato"/>
                <a:ea typeface="Lato"/>
                <a:cs typeface="Lato"/>
              </a:rPr>
              <a:t> </a:t>
            </a:r>
            <a:r>
              <a:rPr lang="en-US" err="1">
                <a:solidFill>
                  <a:srgbClr val="424242"/>
                </a:solidFill>
                <a:latin typeface="Lato"/>
                <a:ea typeface="Lato"/>
                <a:cs typeface="Lato"/>
              </a:rPr>
              <a:t>appartiene</a:t>
            </a:r>
            <a:r>
              <a:rPr lang="en-US">
                <a:solidFill>
                  <a:srgbClr val="424242"/>
                </a:solidFill>
                <a:latin typeface="Lato"/>
                <a:ea typeface="Lato"/>
                <a:cs typeface="Lato"/>
              </a:rPr>
              <a:t>: è </a:t>
            </a:r>
            <a:r>
              <a:rPr lang="en-US" err="1">
                <a:solidFill>
                  <a:srgbClr val="424242"/>
                </a:solidFill>
                <a:latin typeface="Lato"/>
                <a:ea typeface="Lato"/>
                <a:cs typeface="Lato"/>
              </a:rPr>
              <a:t>necessario</a:t>
            </a:r>
            <a:r>
              <a:rPr lang="en-US">
                <a:solidFill>
                  <a:srgbClr val="424242"/>
                </a:solidFill>
                <a:latin typeface="Lato"/>
                <a:ea typeface="Lato"/>
                <a:cs typeface="Lato"/>
              </a:rPr>
              <a:t> </a:t>
            </a:r>
            <a:r>
              <a:rPr lang="en-US" err="1">
                <a:solidFill>
                  <a:srgbClr val="424242"/>
                </a:solidFill>
                <a:latin typeface="Lato"/>
                <a:ea typeface="Lato"/>
                <a:cs typeface="Lato"/>
              </a:rPr>
              <a:t>identificare</a:t>
            </a:r>
            <a:r>
              <a:rPr lang="en-US">
                <a:solidFill>
                  <a:srgbClr val="424242"/>
                </a:solidFill>
                <a:latin typeface="Lato"/>
                <a:ea typeface="Lato"/>
                <a:cs typeface="Lato"/>
              </a:rPr>
              <a:t> </a:t>
            </a:r>
            <a:r>
              <a:rPr lang="en-US" err="1">
                <a:solidFill>
                  <a:srgbClr val="424242"/>
                </a:solidFill>
                <a:latin typeface="Lato"/>
                <a:ea typeface="Lato"/>
                <a:cs typeface="Lato"/>
              </a:rPr>
              <a:t>l’argomento</a:t>
            </a:r>
            <a:r>
              <a:rPr lang="en-US">
                <a:solidFill>
                  <a:srgbClr val="424242"/>
                </a:solidFill>
                <a:latin typeface="Lato"/>
                <a:ea typeface="Lato"/>
                <a:cs typeface="Lato"/>
              </a:rPr>
              <a:t> </a:t>
            </a:r>
            <a:r>
              <a:rPr lang="en-US" err="1">
                <a:solidFill>
                  <a:srgbClr val="424242"/>
                </a:solidFill>
                <a:latin typeface="Lato"/>
                <a:ea typeface="Lato"/>
                <a:cs typeface="Lato"/>
              </a:rPr>
              <a:t>principale</a:t>
            </a:r>
            <a:r>
              <a:rPr lang="en-US">
                <a:solidFill>
                  <a:srgbClr val="424242"/>
                </a:solidFill>
                <a:latin typeface="Lato"/>
                <a:ea typeface="Lato"/>
                <a:cs typeface="Lato"/>
              </a:rPr>
              <a:t> di un testo; </a:t>
            </a:r>
            <a:r>
              <a:rPr lang="en-US" err="1">
                <a:solidFill>
                  <a:srgbClr val="424242"/>
                </a:solidFill>
                <a:latin typeface="Lato"/>
                <a:ea typeface="Lato"/>
                <a:cs typeface="Lato"/>
              </a:rPr>
              <a:t>cogliere</a:t>
            </a:r>
            <a:r>
              <a:rPr lang="en-US">
                <a:solidFill>
                  <a:srgbClr val="424242"/>
                </a:solidFill>
                <a:latin typeface="Lato"/>
                <a:ea typeface="Lato"/>
                <a:cs typeface="Lato"/>
              </a:rPr>
              <a:t> le </a:t>
            </a:r>
            <a:r>
              <a:rPr lang="en-US" err="1">
                <a:solidFill>
                  <a:srgbClr val="424242"/>
                </a:solidFill>
                <a:latin typeface="Lato"/>
                <a:ea typeface="Lato"/>
                <a:cs typeface="Lato"/>
              </a:rPr>
              <a:t>intenzioni</a:t>
            </a:r>
            <a:r>
              <a:rPr lang="en-US">
                <a:solidFill>
                  <a:srgbClr val="424242"/>
                </a:solidFill>
                <a:latin typeface="Lato"/>
                <a:ea typeface="Lato"/>
                <a:cs typeface="Lato"/>
              </a:rPr>
              <a:t>, il punto di vista </a:t>
            </a:r>
            <a:r>
              <a:rPr lang="en-US" err="1">
                <a:solidFill>
                  <a:srgbClr val="424242"/>
                </a:solidFill>
                <a:latin typeface="Lato"/>
                <a:ea typeface="Lato"/>
                <a:cs typeface="Lato"/>
              </a:rPr>
              <a:t>dell’autore</a:t>
            </a:r>
            <a:r>
              <a:rPr lang="en-US">
                <a:solidFill>
                  <a:srgbClr val="424242"/>
                </a:solidFill>
                <a:latin typeface="Lato"/>
                <a:ea typeface="Lato"/>
                <a:cs typeface="Lato"/>
              </a:rPr>
              <a:t> o lo </a:t>
            </a:r>
            <a:r>
              <a:rPr lang="en-US" err="1">
                <a:solidFill>
                  <a:srgbClr val="424242"/>
                </a:solidFill>
                <a:latin typeface="Lato"/>
                <a:ea typeface="Lato"/>
                <a:cs typeface="Lato"/>
              </a:rPr>
              <a:t>scopo</a:t>
            </a:r>
            <a:r>
              <a:rPr lang="en-US">
                <a:solidFill>
                  <a:srgbClr val="424242"/>
                </a:solidFill>
                <a:latin typeface="Lato"/>
                <a:ea typeface="Lato"/>
                <a:cs typeface="Lato"/>
              </a:rPr>
              <a:t> per cui il testo è </a:t>
            </a:r>
            <a:r>
              <a:rPr lang="en-US" err="1">
                <a:solidFill>
                  <a:srgbClr val="424242"/>
                </a:solidFill>
                <a:latin typeface="Lato"/>
                <a:ea typeface="Lato"/>
                <a:cs typeface="Lato"/>
              </a:rPr>
              <a:t>stato</a:t>
            </a:r>
            <a:r>
              <a:rPr lang="en-US">
                <a:solidFill>
                  <a:srgbClr val="424242"/>
                </a:solidFill>
                <a:latin typeface="Lato"/>
                <a:ea typeface="Lato"/>
                <a:cs typeface="Lato"/>
              </a:rPr>
              <a:t> </a:t>
            </a:r>
            <a:r>
              <a:rPr lang="en-US" err="1">
                <a:solidFill>
                  <a:srgbClr val="424242"/>
                </a:solidFill>
                <a:latin typeface="Lato"/>
                <a:ea typeface="Lato"/>
                <a:cs typeface="Lato"/>
              </a:rPr>
              <a:t>scritto</a:t>
            </a:r>
            <a:r>
              <a:rPr lang="en-US">
                <a:solidFill>
                  <a:srgbClr val="424242"/>
                </a:solidFill>
                <a:latin typeface="Lato"/>
                <a:ea typeface="Lato"/>
                <a:cs typeface="Lato"/>
              </a:rPr>
              <a:t>; </a:t>
            </a:r>
            <a:r>
              <a:rPr lang="en-US" err="1">
                <a:solidFill>
                  <a:srgbClr val="424242"/>
                </a:solidFill>
                <a:latin typeface="Lato"/>
                <a:ea typeface="Lato"/>
                <a:cs typeface="Lato"/>
              </a:rPr>
              <a:t>identificare</a:t>
            </a:r>
            <a:r>
              <a:rPr lang="en-US">
                <a:solidFill>
                  <a:srgbClr val="424242"/>
                </a:solidFill>
                <a:latin typeface="Lato"/>
                <a:ea typeface="Lato"/>
                <a:cs typeface="Lato"/>
              </a:rPr>
              <a:t> la </a:t>
            </a:r>
            <a:r>
              <a:rPr lang="en-US" err="1">
                <a:solidFill>
                  <a:srgbClr val="424242"/>
                </a:solidFill>
                <a:latin typeface="Lato"/>
                <a:ea typeface="Lato"/>
                <a:cs typeface="Lato"/>
              </a:rPr>
              <a:t>tesi</a:t>
            </a:r>
            <a:r>
              <a:rPr lang="en-US">
                <a:solidFill>
                  <a:srgbClr val="424242"/>
                </a:solidFill>
                <a:latin typeface="Lato"/>
                <a:ea typeface="Lato"/>
                <a:cs typeface="Lato"/>
              </a:rPr>
              <a:t> </a:t>
            </a:r>
            <a:r>
              <a:rPr lang="en-US" err="1">
                <a:solidFill>
                  <a:srgbClr val="424242"/>
                </a:solidFill>
                <a:latin typeface="Lato"/>
                <a:ea typeface="Lato"/>
                <a:cs typeface="Lato"/>
              </a:rPr>
              <a:t>sostenuta</a:t>
            </a:r>
            <a:r>
              <a:rPr lang="en-US">
                <a:solidFill>
                  <a:srgbClr val="424242"/>
                </a:solidFill>
                <a:latin typeface="Lato"/>
                <a:ea typeface="Lato"/>
                <a:cs typeface="Lato"/>
              </a:rPr>
              <a:t> </a:t>
            </a:r>
            <a:r>
              <a:rPr lang="en-US" err="1">
                <a:solidFill>
                  <a:srgbClr val="424242"/>
                </a:solidFill>
                <a:latin typeface="Lato"/>
                <a:ea typeface="Lato"/>
                <a:cs typeface="Lato"/>
              </a:rPr>
              <a:t>nel</a:t>
            </a:r>
            <a:r>
              <a:rPr lang="en-US">
                <a:solidFill>
                  <a:srgbClr val="424242"/>
                </a:solidFill>
                <a:latin typeface="Lato"/>
                <a:ea typeface="Lato"/>
                <a:cs typeface="Lato"/>
              </a:rPr>
              <a:t> testo e </a:t>
            </a:r>
            <a:r>
              <a:rPr lang="en-US" err="1">
                <a:solidFill>
                  <a:srgbClr val="424242"/>
                </a:solidFill>
                <a:latin typeface="Lato"/>
                <a:ea typeface="Lato"/>
                <a:cs typeface="Lato"/>
              </a:rPr>
              <a:t>gli</a:t>
            </a:r>
            <a:r>
              <a:rPr lang="en-US">
                <a:solidFill>
                  <a:srgbClr val="424242"/>
                </a:solidFill>
                <a:latin typeface="Lato"/>
                <a:ea typeface="Lato"/>
                <a:cs typeface="Lato"/>
              </a:rPr>
              <a:t> </a:t>
            </a:r>
            <a:r>
              <a:rPr lang="en-US" err="1">
                <a:solidFill>
                  <a:srgbClr val="424242"/>
                </a:solidFill>
                <a:latin typeface="Lato"/>
                <a:ea typeface="Lato"/>
                <a:cs typeface="Lato"/>
              </a:rPr>
              <a:t>argomenti</a:t>
            </a:r>
            <a:r>
              <a:rPr lang="en-US">
                <a:solidFill>
                  <a:srgbClr val="424242"/>
                </a:solidFill>
                <a:latin typeface="Lato"/>
                <a:ea typeface="Lato"/>
                <a:cs typeface="Lato"/>
              </a:rPr>
              <a:t> a </a:t>
            </a:r>
            <a:r>
              <a:rPr lang="en-US" err="1">
                <a:solidFill>
                  <a:srgbClr val="424242"/>
                </a:solidFill>
                <a:latin typeface="Lato"/>
                <a:ea typeface="Lato"/>
                <a:cs typeface="Lato"/>
              </a:rPr>
              <a:t>supporto</a:t>
            </a:r>
            <a:r>
              <a:rPr lang="en-US">
                <a:solidFill>
                  <a:srgbClr val="424242"/>
                </a:solidFill>
                <a:latin typeface="Lato"/>
                <a:ea typeface="Lato"/>
                <a:cs typeface="Lato"/>
              </a:rPr>
              <a:t>.</a:t>
            </a:r>
          </a:p>
          <a:p>
            <a:r>
              <a:rPr lang="en-US" err="1">
                <a:solidFill>
                  <a:srgbClr val="424242"/>
                </a:solidFill>
                <a:latin typeface="Lato"/>
                <a:ea typeface="Lato"/>
                <a:cs typeface="Lato"/>
              </a:rPr>
              <a:t>Va</a:t>
            </a:r>
            <a:r>
              <a:rPr lang="en-US">
                <a:solidFill>
                  <a:srgbClr val="424242"/>
                </a:solidFill>
                <a:latin typeface="Lato"/>
                <a:ea typeface="Lato"/>
                <a:cs typeface="Lato"/>
              </a:rPr>
              <a:t> </a:t>
            </a:r>
            <a:r>
              <a:rPr lang="en-US" err="1">
                <a:solidFill>
                  <a:srgbClr val="424242"/>
                </a:solidFill>
                <a:latin typeface="Lato"/>
                <a:ea typeface="Lato"/>
                <a:cs typeface="Lato"/>
              </a:rPr>
              <a:t>aggiunto</a:t>
            </a:r>
            <a:r>
              <a:rPr lang="en-US">
                <a:solidFill>
                  <a:srgbClr val="424242"/>
                </a:solidFill>
                <a:latin typeface="Lato"/>
                <a:ea typeface="Lato"/>
                <a:cs typeface="Lato"/>
              </a:rPr>
              <a:t>, in ultimo, </a:t>
            </a:r>
            <a:r>
              <a:rPr lang="en-US" err="1">
                <a:solidFill>
                  <a:srgbClr val="424242"/>
                </a:solidFill>
                <a:latin typeface="Lato"/>
                <a:ea typeface="Lato"/>
                <a:cs typeface="Lato"/>
              </a:rPr>
              <a:t>che</a:t>
            </a:r>
            <a:r>
              <a:rPr lang="en-US">
                <a:solidFill>
                  <a:srgbClr val="424242"/>
                </a:solidFill>
                <a:latin typeface="Lato"/>
                <a:ea typeface="Lato"/>
                <a:cs typeface="Lato"/>
              </a:rPr>
              <a:t> </a:t>
            </a:r>
            <a:r>
              <a:rPr lang="en-US" err="1">
                <a:solidFill>
                  <a:srgbClr val="424242"/>
                </a:solidFill>
                <a:latin typeface="Lato"/>
                <a:ea typeface="Lato"/>
                <a:cs typeface="Lato"/>
              </a:rPr>
              <a:t>i</a:t>
            </a:r>
            <a:r>
              <a:rPr lang="en-US">
                <a:solidFill>
                  <a:srgbClr val="424242"/>
                </a:solidFill>
                <a:latin typeface="Lato"/>
                <a:ea typeface="Lato"/>
                <a:cs typeface="Lato"/>
              </a:rPr>
              <a:t> </a:t>
            </a:r>
            <a:r>
              <a:rPr lang="en-US" err="1">
                <a:solidFill>
                  <a:srgbClr val="424242"/>
                </a:solidFill>
                <a:latin typeface="Lato"/>
                <a:ea typeface="Lato"/>
                <a:cs typeface="Lato"/>
              </a:rPr>
              <a:t>testi</a:t>
            </a:r>
            <a:r>
              <a:rPr lang="en-US">
                <a:solidFill>
                  <a:srgbClr val="424242"/>
                </a:solidFill>
                <a:latin typeface="Lato"/>
                <a:ea typeface="Lato"/>
                <a:cs typeface="Lato"/>
              </a:rPr>
              <a:t> </a:t>
            </a:r>
            <a:r>
              <a:rPr lang="en-US" err="1">
                <a:solidFill>
                  <a:srgbClr val="424242"/>
                </a:solidFill>
                <a:latin typeface="Lato"/>
                <a:ea typeface="Lato"/>
                <a:cs typeface="Lato"/>
              </a:rPr>
              <a:t>proposti</a:t>
            </a:r>
            <a:r>
              <a:rPr lang="en-US">
                <a:solidFill>
                  <a:srgbClr val="424242"/>
                </a:solidFill>
                <a:latin typeface="Lato"/>
                <a:ea typeface="Lato"/>
                <a:cs typeface="Lato"/>
              </a:rPr>
              <a:t> </a:t>
            </a:r>
            <a:r>
              <a:rPr lang="en-US" err="1">
                <a:solidFill>
                  <a:srgbClr val="424242"/>
                </a:solidFill>
                <a:latin typeface="Lato"/>
                <a:ea typeface="Lato"/>
                <a:cs typeface="Lato"/>
              </a:rPr>
              <a:t>possono</a:t>
            </a:r>
            <a:r>
              <a:rPr lang="en-US">
                <a:solidFill>
                  <a:srgbClr val="424242"/>
                </a:solidFill>
                <a:latin typeface="Lato"/>
                <a:ea typeface="Lato"/>
                <a:cs typeface="Lato"/>
              </a:rPr>
              <a:t> </a:t>
            </a:r>
            <a:r>
              <a:rPr lang="en-US" err="1">
                <a:solidFill>
                  <a:srgbClr val="424242"/>
                </a:solidFill>
                <a:latin typeface="Lato"/>
                <a:ea typeface="Lato"/>
                <a:cs typeface="Lato"/>
              </a:rPr>
              <a:t>essere</a:t>
            </a:r>
            <a:r>
              <a:rPr lang="en-US">
                <a:solidFill>
                  <a:srgbClr val="424242"/>
                </a:solidFill>
                <a:latin typeface="Lato"/>
                <a:ea typeface="Lato"/>
                <a:cs typeface="Lato"/>
              </a:rPr>
              <a:t> </a:t>
            </a:r>
            <a:r>
              <a:rPr lang="en-US" err="1">
                <a:solidFill>
                  <a:srgbClr val="424242"/>
                </a:solidFill>
                <a:latin typeface="Lato"/>
                <a:ea typeface="Lato"/>
                <a:cs typeface="Lato"/>
              </a:rPr>
              <a:t>anche</a:t>
            </a:r>
            <a:r>
              <a:rPr lang="en-US" b="1">
                <a:solidFill>
                  <a:srgbClr val="424242"/>
                </a:solidFill>
                <a:latin typeface="Lato"/>
                <a:ea typeface="Lato"/>
                <a:cs typeface="Lato"/>
              </a:rPr>
              <a:t> non </a:t>
            </a:r>
            <a:r>
              <a:rPr lang="en-US" b="1" err="1">
                <a:solidFill>
                  <a:srgbClr val="424242"/>
                </a:solidFill>
                <a:latin typeface="Lato"/>
                <a:ea typeface="Lato"/>
                <a:cs typeface="Lato"/>
              </a:rPr>
              <a:t>continui</a:t>
            </a:r>
            <a:r>
              <a:rPr lang="en-US">
                <a:solidFill>
                  <a:srgbClr val="424242"/>
                </a:solidFill>
                <a:latin typeface="Lato"/>
                <a:ea typeface="Lato"/>
                <a:cs typeface="Lato"/>
              </a:rPr>
              <a:t>, </a:t>
            </a:r>
            <a:r>
              <a:rPr lang="en-US" err="1">
                <a:solidFill>
                  <a:srgbClr val="424242"/>
                </a:solidFill>
                <a:latin typeface="Lato"/>
                <a:ea typeface="Lato"/>
                <a:cs typeface="Lato"/>
              </a:rPr>
              <a:t>cioè</a:t>
            </a:r>
            <a:r>
              <a:rPr lang="en-US">
                <a:solidFill>
                  <a:srgbClr val="424242"/>
                </a:solidFill>
                <a:latin typeface="Lato"/>
                <a:ea typeface="Lato"/>
                <a:cs typeface="Lato"/>
              </a:rPr>
              <a:t> </a:t>
            </a:r>
            <a:r>
              <a:rPr lang="en-US" err="1">
                <a:solidFill>
                  <a:srgbClr val="424242"/>
                </a:solidFill>
                <a:latin typeface="Lato"/>
                <a:ea typeface="Lato"/>
                <a:cs typeface="Lato"/>
              </a:rPr>
              <a:t>contenere</a:t>
            </a:r>
            <a:r>
              <a:rPr lang="en-US">
                <a:solidFill>
                  <a:srgbClr val="424242"/>
                </a:solidFill>
                <a:latin typeface="Lato"/>
                <a:ea typeface="Lato"/>
                <a:cs typeface="Lato"/>
              </a:rPr>
              <a:t> </a:t>
            </a:r>
            <a:r>
              <a:rPr lang="en-US" err="1">
                <a:solidFill>
                  <a:srgbClr val="424242"/>
                </a:solidFill>
                <a:latin typeface="Lato"/>
                <a:ea typeface="Lato"/>
                <a:cs typeface="Lato"/>
              </a:rPr>
              <a:t>elementi</a:t>
            </a:r>
            <a:r>
              <a:rPr lang="en-US">
                <a:solidFill>
                  <a:srgbClr val="424242"/>
                </a:solidFill>
                <a:latin typeface="Lato"/>
                <a:ea typeface="Lato"/>
                <a:cs typeface="Lato"/>
              </a:rPr>
              <a:t> non </a:t>
            </a:r>
            <a:r>
              <a:rPr lang="en-US" err="1">
                <a:solidFill>
                  <a:srgbClr val="424242"/>
                </a:solidFill>
                <a:latin typeface="Lato"/>
                <a:ea typeface="Lato"/>
                <a:cs typeface="Lato"/>
              </a:rPr>
              <a:t>verbali</a:t>
            </a:r>
            <a:r>
              <a:rPr lang="en-US">
                <a:solidFill>
                  <a:srgbClr val="424242"/>
                </a:solidFill>
                <a:latin typeface="Lato"/>
                <a:ea typeface="Lato"/>
                <a:cs typeface="Lato"/>
              </a:rPr>
              <a:t> come </a:t>
            </a:r>
            <a:r>
              <a:rPr lang="en-US" err="1">
                <a:solidFill>
                  <a:srgbClr val="424242"/>
                </a:solidFill>
                <a:latin typeface="Lato"/>
                <a:ea typeface="Lato"/>
                <a:cs typeface="Lato"/>
              </a:rPr>
              <a:t>grafici</a:t>
            </a:r>
            <a:r>
              <a:rPr lang="en-US">
                <a:solidFill>
                  <a:srgbClr val="424242"/>
                </a:solidFill>
                <a:latin typeface="Lato"/>
                <a:ea typeface="Lato"/>
                <a:cs typeface="Lato"/>
              </a:rPr>
              <a:t> e </a:t>
            </a:r>
            <a:r>
              <a:rPr lang="en-US" err="1">
                <a:solidFill>
                  <a:srgbClr val="424242"/>
                </a:solidFill>
                <a:latin typeface="Lato"/>
                <a:ea typeface="Lato"/>
                <a:cs typeface="Lato"/>
              </a:rPr>
              <a:t>tabelle</a:t>
            </a:r>
            <a:r>
              <a:rPr lang="en-US">
                <a:solidFill>
                  <a:srgbClr val="424242"/>
                </a:solidFill>
                <a:latin typeface="Lato"/>
                <a:ea typeface="Lato"/>
                <a:cs typeface="Lato"/>
              </a:rPr>
              <a:t> </a:t>
            </a:r>
            <a:r>
              <a:rPr lang="en-US" err="1">
                <a:solidFill>
                  <a:srgbClr val="424242"/>
                </a:solidFill>
                <a:latin typeface="Lato"/>
                <a:ea typeface="Lato"/>
                <a:cs typeface="Lato"/>
              </a:rPr>
              <a:t>che</a:t>
            </a:r>
            <a:r>
              <a:rPr lang="en-US">
                <a:solidFill>
                  <a:srgbClr val="424242"/>
                </a:solidFill>
                <a:latin typeface="Lato"/>
                <a:ea typeface="Lato"/>
                <a:cs typeface="Lato"/>
              </a:rPr>
              <a:t> </a:t>
            </a:r>
            <a:r>
              <a:rPr lang="en-US" err="1">
                <a:solidFill>
                  <a:srgbClr val="424242"/>
                </a:solidFill>
                <a:latin typeface="Lato"/>
                <a:ea typeface="Lato"/>
                <a:cs typeface="Lato"/>
              </a:rPr>
              <a:t>ugualmente</a:t>
            </a:r>
            <a:r>
              <a:rPr lang="en-US">
                <a:solidFill>
                  <a:srgbClr val="424242"/>
                </a:solidFill>
                <a:latin typeface="Lato"/>
                <a:ea typeface="Lato"/>
                <a:cs typeface="Lato"/>
              </a:rPr>
              <a:t> </a:t>
            </a:r>
            <a:r>
              <a:rPr lang="en-US" err="1">
                <a:solidFill>
                  <a:srgbClr val="424242"/>
                </a:solidFill>
                <a:latin typeface="Lato"/>
                <a:ea typeface="Lato"/>
                <a:cs typeface="Lato"/>
              </a:rPr>
              <a:t>richiedono</a:t>
            </a:r>
            <a:r>
              <a:rPr lang="en-US">
                <a:solidFill>
                  <a:srgbClr val="424242"/>
                </a:solidFill>
                <a:latin typeface="Lato"/>
                <a:ea typeface="Lato"/>
                <a:cs typeface="Lato"/>
              </a:rPr>
              <a:t> uno </a:t>
            </a:r>
            <a:r>
              <a:rPr lang="en-US" err="1">
                <a:solidFill>
                  <a:srgbClr val="424242"/>
                </a:solidFill>
                <a:latin typeface="Lato"/>
                <a:ea typeface="Lato"/>
                <a:cs typeface="Lato"/>
              </a:rPr>
              <a:t>sforzo</a:t>
            </a:r>
            <a:r>
              <a:rPr lang="en-US">
                <a:solidFill>
                  <a:srgbClr val="424242"/>
                </a:solidFill>
                <a:latin typeface="Lato"/>
                <a:ea typeface="Lato"/>
                <a:cs typeface="Lato"/>
              </a:rPr>
              <a:t> </a:t>
            </a:r>
            <a:r>
              <a:rPr lang="en-US" err="1">
                <a:solidFill>
                  <a:srgbClr val="424242"/>
                </a:solidFill>
                <a:latin typeface="Lato"/>
                <a:ea typeface="Lato"/>
                <a:cs typeface="Lato"/>
              </a:rPr>
              <a:t>interpretativo</a:t>
            </a:r>
            <a:r>
              <a:rPr lang="en-US">
                <a:solidFill>
                  <a:srgbClr val="424242"/>
                </a:solidFill>
                <a:latin typeface="Lato"/>
                <a:ea typeface="Lato"/>
                <a:cs typeface="Lato"/>
              </a:rPr>
              <a:t> </a:t>
            </a:r>
            <a:r>
              <a:rPr lang="en-US" err="1">
                <a:solidFill>
                  <a:srgbClr val="424242"/>
                </a:solidFill>
                <a:latin typeface="Lato"/>
                <a:ea typeface="Lato"/>
                <a:cs typeface="Lato"/>
              </a:rPr>
              <a:t>rigoroso</a:t>
            </a:r>
            <a:r>
              <a:rPr lang="en-US">
                <a:solidFill>
                  <a:srgbClr val="424242"/>
                </a:solidFill>
                <a:latin typeface="Lato"/>
                <a:ea typeface="Lato"/>
                <a:cs typeface="Lato"/>
              </a:rPr>
              <a:t> sotto il </a:t>
            </a:r>
            <a:r>
              <a:rPr lang="en-US" err="1">
                <a:solidFill>
                  <a:srgbClr val="424242"/>
                </a:solidFill>
                <a:latin typeface="Lato"/>
                <a:ea typeface="Lato"/>
                <a:cs typeface="Lato"/>
              </a:rPr>
              <a:t>profilo</a:t>
            </a:r>
            <a:r>
              <a:rPr lang="en-US">
                <a:solidFill>
                  <a:srgbClr val="424242"/>
                </a:solidFill>
                <a:latin typeface="Lato"/>
                <a:ea typeface="Lato"/>
                <a:cs typeface="Lato"/>
              </a:rPr>
              <a:t> </a:t>
            </a:r>
            <a:r>
              <a:rPr lang="en-US" err="1">
                <a:solidFill>
                  <a:srgbClr val="424242"/>
                </a:solidFill>
                <a:latin typeface="Lato"/>
                <a:ea typeface="Lato"/>
                <a:cs typeface="Lato"/>
              </a:rPr>
              <a:t>logico</a:t>
            </a:r>
            <a:r>
              <a:rPr lang="en-US">
                <a:solidFill>
                  <a:srgbClr val="424242"/>
                </a:solidFill>
                <a:latin typeface="Lato"/>
                <a:ea typeface="Lato"/>
                <a:cs typeface="Lato"/>
              </a:rPr>
              <a:t>.</a:t>
            </a:r>
          </a:p>
          <a:p>
            <a:endParaRPr lang="en-US">
              <a:solidFill>
                <a:srgbClr val="424242"/>
              </a:solidFill>
              <a:latin typeface="Lato"/>
              <a:ea typeface="Lato"/>
              <a:cs typeface="Lato"/>
            </a:endParaRPr>
          </a:p>
          <a:p>
            <a:r>
              <a:rPr lang="en-US" err="1">
                <a:solidFill>
                  <a:srgbClr val="424242"/>
                </a:solidFill>
                <a:latin typeface="Lato"/>
                <a:ea typeface="Lato"/>
                <a:cs typeface="Lato"/>
              </a:rPr>
              <a:t>Più</a:t>
            </a:r>
            <a:r>
              <a:rPr lang="en-US">
                <a:solidFill>
                  <a:srgbClr val="424242"/>
                </a:solidFill>
                <a:latin typeface="Lato"/>
                <a:ea typeface="Lato"/>
                <a:cs typeface="Lato"/>
              </a:rPr>
              <a:t> </a:t>
            </a:r>
            <a:r>
              <a:rPr lang="en-US" err="1">
                <a:solidFill>
                  <a:srgbClr val="424242"/>
                </a:solidFill>
                <a:latin typeface="Lato"/>
                <a:ea typeface="Lato"/>
                <a:cs typeface="Lato"/>
              </a:rPr>
              <a:t>domande</a:t>
            </a:r>
            <a:r>
              <a:rPr lang="en-US">
                <a:solidFill>
                  <a:srgbClr val="424242"/>
                </a:solidFill>
                <a:latin typeface="Lato"/>
                <a:ea typeface="Lato"/>
                <a:cs typeface="Lato"/>
              </a:rPr>
              <a:t> </a:t>
            </a:r>
            <a:r>
              <a:rPr lang="en-US" err="1">
                <a:solidFill>
                  <a:srgbClr val="424242"/>
                </a:solidFill>
                <a:latin typeface="Lato"/>
                <a:ea typeface="Lato"/>
                <a:cs typeface="Lato"/>
              </a:rPr>
              <a:t>possono</a:t>
            </a:r>
            <a:r>
              <a:rPr lang="en-US">
                <a:solidFill>
                  <a:srgbClr val="424242"/>
                </a:solidFill>
                <a:latin typeface="Lato"/>
                <a:ea typeface="Lato"/>
                <a:cs typeface="Lato"/>
              </a:rPr>
              <a:t> </a:t>
            </a:r>
            <a:r>
              <a:rPr lang="en-US" err="1">
                <a:solidFill>
                  <a:srgbClr val="424242"/>
                </a:solidFill>
                <a:latin typeface="Lato"/>
                <a:ea typeface="Lato"/>
                <a:cs typeface="Lato"/>
              </a:rPr>
              <a:t>essere</a:t>
            </a:r>
            <a:r>
              <a:rPr lang="en-US">
                <a:solidFill>
                  <a:srgbClr val="424242"/>
                </a:solidFill>
                <a:latin typeface="Lato"/>
                <a:ea typeface="Lato"/>
                <a:cs typeface="Lato"/>
              </a:rPr>
              <a:t> </a:t>
            </a:r>
            <a:r>
              <a:rPr lang="en-US" err="1">
                <a:solidFill>
                  <a:srgbClr val="424242"/>
                </a:solidFill>
                <a:latin typeface="Lato"/>
                <a:ea typeface="Lato"/>
                <a:cs typeface="Lato"/>
              </a:rPr>
              <a:t>anche</a:t>
            </a:r>
            <a:r>
              <a:rPr lang="en-US">
                <a:solidFill>
                  <a:srgbClr val="424242"/>
                </a:solidFill>
                <a:latin typeface="Lato"/>
                <a:ea typeface="Lato"/>
                <a:cs typeface="Lato"/>
              </a:rPr>
              <a:t> relative ad uno </a:t>
            </a:r>
            <a:r>
              <a:rPr lang="en-US" err="1">
                <a:solidFill>
                  <a:srgbClr val="424242"/>
                </a:solidFill>
                <a:latin typeface="Lato"/>
                <a:ea typeface="Lato"/>
                <a:cs typeface="Lato"/>
              </a:rPr>
              <a:t>stesso</a:t>
            </a:r>
            <a:r>
              <a:rPr lang="en-US">
                <a:solidFill>
                  <a:srgbClr val="424242"/>
                </a:solidFill>
                <a:latin typeface="Lato"/>
                <a:ea typeface="Lato"/>
                <a:cs typeface="Lato"/>
              </a:rPr>
              <a:t> </a:t>
            </a:r>
            <a:r>
              <a:rPr lang="en-US" err="1">
                <a:solidFill>
                  <a:srgbClr val="424242"/>
                </a:solidFill>
                <a:latin typeface="Lato"/>
                <a:ea typeface="Lato"/>
                <a:cs typeface="Lato"/>
              </a:rPr>
              <a:t>brano</a:t>
            </a:r>
            <a:r>
              <a:rPr lang="en-US">
                <a:solidFill>
                  <a:srgbClr val="424242"/>
                </a:solidFill>
                <a:latin typeface="Lato"/>
                <a:ea typeface="Lato"/>
                <a:cs typeface="Lato"/>
              </a:rPr>
              <a:t>, </a:t>
            </a:r>
            <a:r>
              <a:rPr lang="en-US" err="1">
                <a:solidFill>
                  <a:srgbClr val="424242"/>
                </a:solidFill>
                <a:latin typeface="Lato"/>
                <a:ea typeface="Lato"/>
                <a:cs typeface="Lato"/>
              </a:rPr>
              <a:t>cioè</a:t>
            </a:r>
            <a:r>
              <a:rPr lang="en-US">
                <a:solidFill>
                  <a:srgbClr val="424242"/>
                </a:solidFill>
                <a:latin typeface="Lato"/>
                <a:ea typeface="Lato"/>
                <a:cs typeface="Lato"/>
              </a:rPr>
              <a:t> </a:t>
            </a:r>
            <a:r>
              <a:rPr lang="en-US" err="1">
                <a:solidFill>
                  <a:srgbClr val="424242"/>
                </a:solidFill>
                <a:latin typeface="Lato"/>
                <a:ea typeface="Lato"/>
                <a:cs typeface="Lato"/>
              </a:rPr>
              <a:t>talvolta</a:t>
            </a:r>
            <a:r>
              <a:rPr lang="en-US">
                <a:solidFill>
                  <a:srgbClr val="424242"/>
                </a:solidFill>
                <a:latin typeface="Lato"/>
                <a:ea typeface="Lato"/>
                <a:cs typeface="Lato"/>
              </a:rPr>
              <a:t> </a:t>
            </a:r>
            <a:r>
              <a:rPr lang="en-US" err="1">
                <a:solidFill>
                  <a:srgbClr val="424242"/>
                </a:solidFill>
                <a:latin typeface="Lato"/>
                <a:ea typeface="Lato"/>
                <a:cs typeface="Lato"/>
              </a:rPr>
              <a:t>si</a:t>
            </a:r>
            <a:r>
              <a:rPr lang="en-US">
                <a:solidFill>
                  <a:srgbClr val="424242"/>
                </a:solidFill>
                <a:latin typeface="Lato"/>
                <a:ea typeface="Lato"/>
                <a:cs typeface="Lato"/>
              </a:rPr>
              <a:t> </a:t>
            </a:r>
            <a:r>
              <a:rPr lang="en-US" err="1">
                <a:solidFill>
                  <a:srgbClr val="424242"/>
                </a:solidFill>
                <a:latin typeface="Lato"/>
                <a:ea typeface="Lato"/>
                <a:cs typeface="Lato"/>
              </a:rPr>
              <a:t>presenta</a:t>
            </a:r>
            <a:r>
              <a:rPr lang="en-US">
                <a:solidFill>
                  <a:srgbClr val="424242"/>
                </a:solidFill>
                <a:latin typeface="Lato"/>
                <a:ea typeface="Lato"/>
                <a:cs typeface="Lato"/>
              </a:rPr>
              <a:t> al </a:t>
            </a:r>
            <a:r>
              <a:rPr lang="en-US" err="1">
                <a:solidFill>
                  <a:srgbClr val="424242"/>
                </a:solidFill>
                <a:latin typeface="Lato"/>
                <a:ea typeface="Lato"/>
                <a:cs typeface="Lato"/>
              </a:rPr>
              <a:t>candidato</a:t>
            </a:r>
            <a:r>
              <a:rPr lang="en-US">
                <a:solidFill>
                  <a:srgbClr val="424242"/>
                </a:solidFill>
                <a:latin typeface="Lato"/>
                <a:ea typeface="Lato"/>
                <a:cs typeface="Lato"/>
              </a:rPr>
              <a:t> un testo e </a:t>
            </a:r>
            <a:r>
              <a:rPr lang="en-US" err="1">
                <a:solidFill>
                  <a:srgbClr val="424242"/>
                </a:solidFill>
                <a:latin typeface="Lato"/>
                <a:ea typeface="Lato"/>
                <a:cs typeface="Lato"/>
              </a:rPr>
              <a:t>si</a:t>
            </a:r>
            <a:r>
              <a:rPr lang="en-US">
                <a:solidFill>
                  <a:srgbClr val="424242"/>
                </a:solidFill>
                <a:latin typeface="Lato"/>
                <a:ea typeface="Lato"/>
                <a:cs typeface="Lato"/>
              </a:rPr>
              <a:t> </a:t>
            </a:r>
            <a:r>
              <a:rPr lang="en-US" err="1">
                <a:solidFill>
                  <a:srgbClr val="424242"/>
                </a:solidFill>
                <a:latin typeface="Lato"/>
                <a:ea typeface="Lato"/>
                <a:cs typeface="Lato"/>
              </a:rPr>
              <a:t>richiede</a:t>
            </a:r>
            <a:r>
              <a:rPr lang="en-US">
                <a:solidFill>
                  <a:srgbClr val="424242"/>
                </a:solidFill>
                <a:latin typeface="Lato"/>
                <a:ea typeface="Lato"/>
                <a:cs typeface="Lato"/>
              </a:rPr>
              <a:t> di </a:t>
            </a:r>
            <a:r>
              <a:rPr lang="en-US" err="1">
                <a:solidFill>
                  <a:srgbClr val="424242"/>
                </a:solidFill>
                <a:latin typeface="Lato"/>
                <a:ea typeface="Lato"/>
                <a:cs typeface="Lato"/>
              </a:rPr>
              <a:t>rispondere</a:t>
            </a:r>
            <a:r>
              <a:rPr lang="en-US">
                <a:solidFill>
                  <a:srgbClr val="424242"/>
                </a:solidFill>
                <a:latin typeface="Lato"/>
                <a:ea typeface="Lato"/>
                <a:cs typeface="Lato"/>
              </a:rPr>
              <a:t> a </a:t>
            </a:r>
            <a:r>
              <a:rPr lang="en-US" err="1">
                <a:solidFill>
                  <a:srgbClr val="424242"/>
                </a:solidFill>
                <a:latin typeface="Lato"/>
                <a:ea typeface="Lato"/>
                <a:cs typeface="Lato"/>
              </a:rPr>
              <a:t>diversi</a:t>
            </a:r>
            <a:r>
              <a:rPr lang="en-US">
                <a:solidFill>
                  <a:srgbClr val="424242"/>
                </a:solidFill>
                <a:latin typeface="Lato"/>
                <a:ea typeface="Lato"/>
                <a:cs typeface="Lato"/>
              </a:rPr>
              <a:t> </a:t>
            </a:r>
            <a:r>
              <a:rPr lang="en-US" err="1">
                <a:solidFill>
                  <a:srgbClr val="424242"/>
                </a:solidFill>
                <a:latin typeface="Lato"/>
                <a:ea typeface="Lato"/>
                <a:cs typeface="Lato"/>
              </a:rPr>
              <a:t>quesiti</a:t>
            </a:r>
            <a:r>
              <a:rPr lang="en-US">
                <a:solidFill>
                  <a:srgbClr val="424242"/>
                </a:solidFill>
                <a:latin typeface="Lato"/>
                <a:ea typeface="Lato"/>
                <a:cs typeface="Lato"/>
              </a:rPr>
              <a:t> </a:t>
            </a:r>
            <a:r>
              <a:rPr lang="en-US" err="1">
                <a:solidFill>
                  <a:srgbClr val="424242"/>
                </a:solidFill>
                <a:latin typeface="Lato"/>
                <a:ea typeface="Lato"/>
                <a:cs typeface="Lato"/>
              </a:rPr>
              <a:t>su</a:t>
            </a:r>
            <a:r>
              <a:rPr lang="en-US">
                <a:solidFill>
                  <a:srgbClr val="424242"/>
                </a:solidFill>
                <a:latin typeface="Lato"/>
                <a:ea typeface="Lato"/>
                <a:cs typeface="Lato"/>
              </a:rPr>
              <a:t> di </a:t>
            </a:r>
            <a:r>
              <a:rPr lang="en-US" err="1">
                <a:solidFill>
                  <a:srgbClr val="424242"/>
                </a:solidFill>
                <a:latin typeface="Lato"/>
                <a:ea typeface="Lato"/>
                <a:cs typeface="Lato"/>
              </a:rPr>
              <a:t>esso</a:t>
            </a:r>
            <a:r>
              <a:rPr lang="en-US">
                <a:solidFill>
                  <a:srgbClr val="424242"/>
                </a:solidFill>
                <a:latin typeface="Lato"/>
                <a:ea typeface="Lato"/>
                <a:cs typeface="Lato"/>
              </a:rPr>
              <a:t>.</a:t>
            </a:r>
            <a:endParaRPr lang="en-US"/>
          </a:p>
        </p:txBody>
      </p:sp>
    </p:spTree>
    <p:extLst>
      <p:ext uri="{BB962C8B-B14F-4D97-AF65-F5344CB8AC3E}">
        <p14:creationId xmlns:p14="http://schemas.microsoft.com/office/powerpoint/2010/main" val="1783745230"/>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59F24E8-69C8-A098-D5D6-FC318CD1B317}"/>
              </a:ext>
            </a:extLst>
          </p:cNvPr>
          <p:cNvSpPr txBox="1"/>
          <p:nvPr/>
        </p:nvSpPr>
        <p:spPr>
          <a:xfrm>
            <a:off x="599400" y="1310400"/>
            <a:ext cx="8044200" cy="2862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a:solidFill>
                  <a:srgbClr val="424242"/>
                </a:solidFill>
                <a:latin typeface="Calibri"/>
                <a:ea typeface="Lato"/>
                <a:cs typeface="Lato"/>
              </a:rPr>
              <a:t>A </a:t>
            </a:r>
            <a:r>
              <a:rPr lang="en-US" err="1">
                <a:solidFill>
                  <a:srgbClr val="424242"/>
                </a:solidFill>
                <a:latin typeface="Calibri"/>
                <a:ea typeface="Lato"/>
                <a:cs typeface="Lato"/>
              </a:rPr>
              <a:t>che</a:t>
            </a:r>
            <a:r>
              <a:rPr lang="en-US">
                <a:solidFill>
                  <a:srgbClr val="424242"/>
                </a:solidFill>
                <a:latin typeface="Calibri"/>
                <a:ea typeface="Lato"/>
                <a:cs typeface="Lato"/>
              </a:rPr>
              <a:t> </a:t>
            </a:r>
            <a:r>
              <a:rPr lang="en-US" err="1">
                <a:solidFill>
                  <a:srgbClr val="424242"/>
                </a:solidFill>
                <a:latin typeface="Calibri"/>
                <a:ea typeface="Lato"/>
                <a:cs typeface="Lato"/>
              </a:rPr>
              <a:t>cosa</a:t>
            </a:r>
            <a:r>
              <a:rPr lang="en-US">
                <a:solidFill>
                  <a:srgbClr val="424242"/>
                </a:solidFill>
                <a:latin typeface="Calibri"/>
                <a:ea typeface="Lato"/>
                <a:cs typeface="Lato"/>
              </a:rPr>
              <a:t> è </a:t>
            </a:r>
            <a:r>
              <a:rPr lang="en-US" err="1">
                <a:solidFill>
                  <a:srgbClr val="424242"/>
                </a:solidFill>
                <a:latin typeface="Calibri"/>
                <a:ea typeface="Lato"/>
                <a:cs typeface="Lato"/>
              </a:rPr>
              <a:t>riferita</a:t>
            </a:r>
            <a:r>
              <a:rPr lang="en-US">
                <a:solidFill>
                  <a:srgbClr val="424242"/>
                </a:solidFill>
                <a:latin typeface="Calibri"/>
                <a:ea typeface="Lato"/>
                <a:cs typeface="Lato"/>
              </a:rPr>
              <a:t> </a:t>
            </a:r>
            <a:r>
              <a:rPr lang="en-US" err="1">
                <a:solidFill>
                  <a:srgbClr val="424242"/>
                </a:solidFill>
                <a:latin typeface="Calibri"/>
                <a:ea typeface="Lato"/>
                <a:cs typeface="Lato"/>
              </a:rPr>
              <a:t>l’espressione</a:t>
            </a:r>
            <a:r>
              <a:rPr lang="en-US">
                <a:solidFill>
                  <a:srgbClr val="424242"/>
                </a:solidFill>
                <a:latin typeface="Calibri"/>
                <a:ea typeface="Lato"/>
                <a:cs typeface="Lato"/>
              </a:rPr>
              <a:t> “</a:t>
            </a:r>
            <a:r>
              <a:rPr lang="en-US" err="1">
                <a:solidFill>
                  <a:srgbClr val="424242"/>
                </a:solidFill>
                <a:latin typeface="Calibri"/>
                <a:ea typeface="Lato"/>
                <a:cs typeface="Lato"/>
              </a:rPr>
              <a:t>bilancio</a:t>
            </a:r>
            <a:r>
              <a:rPr lang="en-US">
                <a:solidFill>
                  <a:srgbClr val="424242"/>
                </a:solidFill>
                <a:latin typeface="Calibri"/>
                <a:ea typeface="Lato"/>
                <a:cs typeface="Lato"/>
              </a:rPr>
              <a:t> </a:t>
            </a:r>
            <a:r>
              <a:rPr lang="en-US" err="1">
                <a:solidFill>
                  <a:srgbClr val="424242"/>
                </a:solidFill>
                <a:latin typeface="Calibri"/>
                <a:ea typeface="Lato"/>
                <a:cs typeface="Lato"/>
              </a:rPr>
              <a:t>negativo</a:t>
            </a:r>
            <a:r>
              <a:rPr lang="en-US">
                <a:solidFill>
                  <a:srgbClr val="424242"/>
                </a:solidFill>
                <a:latin typeface="Calibri"/>
                <a:ea typeface="Lato"/>
                <a:cs typeface="Lato"/>
              </a:rPr>
              <a:t>” </a:t>
            </a:r>
            <a:r>
              <a:rPr lang="en-US" err="1">
                <a:solidFill>
                  <a:srgbClr val="424242"/>
                </a:solidFill>
                <a:latin typeface="Calibri"/>
                <a:ea typeface="Lato"/>
                <a:cs typeface="Lato"/>
              </a:rPr>
              <a:t>nella</a:t>
            </a:r>
            <a:r>
              <a:rPr lang="en-US">
                <a:solidFill>
                  <a:srgbClr val="424242"/>
                </a:solidFill>
                <a:latin typeface="Calibri"/>
                <a:ea typeface="Lato"/>
                <a:cs typeface="Lato"/>
              </a:rPr>
              <a:t> </a:t>
            </a:r>
            <a:r>
              <a:rPr lang="en-US" err="1">
                <a:solidFill>
                  <a:srgbClr val="424242"/>
                </a:solidFill>
                <a:latin typeface="Calibri"/>
                <a:ea typeface="Lato"/>
                <a:cs typeface="Lato"/>
              </a:rPr>
              <a:t>frase</a:t>
            </a:r>
            <a:r>
              <a:rPr lang="en-US">
                <a:solidFill>
                  <a:srgbClr val="424242"/>
                </a:solidFill>
                <a:latin typeface="Calibri"/>
                <a:ea typeface="Lato"/>
                <a:cs typeface="Lato"/>
              </a:rPr>
              <a:t>: “Con </a:t>
            </a:r>
            <a:r>
              <a:rPr lang="en-US" err="1">
                <a:solidFill>
                  <a:srgbClr val="424242"/>
                </a:solidFill>
                <a:latin typeface="Calibri"/>
                <a:ea typeface="Lato"/>
                <a:cs typeface="Lato"/>
              </a:rPr>
              <a:t>l’inizio</a:t>
            </a:r>
            <a:r>
              <a:rPr lang="en-US">
                <a:solidFill>
                  <a:srgbClr val="424242"/>
                </a:solidFill>
                <a:latin typeface="Calibri"/>
                <a:ea typeface="Lato"/>
                <a:cs typeface="Lato"/>
              </a:rPr>
              <a:t> </a:t>
            </a:r>
            <a:r>
              <a:rPr lang="en-US" err="1">
                <a:solidFill>
                  <a:srgbClr val="424242"/>
                </a:solidFill>
                <a:latin typeface="Calibri"/>
                <a:ea typeface="Lato"/>
                <a:cs typeface="Lato"/>
              </a:rPr>
              <a:t>della</a:t>
            </a:r>
            <a:r>
              <a:rPr lang="en-US">
                <a:solidFill>
                  <a:srgbClr val="424242"/>
                </a:solidFill>
                <a:latin typeface="Calibri"/>
                <a:ea typeface="Lato"/>
                <a:cs typeface="Lato"/>
              </a:rPr>
              <a:t> </a:t>
            </a:r>
            <a:r>
              <a:rPr lang="en-US" err="1">
                <a:solidFill>
                  <a:srgbClr val="424242"/>
                </a:solidFill>
                <a:latin typeface="Calibri"/>
                <a:ea typeface="Lato"/>
                <a:cs typeface="Lato"/>
              </a:rPr>
              <a:t>lattazione</a:t>
            </a:r>
            <a:r>
              <a:rPr lang="en-US">
                <a:solidFill>
                  <a:srgbClr val="424242"/>
                </a:solidFill>
                <a:latin typeface="Calibri"/>
                <a:ea typeface="Lato"/>
                <a:cs typeface="Lato"/>
              </a:rPr>
              <a:t> il </a:t>
            </a:r>
            <a:r>
              <a:rPr lang="en-US" err="1">
                <a:solidFill>
                  <a:srgbClr val="424242"/>
                </a:solidFill>
                <a:latin typeface="Calibri"/>
                <a:ea typeface="Lato"/>
                <a:cs typeface="Lato"/>
              </a:rPr>
              <a:t>metabolismo</a:t>
            </a:r>
            <a:r>
              <a:rPr lang="en-US">
                <a:solidFill>
                  <a:srgbClr val="424242"/>
                </a:solidFill>
                <a:latin typeface="Calibri"/>
                <a:ea typeface="Lato"/>
                <a:cs typeface="Lato"/>
              </a:rPr>
              <a:t> </a:t>
            </a:r>
            <a:r>
              <a:rPr lang="en-US" err="1">
                <a:solidFill>
                  <a:srgbClr val="424242"/>
                </a:solidFill>
                <a:latin typeface="Calibri"/>
                <a:ea typeface="Lato"/>
                <a:cs typeface="Lato"/>
              </a:rPr>
              <a:t>dei</a:t>
            </a:r>
            <a:r>
              <a:rPr lang="en-US">
                <a:solidFill>
                  <a:srgbClr val="424242"/>
                </a:solidFill>
                <a:latin typeface="Calibri"/>
                <a:ea typeface="Lato"/>
                <a:cs typeface="Lato"/>
              </a:rPr>
              <a:t> </a:t>
            </a:r>
            <a:r>
              <a:rPr lang="en-US" err="1">
                <a:solidFill>
                  <a:srgbClr val="424242"/>
                </a:solidFill>
                <a:latin typeface="Calibri"/>
                <a:ea typeface="Lato"/>
                <a:cs typeface="Lato"/>
              </a:rPr>
              <a:t>lipidi</a:t>
            </a:r>
            <a:r>
              <a:rPr lang="en-US">
                <a:solidFill>
                  <a:srgbClr val="424242"/>
                </a:solidFill>
                <a:latin typeface="Calibri"/>
                <a:ea typeface="Lato"/>
                <a:cs typeface="Lato"/>
              </a:rPr>
              <a:t> è </a:t>
            </a:r>
            <a:r>
              <a:rPr lang="en-US" err="1">
                <a:solidFill>
                  <a:srgbClr val="424242"/>
                </a:solidFill>
                <a:latin typeface="Calibri"/>
                <a:ea typeface="Lato"/>
                <a:cs typeface="Lato"/>
              </a:rPr>
              <a:t>marcatamente</a:t>
            </a:r>
            <a:r>
              <a:rPr lang="en-US">
                <a:solidFill>
                  <a:srgbClr val="424242"/>
                </a:solidFill>
                <a:latin typeface="Calibri"/>
                <a:ea typeface="Lato"/>
                <a:cs typeface="Lato"/>
              </a:rPr>
              <a:t> </a:t>
            </a:r>
            <a:r>
              <a:rPr lang="en-US" err="1">
                <a:solidFill>
                  <a:srgbClr val="424242"/>
                </a:solidFill>
                <a:latin typeface="Calibri"/>
                <a:ea typeface="Lato"/>
                <a:cs typeface="Lato"/>
              </a:rPr>
              <a:t>alterato</a:t>
            </a:r>
            <a:r>
              <a:rPr lang="en-US">
                <a:solidFill>
                  <a:srgbClr val="424242"/>
                </a:solidFill>
                <a:latin typeface="Calibri"/>
                <a:ea typeface="Lato"/>
                <a:cs typeface="Lato"/>
              </a:rPr>
              <a:t> ed il </a:t>
            </a:r>
            <a:r>
              <a:rPr lang="en-US" err="1">
                <a:solidFill>
                  <a:srgbClr val="424242"/>
                </a:solidFill>
                <a:latin typeface="Calibri"/>
                <a:ea typeface="Lato"/>
                <a:cs typeface="Lato"/>
              </a:rPr>
              <a:t>mobilitare</a:t>
            </a:r>
            <a:r>
              <a:rPr lang="en-US">
                <a:solidFill>
                  <a:srgbClr val="424242"/>
                </a:solidFill>
                <a:latin typeface="Calibri"/>
                <a:ea typeface="Lato"/>
                <a:cs typeface="Lato"/>
              </a:rPr>
              <a:t> le </a:t>
            </a:r>
            <a:r>
              <a:rPr lang="en-US" err="1">
                <a:solidFill>
                  <a:srgbClr val="424242"/>
                </a:solidFill>
                <a:latin typeface="Calibri"/>
                <a:ea typeface="Lato"/>
                <a:cs typeface="Lato"/>
              </a:rPr>
              <a:t>riserve</a:t>
            </a:r>
            <a:r>
              <a:rPr lang="en-US">
                <a:solidFill>
                  <a:srgbClr val="424242"/>
                </a:solidFill>
                <a:latin typeface="Calibri"/>
                <a:ea typeface="Lato"/>
                <a:cs typeface="Lato"/>
              </a:rPr>
              <a:t> </a:t>
            </a:r>
            <a:r>
              <a:rPr lang="en-US" err="1">
                <a:solidFill>
                  <a:srgbClr val="424242"/>
                </a:solidFill>
                <a:latin typeface="Calibri"/>
                <a:ea typeface="Lato"/>
                <a:cs typeface="Lato"/>
              </a:rPr>
              <a:t>dei</a:t>
            </a:r>
            <a:r>
              <a:rPr lang="en-US">
                <a:solidFill>
                  <a:srgbClr val="424242"/>
                </a:solidFill>
                <a:latin typeface="Calibri"/>
                <a:ea typeface="Lato"/>
                <a:cs typeface="Lato"/>
              </a:rPr>
              <a:t> </a:t>
            </a:r>
            <a:r>
              <a:rPr lang="en-US" err="1">
                <a:solidFill>
                  <a:srgbClr val="424242"/>
                </a:solidFill>
                <a:latin typeface="Calibri"/>
                <a:ea typeface="Lato"/>
                <a:cs typeface="Lato"/>
              </a:rPr>
              <a:t>grassi</a:t>
            </a:r>
            <a:r>
              <a:rPr lang="en-US">
                <a:solidFill>
                  <a:srgbClr val="424242"/>
                </a:solidFill>
                <a:latin typeface="Calibri"/>
                <a:ea typeface="Lato"/>
                <a:cs typeface="Lato"/>
              </a:rPr>
              <a:t> del </a:t>
            </a:r>
            <a:r>
              <a:rPr lang="en-US" err="1">
                <a:solidFill>
                  <a:srgbClr val="424242"/>
                </a:solidFill>
                <a:latin typeface="Calibri"/>
                <a:ea typeface="Lato"/>
                <a:cs typeface="Lato"/>
              </a:rPr>
              <a:t>corpo</a:t>
            </a:r>
            <a:r>
              <a:rPr lang="en-US">
                <a:solidFill>
                  <a:srgbClr val="424242"/>
                </a:solidFill>
                <a:latin typeface="Calibri"/>
                <a:ea typeface="Lato"/>
                <a:cs typeface="Lato"/>
              </a:rPr>
              <a:t> è un </a:t>
            </a:r>
            <a:r>
              <a:rPr lang="en-US" err="1">
                <a:solidFill>
                  <a:srgbClr val="424242"/>
                </a:solidFill>
                <a:latin typeface="Calibri"/>
                <a:ea typeface="Lato"/>
                <a:cs typeface="Lato"/>
              </a:rPr>
              <a:t>importante</a:t>
            </a:r>
            <a:r>
              <a:rPr lang="en-US">
                <a:solidFill>
                  <a:srgbClr val="424242"/>
                </a:solidFill>
                <a:latin typeface="Calibri"/>
                <a:ea typeface="Lato"/>
                <a:cs typeface="Lato"/>
              </a:rPr>
              <a:t> </a:t>
            </a:r>
            <a:r>
              <a:rPr lang="en-US" err="1">
                <a:solidFill>
                  <a:srgbClr val="424242"/>
                </a:solidFill>
                <a:latin typeface="Calibri"/>
                <a:ea typeface="Lato"/>
                <a:cs typeface="Lato"/>
              </a:rPr>
              <a:t>adattamento</a:t>
            </a:r>
            <a:r>
              <a:rPr lang="en-US">
                <a:solidFill>
                  <a:srgbClr val="424242"/>
                </a:solidFill>
                <a:latin typeface="Calibri"/>
                <a:ea typeface="Lato"/>
                <a:cs typeface="Lato"/>
              </a:rPr>
              <a:t> </a:t>
            </a:r>
            <a:r>
              <a:rPr lang="en-US" err="1">
                <a:solidFill>
                  <a:srgbClr val="424242"/>
                </a:solidFill>
                <a:latin typeface="Calibri"/>
                <a:ea typeface="Lato"/>
                <a:cs typeface="Lato"/>
              </a:rPr>
              <a:t>evolutivo</a:t>
            </a:r>
            <a:r>
              <a:rPr lang="en-US">
                <a:solidFill>
                  <a:srgbClr val="424242"/>
                </a:solidFill>
                <a:latin typeface="Calibri"/>
                <a:ea typeface="Lato"/>
                <a:cs typeface="Lato"/>
              </a:rPr>
              <a:t> per </a:t>
            </a:r>
            <a:r>
              <a:rPr lang="en-US" err="1">
                <a:solidFill>
                  <a:srgbClr val="424242"/>
                </a:solidFill>
                <a:latin typeface="Calibri"/>
                <a:ea typeface="Lato"/>
                <a:cs typeface="Lato"/>
              </a:rPr>
              <a:t>soddisfare</a:t>
            </a:r>
            <a:r>
              <a:rPr lang="en-US">
                <a:solidFill>
                  <a:srgbClr val="424242"/>
                </a:solidFill>
                <a:latin typeface="Calibri"/>
                <a:ea typeface="Lato"/>
                <a:cs typeface="Lato"/>
              </a:rPr>
              <a:t> le </a:t>
            </a:r>
            <a:r>
              <a:rPr lang="en-US" err="1">
                <a:solidFill>
                  <a:srgbClr val="424242"/>
                </a:solidFill>
                <a:latin typeface="Calibri"/>
                <a:ea typeface="Lato"/>
                <a:cs typeface="Lato"/>
              </a:rPr>
              <a:t>richieste</a:t>
            </a:r>
            <a:r>
              <a:rPr lang="en-US">
                <a:solidFill>
                  <a:srgbClr val="424242"/>
                </a:solidFill>
                <a:latin typeface="Calibri"/>
                <a:ea typeface="Lato"/>
                <a:cs typeface="Lato"/>
              </a:rPr>
              <a:t> di </a:t>
            </a:r>
            <a:r>
              <a:rPr lang="en-US" err="1">
                <a:solidFill>
                  <a:srgbClr val="424242"/>
                </a:solidFill>
                <a:latin typeface="Calibri"/>
                <a:ea typeface="Lato"/>
                <a:cs typeface="Lato"/>
              </a:rPr>
              <a:t>energia</a:t>
            </a:r>
            <a:r>
              <a:rPr lang="en-US">
                <a:solidFill>
                  <a:srgbClr val="424242"/>
                </a:solidFill>
                <a:latin typeface="Calibri"/>
                <a:ea typeface="Lato"/>
                <a:cs typeface="Lato"/>
              </a:rPr>
              <a:t> </a:t>
            </a:r>
            <a:r>
              <a:rPr lang="en-US" err="1">
                <a:solidFill>
                  <a:srgbClr val="424242"/>
                </a:solidFill>
                <a:latin typeface="Calibri"/>
                <a:ea typeface="Lato"/>
                <a:cs typeface="Lato"/>
              </a:rPr>
              <a:t>quando</a:t>
            </a:r>
            <a:r>
              <a:rPr lang="en-US">
                <a:solidFill>
                  <a:srgbClr val="424242"/>
                </a:solidFill>
                <a:latin typeface="Calibri"/>
                <a:ea typeface="Lato"/>
                <a:cs typeface="Lato"/>
              </a:rPr>
              <a:t> </a:t>
            </a:r>
            <a:r>
              <a:rPr lang="en-US" err="1">
                <a:solidFill>
                  <a:srgbClr val="424242"/>
                </a:solidFill>
                <a:latin typeface="Calibri"/>
                <a:ea typeface="Lato"/>
                <a:cs typeface="Lato"/>
              </a:rPr>
              <a:t>l’animale</a:t>
            </a:r>
            <a:r>
              <a:rPr lang="en-US">
                <a:solidFill>
                  <a:srgbClr val="424242"/>
                </a:solidFill>
                <a:latin typeface="Calibri"/>
                <a:ea typeface="Lato"/>
                <a:cs typeface="Lato"/>
              </a:rPr>
              <a:t> è in </a:t>
            </a:r>
            <a:r>
              <a:rPr lang="en-US" err="1">
                <a:solidFill>
                  <a:srgbClr val="424242"/>
                </a:solidFill>
                <a:latin typeface="Calibri"/>
                <a:ea typeface="Lato"/>
                <a:cs typeface="Lato"/>
              </a:rPr>
              <a:t>bilancio</a:t>
            </a:r>
            <a:r>
              <a:rPr lang="en-US">
                <a:solidFill>
                  <a:srgbClr val="424242"/>
                </a:solidFill>
                <a:latin typeface="Calibri"/>
                <a:ea typeface="Lato"/>
                <a:cs typeface="Lato"/>
              </a:rPr>
              <a:t> </a:t>
            </a:r>
            <a:r>
              <a:rPr lang="en-US" err="1">
                <a:solidFill>
                  <a:srgbClr val="424242"/>
                </a:solidFill>
                <a:latin typeface="Calibri"/>
                <a:ea typeface="Lato"/>
                <a:cs typeface="Lato"/>
              </a:rPr>
              <a:t>negativo</a:t>
            </a:r>
            <a:r>
              <a:rPr lang="en-US">
                <a:solidFill>
                  <a:srgbClr val="424242"/>
                </a:solidFill>
                <a:latin typeface="Calibri"/>
                <a:ea typeface="Lato"/>
                <a:cs typeface="Lato"/>
              </a:rPr>
              <a:t>.”?</a:t>
            </a:r>
          </a:p>
          <a:p>
            <a:endParaRPr lang="en-US">
              <a:solidFill>
                <a:srgbClr val="424242"/>
              </a:solidFill>
              <a:latin typeface="Calibri"/>
              <a:ea typeface="Lato"/>
              <a:cs typeface="Lato"/>
            </a:endParaRPr>
          </a:p>
          <a:p>
            <a:r>
              <a:rPr lang="en-US">
                <a:solidFill>
                  <a:srgbClr val="424242"/>
                </a:solidFill>
                <a:latin typeface="Lato"/>
                <a:ea typeface="Lato"/>
                <a:cs typeface="Lato"/>
              </a:rPr>
              <a:t>A) </a:t>
            </a:r>
            <a:r>
              <a:rPr lang="en-US" err="1">
                <a:solidFill>
                  <a:srgbClr val="424242"/>
                </a:solidFill>
                <a:latin typeface="Lato"/>
                <a:ea typeface="Lato"/>
                <a:cs typeface="Lato"/>
              </a:rPr>
              <a:t>Adattamento</a:t>
            </a:r>
          </a:p>
          <a:p>
            <a:r>
              <a:rPr lang="en-US">
                <a:solidFill>
                  <a:srgbClr val="424242"/>
                </a:solidFill>
                <a:latin typeface="Lato"/>
                <a:ea typeface="Lato"/>
                <a:cs typeface="Lato"/>
              </a:rPr>
              <a:t>B) Energia</a:t>
            </a:r>
          </a:p>
          <a:p>
            <a:r>
              <a:rPr lang="en-US">
                <a:solidFill>
                  <a:srgbClr val="424242"/>
                </a:solidFill>
                <a:latin typeface="Lato"/>
                <a:ea typeface="Lato"/>
                <a:cs typeface="Lato"/>
              </a:rPr>
              <a:t>C) </a:t>
            </a:r>
            <a:r>
              <a:rPr lang="en-US" err="1">
                <a:solidFill>
                  <a:srgbClr val="424242"/>
                </a:solidFill>
                <a:latin typeface="Lato"/>
                <a:ea typeface="Lato"/>
                <a:cs typeface="Lato"/>
              </a:rPr>
              <a:t>Riserve</a:t>
            </a:r>
            <a:r>
              <a:rPr lang="en-US">
                <a:solidFill>
                  <a:srgbClr val="424242"/>
                </a:solidFill>
                <a:latin typeface="Lato"/>
                <a:ea typeface="Lato"/>
                <a:cs typeface="Lato"/>
              </a:rPr>
              <a:t> di </a:t>
            </a:r>
            <a:r>
              <a:rPr lang="en-US" err="1">
                <a:solidFill>
                  <a:srgbClr val="424242"/>
                </a:solidFill>
                <a:latin typeface="Lato"/>
                <a:ea typeface="Lato"/>
                <a:cs typeface="Lato"/>
              </a:rPr>
              <a:t>grassi</a:t>
            </a:r>
            <a:endParaRPr lang="en-US">
              <a:solidFill>
                <a:srgbClr val="424242"/>
              </a:solidFill>
              <a:latin typeface="Lato"/>
              <a:ea typeface="Lato"/>
              <a:cs typeface="Lato"/>
            </a:endParaRPr>
          </a:p>
          <a:p>
            <a:r>
              <a:rPr lang="en-US">
                <a:solidFill>
                  <a:srgbClr val="424242"/>
                </a:solidFill>
                <a:latin typeface="Lato"/>
                <a:ea typeface="Lato"/>
                <a:cs typeface="Lato"/>
              </a:rPr>
              <a:t>D) </a:t>
            </a:r>
            <a:r>
              <a:rPr lang="en-US" err="1">
                <a:solidFill>
                  <a:srgbClr val="424242"/>
                </a:solidFill>
                <a:latin typeface="Lato"/>
                <a:ea typeface="Lato"/>
                <a:cs typeface="Lato"/>
              </a:rPr>
              <a:t>Lattazione</a:t>
            </a:r>
            <a:endParaRPr lang="en-US">
              <a:solidFill>
                <a:srgbClr val="424242"/>
              </a:solidFill>
              <a:latin typeface="Lato"/>
              <a:ea typeface="Lato"/>
              <a:cs typeface="Lato"/>
            </a:endParaRPr>
          </a:p>
          <a:p>
            <a:r>
              <a:rPr lang="en-US">
                <a:solidFill>
                  <a:srgbClr val="424242"/>
                </a:solidFill>
                <a:latin typeface="Lato"/>
                <a:ea typeface="Lato"/>
                <a:cs typeface="Lato"/>
              </a:rPr>
              <a:t>E) </a:t>
            </a:r>
            <a:r>
              <a:rPr lang="en-US" err="1">
                <a:solidFill>
                  <a:srgbClr val="424242"/>
                </a:solidFill>
                <a:latin typeface="Lato"/>
                <a:ea typeface="Lato"/>
                <a:cs typeface="Lato"/>
              </a:rPr>
              <a:t>Mobilitare</a:t>
            </a:r>
            <a:r>
              <a:rPr lang="en-US">
                <a:solidFill>
                  <a:srgbClr val="424242"/>
                </a:solidFill>
                <a:latin typeface="Lato"/>
                <a:ea typeface="Lato"/>
                <a:cs typeface="Lato"/>
              </a:rPr>
              <a:t> le </a:t>
            </a:r>
            <a:r>
              <a:rPr lang="en-US" err="1">
                <a:solidFill>
                  <a:srgbClr val="424242"/>
                </a:solidFill>
                <a:latin typeface="Lato"/>
                <a:ea typeface="Lato"/>
                <a:cs typeface="Lato"/>
              </a:rPr>
              <a:t>riserve</a:t>
            </a:r>
          </a:p>
        </p:txBody>
      </p:sp>
      <p:sp>
        <p:nvSpPr>
          <p:cNvPr id="3" name="CasellaDiTesto 2">
            <a:extLst>
              <a:ext uri="{FF2B5EF4-FFF2-40B4-BE49-F238E27FC236}">
                <a16:creationId xmlns:a16="http://schemas.microsoft.com/office/drawing/2014/main" id="{D8B388B4-A467-3161-DB24-6D7124BDCF22}"/>
              </a:ext>
            </a:extLst>
          </p:cNvPr>
          <p:cNvSpPr txBox="1"/>
          <p:nvPr/>
        </p:nvSpPr>
        <p:spPr>
          <a:xfrm>
            <a:off x="599400" y="482400"/>
            <a:ext cx="274320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it-IT" b="1">
                <a:latin typeface="Calibri"/>
              </a:rPr>
              <a:t>ESEMPIO 1</a:t>
            </a:r>
          </a:p>
        </p:txBody>
      </p:sp>
      <p:sp>
        <p:nvSpPr>
          <p:cNvPr id="4" name="CasellaDiTesto 3">
            <a:extLst>
              <a:ext uri="{FF2B5EF4-FFF2-40B4-BE49-F238E27FC236}">
                <a16:creationId xmlns:a16="http://schemas.microsoft.com/office/drawing/2014/main" id="{5186D819-7F7C-A82F-3E73-CEEE6C4024D7}"/>
              </a:ext>
            </a:extLst>
          </p:cNvPr>
          <p:cNvSpPr txBox="1"/>
          <p:nvPr/>
        </p:nvSpPr>
        <p:spPr>
          <a:xfrm>
            <a:off x="598275" y="4369275"/>
            <a:ext cx="8035200" cy="24160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900" b="1">
                <a:solidFill>
                  <a:srgbClr val="FF0000"/>
                </a:solidFill>
                <a:latin typeface="Calibri"/>
              </a:rPr>
              <a:t>La </a:t>
            </a:r>
            <a:r>
              <a:rPr lang="en-US" sz="1900" b="1" err="1">
                <a:solidFill>
                  <a:srgbClr val="FF0000"/>
                </a:solidFill>
                <a:latin typeface="Calibri"/>
              </a:rPr>
              <a:t>risposta</a:t>
            </a:r>
            <a:r>
              <a:rPr lang="en-US" sz="1900" b="1">
                <a:solidFill>
                  <a:srgbClr val="FF0000"/>
                </a:solidFill>
                <a:latin typeface="Calibri"/>
              </a:rPr>
              <a:t> </a:t>
            </a:r>
            <a:r>
              <a:rPr lang="en-US" sz="1900" b="1" err="1">
                <a:solidFill>
                  <a:srgbClr val="FF0000"/>
                </a:solidFill>
                <a:latin typeface="Calibri"/>
              </a:rPr>
              <a:t>corretta</a:t>
            </a:r>
            <a:r>
              <a:rPr lang="en-US" sz="1900" b="1">
                <a:solidFill>
                  <a:srgbClr val="FF0000"/>
                </a:solidFill>
                <a:latin typeface="Calibri"/>
              </a:rPr>
              <a:t> è la B</a:t>
            </a:r>
            <a:r>
              <a:rPr lang="en-US" sz="1900" b="1">
                <a:solidFill>
                  <a:srgbClr val="424242"/>
                </a:solidFill>
                <a:latin typeface="Calibri"/>
              </a:rPr>
              <a:t>.</a:t>
            </a:r>
            <a:r>
              <a:rPr lang="en-US" sz="1900">
                <a:latin typeface="Calibri"/>
              </a:rPr>
              <a:t>​</a:t>
            </a:r>
          </a:p>
          <a:p>
            <a:r>
              <a:rPr lang="en-US">
                <a:latin typeface="Calibri"/>
              </a:rPr>
              <a:t>​</a:t>
            </a:r>
          </a:p>
          <a:p>
            <a:r>
              <a:rPr lang="en-US" sz="1900">
                <a:solidFill>
                  <a:srgbClr val="424242"/>
                </a:solidFill>
                <a:latin typeface="Calibri"/>
              </a:rPr>
              <a:t>Il </a:t>
            </a:r>
            <a:r>
              <a:rPr lang="en-US" sz="1900" err="1">
                <a:solidFill>
                  <a:srgbClr val="424242"/>
                </a:solidFill>
                <a:latin typeface="Calibri"/>
              </a:rPr>
              <a:t>quesito</a:t>
            </a:r>
            <a:r>
              <a:rPr lang="en-US" sz="1900">
                <a:solidFill>
                  <a:srgbClr val="424242"/>
                </a:solidFill>
                <a:latin typeface="Calibri"/>
              </a:rPr>
              <a:t> </a:t>
            </a:r>
            <a:r>
              <a:rPr lang="en-US" sz="1900" err="1">
                <a:solidFill>
                  <a:srgbClr val="424242"/>
                </a:solidFill>
                <a:latin typeface="Calibri"/>
              </a:rPr>
              <a:t>appartiene</a:t>
            </a:r>
            <a:r>
              <a:rPr lang="en-US" sz="1900">
                <a:solidFill>
                  <a:srgbClr val="424242"/>
                </a:solidFill>
                <a:latin typeface="Calibri"/>
              </a:rPr>
              <a:t> </a:t>
            </a:r>
            <a:r>
              <a:rPr lang="en-US" sz="1900" err="1">
                <a:solidFill>
                  <a:srgbClr val="424242"/>
                </a:solidFill>
                <a:latin typeface="Calibri"/>
              </a:rPr>
              <a:t>alla</a:t>
            </a:r>
            <a:r>
              <a:rPr lang="en-US" sz="1900">
                <a:solidFill>
                  <a:srgbClr val="424242"/>
                </a:solidFill>
                <a:latin typeface="Calibri"/>
              </a:rPr>
              <a:t> </a:t>
            </a:r>
            <a:r>
              <a:rPr lang="en-US" sz="1900" err="1">
                <a:solidFill>
                  <a:srgbClr val="424242"/>
                </a:solidFill>
                <a:latin typeface="Calibri"/>
              </a:rPr>
              <a:t>tipologia</a:t>
            </a:r>
            <a:r>
              <a:rPr lang="en-US" sz="1900">
                <a:solidFill>
                  <a:srgbClr val="424242"/>
                </a:solidFill>
                <a:latin typeface="Calibri"/>
              </a:rPr>
              <a:t> “</a:t>
            </a:r>
            <a:r>
              <a:rPr lang="en-US" sz="1900" err="1">
                <a:solidFill>
                  <a:srgbClr val="424242"/>
                </a:solidFill>
                <a:latin typeface="Calibri"/>
              </a:rPr>
              <a:t>Cercare</a:t>
            </a:r>
            <a:r>
              <a:rPr lang="en-US" sz="1900">
                <a:solidFill>
                  <a:srgbClr val="424242"/>
                </a:solidFill>
                <a:latin typeface="Calibri"/>
              </a:rPr>
              <a:t> </a:t>
            </a:r>
            <a:r>
              <a:rPr lang="en-US" sz="1900" err="1">
                <a:solidFill>
                  <a:srgbClr val="424242"/>
                </a:solidFill>
                <a:latin typeface="Calibri"/>
              </a:rPr>
              <a:t>informazioni</a:t>
            </a:r>
            <a:r>
              <a:rPr lang="en-US" sz="1900">
                <a:solidFill>
                  <a:srgbClr val="424242"/>
                </a:solidFill>
                <a:latin typeface="Calibri"/>
              </a:rPr>
              <a:t> </a:t>
            </a:r>
            <a:r>
              <a:rPr lang="en-US" sz="1900" err="1">
                <a:solidFill>
                  <a:srgbClr val="424242"/>
                </a:solidFill>
                <a:latin typeface="Calibri"/>
              </a:rPr>
              <a:t>nel</a:t>
            </a:r>
            <a:r>
              <a:rPr lang="en-US" sz="1900">
                <a:solidFill>
                  <a:srgbClr val="424242"/>
                </a:solidFill>
                <a:latin typeface="Calibri"/>
              </a:rPr>
              <a:t> testo per uno </a:t>
            </a:r>
            <a:r>
              <a:rPr lang="en-US" sz="1900" err="1">
                <a:solidFill>
                  <a:srgbClr val="424242"/>
                </a:solidFill>
                <a:latin typeface="Calibri"/>
              </a:rPr>
              <a:t>specifico</a:t>
            </a:r>
            <a:r>
              <a:rPr lang="en-US" sz="1900">
                <a:solidFill>
                  <a:srgbClr val="424242"/>
                </a:solidFill>
                <a:latin typeface="Calibri"/>
              </a:rPr>
              <a:t> </a:t>
            </a:r>
            <a:r>
              <a:rPr lang="en-US" sz="1900" err="1">
                <a:solidFill>
                  <a:srgbClr val="424242"/>
                </a:solidFill>
                <a:latin typeface="Calibri"/>
              </a:rPr>
              <a:t>scopo</a:t>
            </a:r>
            <a:r>
              <a:rPr lang="en-US" sz="1900">
                <a:solidFill>
                  <a:srgbClr val="424242"/>
                </a:solidFill>
                <a:latin typeface="Calibri"/>
              </a:rPr>
              <a:t>”, </a:t>
            </a:r>
            <a:r>
              <a:rPr lang="en-US" sz="1900" err="1">
                <a:solidFill>
                  <a:srgbClr val="424242"/>
                </a:solidFill>
                <a:latin typeface="Calibri"/>
              </a:rPr>
              <a:t>che</a:t>
            </a:r>
            <a:r>
              <a:rPr lang="en-US" sz="1900">
                <a:solidFill>
                  <a:srgbClr val="424242"/>
                </a:solidFill>
                <a:latin typeface="Calibri"/>
              </a:rPr>
              <a:t> in </a:t>
            </a:r>
            <a:r>
              <a:rPr lang="en-US" sz="1900" err="1">
                <a:solidFill>
                  <a:srgbClr val="424242"/>
                </a:solidFill>
                <a:latin typeface="Calibri"/>
              </a:rPr>
              <a:t>questo</a:t>
            </a:r>
            <a:r>
              <a:rPr lang="en-US" sz="1900">
                <a:solidFill>
                  <a:srgbClr val="424242"/>
                </a:solidFill>
                <a:latin typeface="Calibri"/>
              </a:rPr>
              <a:t> </a:t>
            </a:r>
            <a:r>
              <a:rPr lang="en-US" sz="1900" err="1">
                <a:solidFill>
                  <a:srgbClr val="424242"/>
                </a:solidFill>
                <a:latin typeface="Calibri"/>
              </a:rPr>
              <a:t>caso</a:t>
            </a:r>
            <a:r>
              <a:rPr lang="en-US" sz="1900">
                <a:solidFill>
                  <a:srgbClr val="424242"/>
                </a:solidFill>
                <a:latin typeface="Calibri"/>
              </a:rPr>
              <a:t> è la </a:t>
            </a:r>
            <a:r>
              <a:rPr lang="en-US" sz="1900" err="1">
                <a:solidFill>
                  <a:srgbClr val="424242"/>
                </a:solidFill>
                <a:latin typeface="Calibri"/>
              </a:rPr>
              <a:t>parola</a:t>
            </a:r>
            <a:r>
              <a:rPr lang="en-US" sz="1900">
                <a:solidFill>
                  <a:srgbClr val="424242"/>
                </a:solidFill>
                <a:latin typeface="Calibri"/>
              </a:rPr>
              <a:t> </a:t>
            </a:r>
            <a:r>
              <a:rPr lang="en-US" sz="1900" err="1">
                <a:solidFill>
                  <a:srgbClr val="424242"/>
                </a:solidFill>
                <a:latin typeface="Calibri"/>
              </a:rPr>
              <a:t>connessa</a:t>
            </a:r>
            <a:r>
              <a:rPr lang="en-US" sz="1900">
                <a:solidFill>
                  <a:srgbClr val="424242"/>
                </a:solidFill>
                <a:latin typeface="Calibri"/>
              </a:rPr>
              <a:t> </a:t>
            </a:r>
            <a:r>
              <a:rPr lang="en-US" sz="1900" err="1">
                <a:solidFill>
                  <a:srgbClr val="424242"/>
                </a:solidFill>
                <a:latin typeface="Calibri"/>
              </a:rPr>
              <a:t>logicamente</a:t>
            </a:r>
            <a:r>
              <a:rPr lang="en-US" sz="1900">
                <a:solidFill>
                  <a:srgbClr val="424242"/>
                </a:solidFill>
                <a:latin typeface="Calibri"/>
              </a:rPr>
              <a:t> con </a:t>
            </a:r>
            <a:r>
              <a:rPr lang="en-US" sz="1900" err="1">
                <a:solidFill>
                  <a:srgbClr val="424242"/>
                </a:solidFill>
                <a:latin typeface="Calibri"/>
              </a:rPr>
              <a:t>l’espressione</a:t>
            </a:r>
            <a:r>
              <a:rPr lang="en-US" sz="1900">
                <a:solidFill>
                  <a:srgbClr val="424242"/>
                </a:solidFill>
                <a:latin typeface="Calibri"/>
              </a:rPr>
              <a:t> “</a:t>
            </a:r>
            <a:r>
              <a:rPr lang="en-US" sz="1900" err="1">
                <a:solidFill>
                  <a:srgbClr val="424242"/>
                </a:solidFill>
                <a:latin typeface="Calibri"/>
              </a:rPr>
              <a:t>bilancio</a:t>
            </a:r>
            <a:r>
              <a:rPr lang="en-US" sz="1900">
                <a:solidFill>
                  <a:srgbClr val="424242"/>
                </a:solidFill>
                <a:latin typeface="Calibri"/>
              </a:rPr>
              <a:t> </a:t>
            </a:r>
            <a:r>
              <a:rPr lang="en-US" sz="1900" err="1">
                <a:solidFill>
                  <a:srgbClr val="424242"/>
                </a:solidFill>
                <a:latin typeface="Calibri"/>
              </a:rPr>
              <a:t>negativo</a:t>
            </a:r>
            <a:r>
              <a:rPr lang="en-US" sz="1900">
                <a:solidFill>
                  <a:srgbClr val="424242"/>
                </a:solidFill>
                <a:latin typeface="Calibri"/>
              </a:rPr>
              <a:t>”.</a:t>
            </a:r>
            <a:r>
              <a:rPr lang="en-US" sz="1900">
                <a:latin typeface="Calibri"/>
              </a:rPr>
              <a:t>​</a:t>
            </a:r>
          </a:p>
          <a:p>
            <a:r>
              <a:rPr lang="en-US" sz="1900" err="1">
                <a:solidFill>
                  <a:srgbClr val="424242"/>
                </a:solidFill>
                <a:latin typeface="Calibri"/>
              </a:rPr>
              <a:t>Ognuna</a:t>
            </a:r>
            <a:r>
              <a:rPr lang="en-US" sz="1900">
                <a:solidFill>
                  <a:srgbClr val="424242"/>
                </a:solidFill>
                <a:latin typeface="Calibri"/>
              </a:rPr>
              <a:t> </a:t>
            </a:r>
            <a:r>
              <a:rPr lang="en-US" sz="1900" err="1">
                <a:solidFill>
                  <a:srgbClr val="424242"/>
                </a:solidFill>
                <a:latin typeface="Calibri"/>
              </a:rPr>
              <a:t>delle</a:t>
            </a:r>
            <a:r>
              <a:rPr lang="en-US" sz="1900">
                <a:solidFill>
                  <a:srgbClr val="424242"/>
                </a:solidFill>
                <a:latin typeface="Calibri"/>
              </a:rPr>
              <a:t> alternative </a:t>
            </a:r>
            <a:r>
              <a:rPr lang="en-US" sz="1900" err="1">
                <a:solidFill>
                  <a:srgbClr val="424242"/>
                </a:solidFill>
                <a:latin typeface="Calibri"/>
              </a:rPr>
              <a:t>corrisponde</a:t>
            </a:r>
            <a:r>
              <a:rPr lang="en-US" sz="1900">
                <a:solidFill>
                  <a:srgbClr val="424242"/>
                </a:solidFill>
                <a:latin typeface="Calibri"/>
              </a:rPr>
              <a:t> ad </a:t>
            </a:r>
            <a:r>
              <a:rPr lang="en-US" sz="1900" err="1">
                <a:solidFill>
                  <a:srgbClr val="424242"/>
                </a:solidFill>
                <a:latin typeface="Calibri"/>
              </a:rPr>
              <a:t>una</a:t>
            </a:r>
            <a:r>
              <a:rPr lang="en-US" sz="1900">
                <a:solidFill>
                  <a:srgbClr val="424242"/>
                </a:solidFill>
                <a:latin typeface="Calibri"/>
              </a:rPr>
              <a:t> </a:t>
            </a:r>
            <a:r>
              <a:rPr lang="en-US" sz="1900" err="1">
                <a:solidFill>
                  <a:srgbClr val="424242"/>
                </a:solidFill>
                <a:latin typeface="Calibri"/>
              </a:rPr>
              <a:t>parola</a:t>
            </a:r>
            <a:r>
              <a:rPr lang="en-US" sz="1900">
                <a:solidFill>
                  <a:srgbClr val="424242"/>
                </a:solidFill>
                <a:latin typeface="Calibri"/>
              </a:rPr>
              <a:t> </a:t>
            </a:r>
            <a:r>
              <a:rPr lang="en-US" sz="1900" err="1">
                <a:solidFill>
                  <a:srgbClr val="424242"/>
                </a:solidFill>
                <a:latin typeface="Calibri"/>
              </a:rPr>
              <a:t>presente</a:t>
            </a:r>
            <a:r>
              <a:rPr lang="en-US" sz="1900">
                <a:solidFill>
                  <a:srgbClr val="424242"/>
                </a:solidFill>
                <a:latin typeface="Calibri"/>
              </a:rPr>
              <a:t> </a:t>
            </a:r>
            <a:r>
              <a:rPr lang="en-US" sz="1900" err="1">
                <a:solidFill>
                  <a:srgbClr val="424242"/>
                </a:solidFill>
                <a:latin typeface="Calibri"/>
              </a:rPr>
              <a:t>nel</a:t>
            </a:r>
            <a:r>
              <a:rPr lang="en-US" sz="1900">
                <a:solidFill>
                  <a:srgbClr val="424242"/>
                </a:solidFill>
                <a:latin typeface="Calibri"/>
              </a:rPr>
              <a:t> </a:t>
            </a:r>
            <a:r>
              <a:rPr lang="en-US" sz="1900" err="1">
                <a:solidFill>
                  <a:srgbClr val="424242"/>
                </a:solidFill>
                <a:latin typeface="Calibri"/>
              </a:rPr>
              <a:t>testo,ma</a:t>
            </a:r>
            <a:r>
              <a:rPr lang="en-US" sz="1900">
                <a:solidFill>
                  <a:srgbClr val="424242"/>
                </a:solidFill>
                <a:latin typeface="Calibri"/>
              </a:rPr>
              <a:t> </a:t>
            </a:r>
            <a:r>
              <a:rPr lang="en-US" sz="1900" err="1">
                <a:solidFill>
                  <a:srgbClr val="424242"/>
                </a:solidFill>
                <a:latin typeface="Calibri"/>
              </a:rPr>
              <a:t>l’unica</a:t>
            </a:r>
            <a:r>
              <a:rPr lang="en-US" sz="1900">
                <a:solidFill>
                  <a:srgbClr val="424242"/>
                </a:solidFill>
                <a:latin typeface="Calibri"/>
              </a:rPr>
              <a:t> </a:t>
            </a:r>
            <a:r>
              <a:rPr lang="en-US" sz="1900" err="1">
                <a:solidFill>
                  <a:srgbClr val="424242"/>
                </a:solidFill>
                <a:latin typeface="Calibri"/>
              </a:rPr>
              <a:t>coerente</a:t>
            </a:r>
            <a:r>
              <a:rPr lang="en-US" sz="1900">
                <a:solidFill>
                  <a:srgbClr val="424242"/>
                </a:solidFill>
                <a:latin typeface="Calibri"/>
              </a:rPr>
              <a:t> con </a:t>
            </a:r>
            <a:r>
              <a:rPr lang="en-US" sz="1900" err="1">
                <a:solidFill>
                  <a:srgbClr val="424242"/>
                </a:solidFill>
                <a:latin typeface="Calibri"/>
              </a:rPr>
              <a:t>l’espressione</a:t>
            </a:r>
            <a:r>
              <a:rPr lang="en-US" sz="1900">
                <a:solidFill>
                  <a:srgbClr val="424242"/>
                </a:solidFill>
                <a:latin typeface="Calibri"/>
              </a:rPr>
              <a:t> “</a:t>
            </a:r>
            <a:r>
              <a:rPr lang="en-US" sz="1900" err="1">
                <a:solidFill>
                  <a:srgbClr val="424242"/>
                </a:solidFill>
                <a:latin typeface="Calibri"/>
              </a:rPr>
              <a:t>bilancio</a:t>
            </a:r>
            <a:r>
              <a:rPr lang="en-US" sz="1900">
                <a:solidFill>
                  <a:srgbClr val="424242"/>
                </a:solidFill>
                <a:latin typeface="Calibri"/>
              </a:rPr>
              <a:t> </a:t>
            </a:r>
            <a:r>
              <a:rPr lang="en-US" sz="1900" err="1">
                <a:solidFill>
                  <a:srgbClr val="424242"/>
                </a:solidFill>
                <a:latin typeface="Calibri"/>
              </a:rPr>
              <a:t>negativo</a:t>
            </a:r>
            <a:r>
              <a:rPr lang="en-US" sz="1900">
                <a:solidFill>
                  <a:srgbClr val="424242"/>
                </a:solidFill>
                <a:latin typeface="Calibri"/>
              </a:rPr>
              <a:t>” è ENERGIA (</a:t>
            </a:r>
            <a:r>
              <a:rPr lang="en-US" sz="1900" err="1">
                <a:solidFill>
                  <a:srgbClr val="424242"/>
                </a:solidFill>
                <a:latin typeface="Calibri"/>
              </a:rPr>
              <a:t>rapporto</a:t>
            </a:r>
            <a:r>
              <a:rPr lang="en-US" sz="1900">
                <a:solidFill>
                  <a:srgbClr val="424242"/>
                </a:solidFill>
                <a:latin typeface="Calibri"/>
              </a:rPr>
              <a:t> </a:t>
            </a:r>
            <a:r>
              <a:rPr lang="en-US">
                <a:latin typeface="Calibri"/>
              </a:rPr>
              <a:t>causa – </a:t>
            </a:r>
            <a:r>
              <a:rPr lang="en-US" sz="1900" err="1">
                <a:solidFill>
                  <a:srgbClr val="424242"/>
                </a:solidFill>
                <a:latin typeface="Calibri"/>
              </a:rPr>
              <a:t>effetto</a:t>
            </a:r>
            <a:r>
              <a:rPr lang="en-US" sz="1900">
                <a:solidFill>
                  <a:srgbClr val="424242"/>
                </a:solidFill>
                <a:latin typeface="Calibri"/>
              </a:rPr>
              <a:t>).</a:t>
            </a:r>
            <a:r>
              <a:rPr lang="en-US" sz="1900">
                <a:latin typeface="Calibri"/>
              </a:rPr>
              <a:t>​</a:t>
            </a:r>
            <a:endParaRPr lang="it-IT" sz="1800" b="0" i="0" u="none" strike="noStrike" cap="none" spc="0" normalizeH="0" baseline="0">
              <a:ln>
                <a:noFill/>
              </a:ln>
              <a:solidFill>
                <a:srgbClr val="000000"/>
              </a:solidFill>
              <a:effectLst/>
              <a:uFillTx/>
              <a:latin typeface="Calibri"/>
              <a:ea typeface="+mj-ea"/>
              <a:cs typeface="+mj-cs"/>
            </a:endParaRPr>
          </a:p>
        </p:txBody>
      </p:sp>
    </p:spTree>
    <p:extLst>
      <p:ext uri="{BB962C8B-B14F-4D97-AF65-F5344CB8AC3E}">
        <p14:creationId xmlns:p14="http://schemas.microsoft.com/office/powerpoint/2010/main" val="8568982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CB21DF2-8589-ECD8-A1C7-6BD3F44F6736}"/>
              </a:ext>
            </a:extLst>
          </p:cNvPr>
          <p:cNvSpPr txBox="1"/>
          <p:nvPr/>
        </p:nvSpPr>
        <p:spPr>
          <a:xfrm>
            <a:off x="365400" y="149400"/>
            <a:ext cx="274320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it-IT" b="1">
                <a:latin typeface="Calibri"/>
              </a:rPr>
              <a:t>ESEMPIO 2</a:t>
            </a:r>
          </a:p>
        </p:txBody>
      </p:sp>
      <p:sp>
        <p:nvSpPr>
          <p:cNvPr id="4" name="CasellaDiTesto 3">
            <a:extLst>
              <a:ext uri="{FF2B5EF4-FFF2-40B4-BE49-F238E27FC236}">
                <a16:creationId xmlns:a16="http://schemas.microsoft.com/office/drawing/2014/main" id="{8126168E-7504-D9C7-C39B-E652401253DA}"/>
              </a:ext>
            </a:extLst>
          </p:cNvPr>
          <p:cNvSpPr txBox="1"/>
          <p:nvPr/>
        </p:nvSpPr>
        <p:spPr>
          <a:xfrm>
            <a:off x="365400" y="707400"/>
            <a:ext cx="8422200" cy="3046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err="1">
                <a:solidFill>
                  <a:srgbClr val="424242"/>
                </a:solidFill>
                <a:latin typeface="Calibri"/>
                <a:cs typeface="Arial"/>
              </a:rPr>
              <a:t>Analizziamo</a:t>
            </a:r>
            <a:r>
              <a:rPr lang="en-US" sz="1600">
                <a:solidFill>
                  <a:srgbClr val="424242"/>
                </a:solidFill>
                <a:latin typeface="Calibri"/>
                <a:cs typeface="Arial"/>
              </a:rPr>
              <a:t> il </a:t>
            </a:r>
            <a:r>
              <a:rPr lang="en-US" sz="1600" err="1">
                <a:solidFill>
                  <a:srgbClr val="424242"/>
                </a:solidFill>
                <a:latin typeface="Calibri"/>
                <a:cs typeface="Arial"/>
              </a:rPr>
              <a:t>seguente</a:t>
            </a:r>
            <a:r>
              <a:rPr lang="en-US" sz="1600">
                <a:solidFill>
                  <a:srgbClr val="424242"/>
                </a:solidFill>
                <a:latin typeface="Calibri"/>
                <a:cs typeface="Arial"/>
              </a:rPr>
              <a:t> </a:t>
            </a:r>
            <a:r>
              <a:rPr lang="en-US" sz="1600" err="1">
                <a:solidFill>
                  <a:srgbClr val="424242"/>
                </a:solidFill>
                <a:latin typeface="Calibri"/>
                <a:cs typeface="Arial"/>
              </a:rPr>
              <a:t>quesito</a:t>
            </a:r>
            <a:r>
              <a:rPr lang="en-US" sz="1600">
                <a:solidFill>
                  <a:srgbClr val="424242"/>
                </a:solidFill>
                <a:latin typeface="Calibri"/>
                <a:cs typeface="Arial"/>
              </a:rPr>
              <a:t> di </a:t>
            </a:r>
            <a:r>
              <a:rPr lang="en-US" sz="1600" err="1">
                <a:solidFill>
                  <a:srgbClr val="424242"/>
                </a:solidFill>
                <a:latin typeface="Calibri"/>
                <a:cs typeface="Arial"/>
              </a:rPr>
              <a:t>comprensione</a:t>
            </a:r>
            <a:r>
              <a:rPr lang="en-US" sz="1600">
                <a:solidFill>
                  <a:srgbClr val="424242"/>
                </a:solidFill>
                <a:latin typeface="Calibri"/>
                <a:cs typeface="Arial"/>
              </a:rPr>
              <a:t> del testo </a:t>
            </a:r>
            <a:r>
              <a:rPr lang="en-US" sz="1600" err="1">
                <a:solidFill>
                  <a:srgbClr val="424242"/>
                </a:solidFill>
                <a:latin typeface="Calibri"/>
                <a:cs typeface="Arial"/>
              </a:rPr>
              <a:t>valutando</a:t>
            </a:r>
            <a:r>
              <a:rPr lang="en-US" sz="1600">
                <a:solidFill>
                  <a:srgbClr val="424242"/>
                </a:solidFill>
                <a:latin typeface="Calibri"/>
                <a:cs typeface="Arial"/>
              </a:rPr>
              <a:t> come cambia la </a:t>
            </a:r>
            <a:r>
              <a:rPr lang="en-US" sz="1600" err="1">
                <a:solidFill>
                  <a:srgbClr val="424242"/>
                </a:solidFill>
                <a:latin typeface="Calibri"/>
                <a:cs typeface="Arial"/>
              </a:rPr>
              <a:t>risposta</a:t>
            </a:r>
            <a:r>
              <a:rPr lang="en-US" sz="1600">
                <a:solidFill>
                  <a:srgbClr val="424242"/>
                </a:solidFill>
                <a:latin typeface="Calibri"/>
                <a:cs typeface="Arial"/>
              </a:rPr>
              <a:t> </a:t>
            </a:r>
            <a:r>
              <a:rPr lang="en-US" sz="1600" err="1">
                <a:solidFill>
                  <a:srgbClr val="424242"/>
                </a:solidFill>
                <a:latin typeface="Calibri"/>
                <a:cs typeface="Arial"/>
              </a:rPr>
              <a:t>corretta</a:t>
            </a:r>
            <a:r>
              <a:rPr lang="en-US" sz="1600">
                <a:solidFill>
                  <a:srgbClr val="424242"/>
                </a:solidFill>
                <a:latin typeface="Calibri"/>
                <a:cs typeface="Arial"/>
              </a:rPr>
              <a:t> in </a:t>
            </a:r>
            <a:r>
              <a:rPr lang="en-US" sz="1600" err="1">
                <a:solidFill>
                  <a:srgbClr val="424242"/>
                </a:solidFill>
                <a:latin typeface="Calibri"/>
                <a:cs typeface="Arial"/>
              </a:rPr>
              <a:t>relazione</a:t>
            </a:r>
            <a:r>
              <a:rPr lang="en-US" sz="1600">
                <a:solidFill>
                  <a:srgbClr val="424242"/>
                </a:solidFill>
                <a:latin typeface="Calibri"/>
                <a:cs typeface="Arial"/>
              </a:rPr>
              <a:t> </a:t>
            </a:r>
            <a:r>
              <a:rPr lang="en-US" sz="1600" err="1">
                <a:solidFill>
                  <a:srgbClr val="424242"/>
                </a:solidFill>
                <a:latin typeface="Calibri"/>
                <a:cs typeface="Arial"/>
              </a:rPr>
              <a:t>alla</a:t>
            </a:r>
            <a:r>
              <a:rPr lang="en-US" sz="1600">
                <a:solidFill>
                  <a:srgbClr val="424242"/>
                </a:solidFill>
                <a:latin typeface="Calibri"/>
                <a:cs typeface="Arial"/>
              </a:rPr>
              <a:t> </a:t>
            </a:r>
            <a:r>
              <a:rPr lang="en-US" sz="1600" err="1">
                <a:solidFill>
                  <a:srgbClr val="424242"/>
                </a:solidFill>
                <a:latin typeface="Calibri"/>
                <a:cs typeface="Arial"/>
              </a:rPr>
              <a:t>richiesta</a:t>
            </a:r>
            <a:r>
              <a:rPr lang="en-US" sz="1600">
                <a:solidFill>
                  <a:srgbClr val="424242"/>
                </a:solidFill>
                <a:latin typeface="Calibri"/>
                <a:cs typeface="Arial"/>
              </a:rPr>
              <a:t> </a:t>
            </a:r>
            <a:r>
              <a:rPr lang="en-US" sz="1600" err="1">
                <a:solidFill>
                  <a:srgbClr val="424242"/>
                </a:solidFill>
                <a:latin typeface="Calibri"/>
                <a:cs typeface="Arial"/>
              </a:rPr>
              <a:t>della</a:t>
            </a:r>
            <a:r>
              <a:rPr lang="en-US" sz="1600">
                <a:solidFill>
                  <a:srgbClr val="424242"/>
                </a:solidFill>
                <a:latin typeface="Calibri"/>
                <a:cs typeface="Arial"/>
              </a:rPr>
              <a:t> </a:t>
            </a:r>
            <a:r>
              <a:rPr lang="en-US" sz="1600" err="1">
                <a:solidFill>
                  <a:srgbClr val="424242"/>
                </a:solidFill>
                <a:latin typeface="Calibri"/>
                <a:cs typeface="Arial"/>
              </a:rPr>
              <a:t>domanda</a:t>
            </a:r>
            <a:r>
              <a:rPr lang="en-US" sz="1600">
                <a:solidFill>
                  <a:srgbClr val="424242"/>
                </a:solidFill>
                <a:latin typeface="Calibri"/>
                <a:cs typeface="Arial"/>
              </a:rPr>
              <a:t>.</a:t>
            </a:r>
          </a:p>
          <a:p>
            <a:endParaRPr lang="en-US" sz="1600">
              <a:solidFill>
                <a:srgbClr val="424242"/>
              </a:solidFill>
              <a:latin typeface="Calibri"/>
              <a:cs typeface="Arial"/>
            </a:endParaRPr>
          </a:p>
          <a:p>
            <a:r>
              <a:rPr lang="en-US" sz="1600" b="1">
                <a:solidFill>
                  <a:srgbClr val="424242"/>
                </a:solidFill>
                <a:latin typeface="Calibri"/>
                <a:cs typeface="Arial"/>
              </a:rPr>
              <a:t>Un </a:t>
            </a:r>
            <a:r>
              <a:rPr lang="en-US" sz="1600" b="1" err="1">
                <a:solidFill>
                  <a:srgbClr val="424242"/>
                </a:solidFill>
                <a:latin typeface="Calibri"/>
                <a:cs typeface="Arial"/>
              </a:rPr>
              <a:t>ispettore</a:t>
            </a:r>
            <a:r>
              <a:rPr lang="en-US" sz="1600" b="1">
                <a:solidFill>
                  <a:srgbClr val="424242"/>
                </a:solidFill>
                <a:latin typeface="Calibri"/>
                <a:cs typeface="Arial"/>
              </a:rPr>
              <a:t> </a:t>
            </a:r>
            <a:r>
              <a:rPr lang="en-US" sz="1600" b="1" err="1">
                <a:solidFill>
                  <a:srgbClr val="424242"/>
                </a:solidFill>
                <a:latin typeface="Calibri"/>
                <a:cs typeface="Arial"/>
              </a:rPr>
              <a:t>ministeriale</a:t>
            </a:r>
            <a:r>
              <a:rPr lang="en-US" sz="1600" b="1">
                <a:solidFill>
                  <a:srgbClr val="424242"/>
                </a:solidFill>
                <a:latin typeface="Calibri"/>
                <a:cs typeface="Arial"/>
              </a:rPr>
              <a:t> ha </a:t>
            </a:r>
            <a:r>
              <a:rPr lang="en-US" sz="1600" b="1" err="1">
                <a:solidFill>
                  <a:srgbClr val="424242"/>
                </a:solidFill>
                <a:latin typeface="Calibri"/>
                <a:cs typeface="Arial"/>
              </a:rPr>
              <a:t>visitato</a:t>
            </a:r>
            <a:r>
              <a:rPr lang="en-US" sz="1600" b="1">
                <a:solidFill>
                  <a:srgbClr val="424242"/>
                </a:solidFill>
                <a:latin typeface="Calibri"/>
                <a:cs typeface="Arial"/>
              </a:rPr>
              <a:t> </a:t>
            </a:r>
            <a:r>
              <a:rPr lang="en-US" sz="1600" b="1" err="1">
                <a:solidFill>
                  <a:srgbClr val="424242"/>
                </a:solidFill>
                <a:latin typeface="Calibri"/>
                <a:cs typeface="Arial"/>
              </a:rPr>
              <a:t>una</a:t>
            </a:r>
            <a:r>
              <a:rPr lang="en-US" sz="1600" b="1">
                <a:solidFill>
                  <a:srgbClr val="424242"/>
                </a:solidFill>
                <a:latin typeface="Calibri"/>
                <a:cs typeface="Arial"/>
              </a:rPr>
              <a:t> </a:t>
            </a:r>
            <a:r>
              <a:rPr lang="en-US" sz="1600" b="1" err="1">
                <a:solidFill>
                  <a:srgbClr val="424242"/>
                </a:solidFill>
                <a:latin typeface="Calibri"/>
                <a:cs typeface="Arial"/>
              </a:rPr>
              <a:t>scuola</a:t>
            </a:r>
            <a:r>
              <a:rPr lang="en-US" sz="1600" b="1">
                <a:solidFill>
                  <a:srgbClr val="424242"/>
                </a:solidFill>
                <a:latin typeface="Calibri"/>
                <a:cs typeface="Arial"/>
              </a:rPr>
              <a:t> </a:t>
            </a:r>
            <a:r>
              <a:rPr lang="en-US" sz="1600" b="1" err="1">
                <a:solidFill>
                  <a:srgbClr val="424242"/>
                </a:solidFill>
                <a:latin typeface="Calibri"/>
                <a:cs typeface="Arial"/>
              </a:rPr>
              <a:t>primaria</a:t>
            </a:r>
            <a:r>
              <a:rPr lang="en-US" sz="1600" b="1">
                <a:solidFill>
                  <a:srgbClr val="424242"/>
                </a:solidFill>
                <a:latin typeface="Calibri"/>
                <a:cs typeface="Arial"/>
              </a:rPr>
              <a:t>. Secondo </a:t>
            </a:r>
            <a:r>
              <a:rPr lang="en-US" sz="1600" b="1" err="1">
                <a:solidFill>
                  <a:srgbClr val="424242"/>
                </a:solidFill>
                <a:latin typeface="Calibri"/>
                <a:cs typeface="Arial"/>
              </a:rPr>
              <a:t>l’ispettore</a:t>
            </a:r>
            <a:r>
              <a:rPr lang="en-US" sz="1600" b="1">
                <a:solidFill>
                  <a:srgbClr val="424242"/>
                </a:solidFill>
                <a:latin typeface="Calibri"/>
                <a:cs typeface="Arial"/>
              </a:rPr>
              <a:t>, per </a:t>
            </a:r>
            <a:r>
              <a:rPr lang="en-US" sz="1600" b="1" err="1">
                <a:solidFill>
                  <a:srgbClr val="424242"/>
                </a:solidFill>
                <a:latin typeface="Calibri"/>
                <a:cs typeface="Arial"/>
              </a:rPr>
              <a:t>massimizzare</a:t>
            </a:r>
            <a:r>
              <a:rPr lang="en-US" sz="1600" b="1">
                <a:solidFill>
                  <a:srgbClr val="424242"/>
                </a:solidFill>
                <a:latin typeface="Calibri"/>
                <a:cs typeface="Arial"/>
              </a:rPr>
              <a:t> </a:t>
            </a:r>
            <a:r>
              <a:rPr lang="en-US" sz="1600" b="1" err="1">
                <a:solidFill>
                  <a:srgbClr val="424242"/>
                </a:solidFill>
                <a:latin typeface="Calibri"/>
                <a:cs typeface="Arial"/>
              </a:rPr>
              <a:t>l’efficienza</a:t>
            </a:r>
            <a:r>
              <a:rPr lang="en-US" sz="1600" b="1">
                <a:solidFill>
                  <a:srgbClr val="424242"/>
                </a:solidFill>
                <a:latin typeface="Calibri"/>
                <a:cs typeface="Arial"/>
              </a:rPr>
              <a:t> </a:t>
            </a:r>
            <a:r>
              <a:rPr lang="en-US" sz="1600" b="1" err="1">
                <a:solidFill>
                  <a:srgbClr val="424242"/>
                </a:solidFill>
                <a:latin typeface="Calibri"/>
                <a:cs typeface="Arial"/>
              </a:rPr>
              <a:t>della</a:t>
            </a:r>
            <a:r>
              <a:rPr lang="en-US" sz="1600" b="1">
                <a:solidFill>
                  <a:srgbClr val="424242"/>
                </a:solidFill>
                <a:latin typeface="Calibri"/>
                <a:cs typeface="Arial"/>
              </a:rPr>
              <a:t> </a:t>
            </a:r>
            <a:r>
              <a:rPr lang="en-US" sz="1600" b="1" err="1">
                <a:solidFill>
                  <a:srgbClr val="424242"/>
                </a:solidFill>
                <a:latin typeface="Calibri"/>
                <a:cs typeface="Arial"/>
              </a:rPr>
              <a:t>scuola</a:t>
            </a:r>
            <a:r>
              <a:rPr lang="en-US" sz="1600" b="1">
                <a:solidFill>
                  <a:srgbClr val="424242"/>
                </a:solidFill>
                <a:latin typeface="Calibri"/>
                <a:cs typeface="Arial"/>
              </a:rPr>
              <a:t>, </a:t>
            </a:r>
            <a:r>
              <a:rPr lang="en-US" sz="1600" b="1" err="1">
                <a:solidFill>
                  <a:srgbClr val="424242"/>
                </a:solidFill>
                <a:latin typeface="Calibri"/>
                <a:cs typeface="Arial"/>
              </a:rPr>
              <a:t>gli</a:t>
            </a:r>
            <a:r>
              <a:rPr lang="en-US" sz="1600" b="1">
                <a:solidFill>
                  <a:srgbClr val="424242"/>
                </a:solidFill>
                <a:latin typeface="Calibri"/>
                <a:cs typeface="Arial"/>
              </a:rPr>
              <a:t> </a:t>
            </a:r>
            <a:r>
              <a:rPr lang="en-US" sz="1600" b="1" err="1">
                <a:solidFill>
                  <a:srgbClr val="424242"/>
                </a:solidFill>
                <a:latin typeface="Calibri"/>
                <a:cs typeface="Arial"/>
              </a:rPr>
              <a:t>insegnanti</a:t>
            </a:r>
            <a:r>
              <a:rPr lang="en-US" sz="1600" b="1">
                <a:solidFill>
                  <a:srgbClr val="424242"/>
                </a:solidFill>
                <a:latin typeface="Calibri"/>
                <a:cs typeface="Arial"/>
              </a:rPr>
              <a:t> </a:t>
            </a:r>
            <a:r>
              <a:rPr lang="en-US" sz="1600" b="1" err="1">
                <a:solidFill>
                  <a:srgbClr val="424242"/>
                </a:solidFill>
                <a:latin typeface="Calibri"/>
                <a:cs typeface="Arial"/>
              </a:rPr>
              <a:t>dovrebbero</a:t>
            </a:r>
            <a:r>
              <a:rPr lang="en-US" sz="1600" b="1">
                <a:solidFill>
                  <a:srgbClr val="424242"/>
                </a:solidFill>
                <a:latin typeface="Calibri"/>
                <a:cs typeface="Arial"/>
              </a:rPr>
              <a:t> </a:t>
            </a:r>
            <a:r>
              <a:rPr lang="en-US" sz="1600" b="1" err="1">
                <a:solidFill>
                  <a:srgbClr val="424242"/>
                </a:solidFill>
                <a:latin typeface="Calibri"/>
                <a:cs typeface="Arial"/>
              </a:rPr>
              <a:t>essere</a:t>
            </a:r>
            <a:r>
              <a:rPr lang="en-US" sz="1600" b="1">
                <a:solidFill>
                  <a:srgbClr val="424242"/>
                </a:solidFill>
                <a:latin typeface="Calibri"/>
                <a:cs typeface="Arial"/>
              </a:rPr>
              <a:t> </a:t>
            </a:r>
            <a:r>
              <a:rPr lang="en-US" sz="1600" b="1" err="1">
                <a:solidFill>
                  <a:srgbClr val="424242"/>
                </a:solidFill>
                <a:latin typeface="Calibri"/>
                <a:cs typeface="Arial"/>
              </a:rPr>
              <a:t>consapevoli</a:t>
            </a:r>
            <a:r>
              <a:rPr lang="en-US" sz="1600" b="1">
                <a:solidFill>
                  <a:srgbClr val="424242"/>
                </a:solidFill>
                <a:latin typeface="Calibri"/>
                <a:cs typeface="Arial"/>
              </a:rPr>
              <a:t> </a:t>
            </a:r>
            <a:r>
              <a:rPr lang="en-US" sz="1600" b="1" err="1">
                <a:solidFill>
                  <a:srgbClr val="424242"/>
                </a:solidFill>
                <a:latin typeface="Calibri"/>
                <a:cs typeface="Arial"/>
              </a:rPr>
              <a:t>delle</a:t>
            </a:r>
            <a:r>
              <a:rPr lang="en-US" sz="1600" b="1">
                <a:solidFill>
                  <a:srgbClr val="424242"/>
                </a:solidFill>
                <a:latin typeface="Calibri"/>
                <a:cs typeface="Arial"/>
              </a:rPr>
              <a:t> </a:t>
            </a:r>
            <a:r>
              <a:rPr lang="en-US" sz="1600" b="1" err="1">
                <a:solidFill>
                  <a:srgbClr val="424242"/>
                </a:solidFill>
                <a:latin typeface="Calibri"/>
                <a:cs typeface="Arial"/>
              </a:rPr>
              <a:t>loro</a:t>
            </a:r>
            <a:r>
              <a:rPr lang="en-US" sz="1600" b="1">
                <a:solidFill>
                  <a:srgbClr val="424242"/>
                </a:solidFill>
                <a:latin typeface="Calibri"/>
                <a:cs typeface="Arial"/>
              </a:rPr>
              <a:t> </a:t>
            </a:r>
            <a:r>
              <a:rPr lang="en-US" sz="1600" b="1" err="1">
                <a:solidFill>
                  <a:srgbClr val="424242"/>
                </a:solidFill>
                <a:latin typeface="Calibri"/>
                <a:cs typeface="Arial"/>
              </a:rPr>
              <a:t>capacità</a:t>
            </a:r>
            <a:r>
              <a:rPr lang="en-US" sz="1600" b="1">
                <a:solidFill>
                  <a:srgbClr val="424242"/>
                </a:solidFill>
                <a:latin typeface="Calibri"/>
                <a:cs typeface="Arial"/>
              </a:rPr>
              <a:t> di </a:t>
            </a:r>
            <a:r>
              <a:rPr lang="en-US" sz="1600" b="1" err="1">
                <a:solidFill>
                  <a:srgbClr val="424242"/>
                </a:solidFill>
                <a:latin typeface="Calibri"/>
                <a:cs typeface="Arial"/>
              </a:rPr>
              <a:t>insegnamento</a:t>
            </a:r>
            <a:r>
              <a:rPr lang="en-US" sz="1600" b="1">
                <a:solidFill>
                  <a:srgbClr val="424242"/>
                </a:solidFill>
                <a:latin typeface="Calibri"/>
                <a:cs typeface="Arial"/>
              </a:rPr>
              <a:t> e di quelle </a:t>
            </a:r>
            <a:r>
              <a:rPr lang="en-US" sz="1600" b="1" err="1">
                <a:solidFill>
                  <a:srgbClr val="424242"/>
                </a:solidFill>
                <a:latin typeface="Calibri"/>
                <a:cs typeface="Arial"/>
              </a:rPr>
              <a:t>dei</a:t>
            </a:r>
            <a:r>
              <a:rPr lang="en-US" sz="1600" b="1">
                <a:solidFill>
                  <a:srgbClr val="424242"/>
                </a:solidFill>
                <a:latin typeface="Calibri"/>
                <a:cs typeface="Arial"/>
              </a:rPr>
              <a:t> </a:t>
            </a:r>
            <a:r>
              <a:rPr lang="en-US" sz="1600" b="1" err="1">
                <a:solidFill>
                  <a:srgbClr val="424242"/>
                </a:solidFill>
                <a:latin typeface="Calibri"/>
                <a:cs typeface="Arial"/>
              </a:rPr>
              <a:t>propri</a:t>
            </a:r>
            <a:r>
              <a:rPr lang="en-US" sz="1600" b="1">
                <a:solidFill>
                  <a:srgbClr val="424242"/>
                </a:solidFill>
                <a:latin typeface="Calibri"/>
                <a:cs typeface="Arial"/>
              </a:rPr>
              <a:t> </a:t>
            </a:r>
            <a:r>
              <a:rPr lang="en-US" sz="1600" b="1" err="1">
                <a:solidFill>
                  <a:srgbClr val="424242"/>
                </a:solidFill>
                <a:latin typeface="Calibri"/>
                <a:cs typeface="Arial"/>
              </a:rPr>
              <a:t>colleghi</a:t>
            </a:r>
            <a:r>
              <a:rPr lang="en-US" sz="1600" b="1">
                <a:solidFill>
                  <a:srgbClr val="424242"/>
                </a:solidFill>
                <a:latin typeface="Calibri"/>
                <a:cs typeface="Arial"/>
              </a:rPr>
              <a:t>. Nella </a:t>
            </a:r>
            <a:r>
              <a:rPr lang="en-US" sz="1600" b="1" err="1">
                <a:solidFill>
                  <a:srgbClr val="424242"/>
                </a:solidFill>
                <a:latin typeface="Calibri"/>
                <a:cs typeface="Arial"/>
              </a:rPr>
              <a:t>scuola</a:t>
            </a:r>
            <a:r>
              <a:rPr lang="en-US" sz="1600" b="1">
                <a:solidFill>
                  <a:srgbClr val="424242"/>
                </a:solidFill>
                <a:latin typeface="Calibri"/>
                <a:cs typeface="Arial"/>
              </a:rPr>
              <a:t> </a:t>
            </a:r>
            <a:r>
              <a:rPr lang="en-US" sz="1600" b="1" err="1">
                <a:solidFill>
                  <a:srgbClr val="424242"/>
                </a:solidFill>
                <a:latin typeface="Calibri"/>
                <a:cs typeface="Arial"/>
              </a:rPr>
              <a:t>lavorano</a:t>
            </a:r>
            <a:r>
              <a:rPr lang="en-US" sz="1600" b="1">
                <a:solidFill>
                  <a:srgbClr val="424242"/>
                </a:solidFill>
                <a:latin typeface="Calibri"/>
                <a:cs typeface="Arial"/>
              </a:rPr>
              <a:t> 20 </a:t>
            </a:r>
            <a:r>
              <a:rPr lang="en-US" sz="1600" b="1" err="1">
                <a:solidFill>
                  <a:srgbClr val="424242"/>
                </a:solidFill>
                <a:latin typeface="Calibri"/>
                <a:cs typeface="Arial"/>
              </a:rPr>
              <a:t>insegnanti</a:t>
            </a:r>
            <a:r>
              <a:rPr lang="en-US" sz="1600" b="1">
                <a:solidFill>
                  <a:srgbClr val="424242"/>
                </a:solidFill>
                <a:latin typeface="Calibri"/>
                <a:cs typeface="Arial"/>
              </a:rPr>
              <a:t>. Ad </a:t>
            </a:r>
            <a:r>
              <a:rPr lang="en-US" sz="1600" b="1" err="1">
                <a:solidFill>
                  <a:srgbClr val="424242"/>
                </a:solidFill>
                <a:latin typeface="Calibri"/>
                <a:cs typeface="Arial"/>
              </a:rPr>
              <a:t>ogni</a:t>
            </a:r>
            <a:r>
              <a:rPr lang="en-US" sz="1600" b="1">
                <a:solidFill>
                  <a:srgbClr val="424242"/>
                </a:solidFill>
                <a:latin typeface="Calibri"/>
                <a:cs typeface="Arial"/>
              </a:rPr>
              <a:t> </a:t>
            </a:r>
            <a:r>
              <a:rPr lang="en-US" sz="1600" b="1" err="1">
                <a:solidFill>
                  <a:srgbClr val="424242"/>
                </a:solidFill>
                <a:latin typeface="Calibri"/>
                <a:cs typeface="Arial"/>
              </a:rPr>
              <a:t>docente</a:t>
            </a:r>
            <a:r>
              <a:rPr lang="en-US" sz="1600" b="1">
                <a:solidFill>
                  <a:srgbClr val="424242"/>
                </a:solidFill>
                <a:latin typeface="Calibri"/>
                <a:cs typeface="Arial"/>
              </a:rPr>
              <a:t> è </a:t>
            </a:r>
            <a:r>
              <a:rPr lang="en-US" sz="1600" b="1" err="1">
                <a:solidFill>
                  <a:srgbClr val="424242"/>
                </a:solidFill>
                <a:latin typeface="Calibri"/>
                <a:cs typeface="Arial"/>
              </a:rPr>
              <a:t>stato</a:t>
            </a:r>
            <a:r>
              <a:rPr lang="en-US" sz="1600" b="1">
                <a:solidFill>
                  <a:srgbClr val="424242"/>
                </a:solidFill>
                <a:latin typeface="Calibri"/>
                <a:cs typeface="Arial"/>
              </a:rPr>
              <a:t> </a:t>
            </a:r>
            <a:r>
              <a:rPr lang="en-US" sz="1600" b="1" err="1">
                <a:solidFill>
                  <a:srgbClr val="424242"/>
                </a:solidFill>
                <a:latin typeface="Calibri"/>
                <a:cs typeface="Arial"/>
              </a:rPr>
              <a:t>chiesto</a:t>
            </a:r>
            <a:r>
              <a:rPr lang="en-US" sz="1600" b="1">
                <a:solidFill>
                  <a:srgbClr val="424242"/>
                </a:solidFill>
                <a:latin typeface="Calibri"/>
                <a:cs typeface="Arial"/>
              </a:rPr>
              <a:t> di </a:t>
            </a:r>
            <a:r>
              <a:rPr lang="en-US" sz="1600" b="1" err="1">
                <a:solidFill>
                  <a:srgbClr val="424242"/>
                </a:solidFill>
                <a:latin typeface="Calibri"/>
                <a:cs typeface="Arial"/>
              </a:rPr>
              <a:t>classificare</a:t>
            </a:r>
            <a:r>
              <a:rPr lang="en-US" sz="1600" b="1">
                <a:solidFill>
                  <a:srgbClr val="424242"/>
                </a:solidFill>
                <a:latin typeface="Calibri"/>
                <a:cs typeface="Arial"/>
              </a:rPr>
              <a:t> le </a:t>
            </a:r>
            <a:r>
              <a:rPr lang="en-US" sz="1600" b="1" err="1">
                <a:solidFill>
                  <a:srgbClr val="424242"/>
                </a:solidFill>
                <a:latin typeface="Calibri"/>
                <a:cs typeface="Arial"/>
              </a:rPr>
              <a:t>proprie</a:t>
            </a:r>
            <a:r>
              <a:rPr lang="en-US" sz="1600" b="1">
                <a:solidFill>
                  <a:srgbClr val="424242"/>
                </a:solidFill>
                <a:latin typeface="Calibri"/>
                <a:cs typeface="Arial"/>
              </a:rPr>
              <a:t> </a:t>
            </a:r>
            <a:r>
              <a:rPr lang="en-US" sz="1600" b="1" err="1">
                <a:solidFill>
                  <a:srgbClr val="424242"/>
                </a:solidFill>
                <a:latin typeface="Calibri"/>
                <a:cs typeface="Arial"/>
              </a:rPr>
              <a:t>capacità</a:t>
            </a:r>
            <a:r>
              <a:rPr lang="en-US" sz="1600" b="1">
                <a:solidFill>
                  <a:srgbClr val="424242"/>
                </a:solidFill>
                <a:latin typeface="Calibri"/>
                <a:cs typeface="Arial"/>
              </a:rPr>
              <a:t> di </a:t>
            </a:r>
            <a:r>
              <a:rPr lang="en-US" sz="1600" b="1" err="1">
                <a:solidFill>
                  <a:srgbClr val="424242"/>
                </a:solidFill>
                <a:latin typeface="Calibri"/>
                <a:cs typeface="Arial"/>
              </a:rPr>
              <a:t>insegnamento</a:t>
            </a:r>
            <a:r>
              <a:rPr lang="en-US" sz="1600" b="1">
                <a:solidFill>
                  <a:srgbClr val="424242"/>
                </a:solidFill>
                <a:latin typeface="Calibri"/>
                <a:cs typeface="Arial"/>
              </a:rPr>
              <a:t>, </a:t>
            </a:r>
            <a:r>
              <a:rPr lang="en-US" sz="1600" b="1" err="1">
                <a:solidFill>
                  <a:srgbClr val="424242"/>
                </a:solidFill>
                <a:latin typeface="Calibri"/>
                <a:cs typeface="Arial"/>
              </a:rPr>
              <a:t>paragonandole</a:t>
            </a:r>
            <a:r>
              <a:rPr lang="en-US" sz="1600" b="1">
                <a:solidFill>
                  <a:srgbClr val="424242"/>
                </a:solidFill>
                <a:latin typeface="Calibri"/>
                <a:cs typeface="Arial"/>
              </a:rPr>
              <a:t> a quelle </a:t>
            </a:r>
            <a:r>
              <a:rPr lang="en-US" sz="1600" b="1" err="1">
                <a:solidFill>
                  <a:srgbClr val="424242"/>
                </a:solidFill>
                <a:latin typeface="Calibri"/>
                <a:cs typeface="Arial"/>
              </a:rPr>
              <a:t>dei</a:t>
            </a:r>
            <a:r>
              <a:rPr lang="en-US" sz="1600" b="1">
                <a:solidFill>
                  <a:srgbClr val="424242"/>
                </a:solidFill>
                <a:latin typeface="Calibri"/>
                <a:cs typeface="Arial"/>
              </a:rPr>
              <a:t> </a:t>
            </a:r>
            <a:r>
              <a:rPr lang="en-US" sz="1600" b="1" err="1">
                <a:solidFill>
                  <a:srgbClr val="424242"/>
                </a:solidFill>
                <a:latin typeface="Calibri"/>
                <a:cs typeface="Arial"/>
              </a:rPr>
              <a:t>colleghi</a:t>
            </a:r>
            <a:r>
              <a:rPr lang="en-US" sz="1600" b="1">
                <a:solidFill>
                  <a:srgbClr val="424242"/>
                </a:solidFill>
                <a:latin typeface="Calibri"/>
                <a:cs typeface="Arial"/>
              </a:rPr>
              <a:t>, e di </a:t>
            </a:r>
            <a:r>
              <a:rPr lang="en-US" sz="1600" b="1" err="1">
                <a:solidFill>
                  <a:srgbClr val="424242"/>
                </a:solidFill>
                <a:latin typeface="Calibri"/>
                <a:cs typeface="Arial"/>
              </a:rPr>
              <a:t>elencare</a:t>
            </a:r>
            <a:r>
              <a:rPr lang="en-US" sz="1600" b="1">
                <a:solidFill>
                  <a:srgbClr val="424242"/>
                </a:solidFill>
                <a:latin typeface="Calibri"/>
                <a:cs typeface="Arial"/>
              </a:rPr>
              <a:t> </a:t>
            </a:r>
            <a:r>
              <a:rPr lang="en-US" sz="1600" b="1" err="1">
                <a:solidFill>
                  <a:srgbClr val="424242"/>
                </a:solidFill>
                <a:latin typeface="Calibri"/>
                <a:cs typeface="Arial"/>
              </a:rPr>
              <a:t>quindi</a:t>
            </a:r>
            <a:r>
              <a:rPr lang="en-US" sz="1600" b="1">
                <a:solidFill>
                  <a:srgbClr val="424242"/>
                </a:solidFill>
                <a:latin typeface="Calibri"/>
                <a:cs typeface="Arial"/>
              </a:rPr>
              <a:t> in </a:t>
            </a:r>
            <a:r>
              <a:rPr lang="en-US" sz="1600" b="1" err="1">
                <a:solidFill>
                  <a:srgbClr val="424242"/>
                </a:solidFill>
                <a:latin typeface="Calibri"/>
                <a:cs typeface="Arial"/>
              </a:rPr>
              <a:t>ordine</a:t>
            </a:r>
            <a:r>
              <a:rPr lang="en-US" sz="1600" b="1">
                <a:solidFill>
                  <a:srgbClr val="424242"/>
                </a:solidFill>
                <a:latin typeface="Calibri"/>
                <a:cs typeface="Arial"/>
              </a:rPr>
              <a:t> di bravura tutti </a:t>
            </a:r>
            <a:r>
              <a:rPr lang="en-US" sz="1600" b="1" err="1">
                <a:solidFill>
                  <a:srgbClr val="424242"/>
                </a:solidFill>
                <a:latin typeface="Calibri"/>
                <a:cs typeface="Arial"/>
              </a:rPr>
              <a:t>i</a:t>
            </a:r>
            <a:r>
              <a:rPr lang="en-US" sz="1600" b="1">
                <a:solidFill>
                  <a:srgbClr val="424242"/>
                </a:solidFill>
                <a:latin typeface="Calibri"/>
                <a:cs typeface="Arial"/>
              </a:rPr>
              <a:t> </a:t>
            </a:r>
            <a:r>
              <a:rPr lang="en-US" sz="1600" b="1" err="1">
                <a:solidFill>
                  <a:srgbClr val="424242"/>
                </a:solidFill>
                <a:latin typeface="Calibri"/>
                <a:cs typeface="Arial"/>
              </a:rPr>
              <a:t>docenti</a:t>
            </a:r>
            <a:r>
              <a:rPr lang="en-US" sz="1600" b="1">
                <a:solidFill>
                  <a:srgbClr val="424242"/>
                </a:solidFill>
                <a:latin typeface="Calibri"/>
                <a:cs typeface="Arial"/>
              </a:rPr>
              <a:t> </a:t>
            </a:r>
            <a:r>
              <a:rPr lang="en-US" sz="1600" b="1" err="1">
                <a:solidFill>
                  <a:srgbClr val="424242"/>
                </a:solidFill>
                <a:latin typeface="Calibri"/>
                <a:cs typeface="Arial"/>
              </a:rPr>
              <a:t>della</a:t>
            </a:r>
            <a:r>
              <a:rPr lang="en-US" sz="1600" b="1">
                <a:solidFill>
                  <a:srgbClr val="424242"/>
                </a:solidFill>
                <a:latin typeface="Calibri"/>
                <a:cs typeface="Arial"/>
              </a:rPr>
              <a:t> </a:t>
            </a:r>
            <a:r>
              <a:rPr lang="en-US" sz="1600" b="1" err="1">
                <a:solidFill>
                  <a:srgbClr val="424242"/>
                </a:solidFill>
                <a:latin typeface="Calibri"/>
                <a:cs typeface="Arial"/>
              </a:rPr>
              <a:t>scuola</a:t>
            </a:r>
            <a:r>
              <a:rPr lang="en-US" sz="1600" b="1">
                <a:solidFill>
                  <a:srgbClr val="424242"/>
                </a:solidFill>
                <a:latin typeface="Calibri"/>
                <a:cs typeface="Arial"/>
              </a:rPr>
              <a:t>, </a:t>
            </a:r>
            <a:r>
              <a:rPr lang="en-US" sz="1600" b="1" err="1">
                <a:solidFill>
                  <a:srgbClr val="424242"/>
                </a:solidFill>
                <a:latin typeface="Calibri"/>
                <a:cs typeface="Arial"/>
              </a:rPr>
              <a:t>compresi</a:t>
            </a:r>
            <a:r>
              <a:rPr lang="en-US" sz="1600" b="1">
                <a:solidFill>
                  <a:srgbClr val="424242"/>
                </a:solidFill>
                <a:latin typeface="Calibri"/>
                <a:cs typeface="Arial"/>
              </a:rPr>
              <a:t> se </a:t>
            </a:r>
            <a:r>
              <a:rPr lang="en-US" sz="1600" b="1" err="1">
                <a:solidFill>
                  <a:srgbClr val="424242"/>
                </a:solidFill>
                <a:latin typeface="Calibri"/>
                <a:cs typeface="Arial"/>
              </a:rPr>
              <a:t>stessi</a:t>
            </a:r>
            <a:r>
              <a:rPr lang="en-US" sz="1600" b="1">
                <a:solidFill>
                  <a:srgbClr val="424242"/>
                </a:solidFill>
                <a:latin typeface="Calibri"/>
                <a:cs typeface="Arial"/>
              </a:rPr>
              <a:t>, in </a:t>
            </a:r>
            <a:r>
              <a:rPr lang="en-US" sz="1600" b="1" err="1">
                <a:solidFill>
                  <a:srgbClr val="424242"/>
                </a:solidFill>
                <a:latin typeface="Calibri"/>
                <a:cs typeface="Arial"/>
              </a:rPr>
              <a:t>una</a:t>
            </a:r>
            <a:r>
              <a:rPr lang="en-US" sz="1600" b="1">
                <a:solidFill>
                  <a:srgbClr val="424242"/>
                </a:solidFill>
                <a:latin typeface="Calibri"/>
                <a:cs typeface="Arial"/>
              </a:rPr>
              <a:t> </a:t>
            </a:r>
            <a:r>
              <a:rPr lang="en-US" sz="1600" b="1" err="1">
                <a:solidFill>
                  <a:srgbClr val="424242"/>
                </a:solidFill>
                <a:latin typeface="Calibri"/>
                <a:cs typeface="Arial"/>
              </a:rPr>
              <a:t>classifica</a:t>
            </a:r>
            <a:r>
              <a:rPr lang="en-US" sz="1600" b="1">
                <a:solidFill>
                  <a:srgbClr val="424242"/>
                </a:solidFill>
                <a:latin typeface="Calibri"/>
                <a:cs typeface="Arial"/>
              </a:rPr>
              <a:t> </a:t>
            </a:r>
            <a:r>
              <a:rPr lang="en-US" sz="1600" b="1" err="1">
                <a:solidFill>
                  <a:srgbClr val="424242"/>
                </a:solidFill>
                <a:latin typeface="Calibri"/>
                <a:cs typeface="Arial"/>
              </a:rPr>
              <a:t>discendente</a:t>
            </a:r>
            <a:r>
              <a:rPr lang="en-US" sz="1600" b="1">
                <a:solidFill>
                  <a:srgbClr val="424242"/>
                </a:solidFill>
                <a:latin typeface="Calibri"/>
                <a:cs typeface="Arial"/>
              </a:rPr>
              <a:t> con </a:t>
            </a:r>
            <a:r>
              <a:rPr lang="en-US" sz="1600" b="1" err="1">
                <a:solidFill>
                  <a:srgbClr val="424242"/>
                </a:solidFill>
                <a:latin typeface="Calibri"/>
                <a:cs typeface="Arial"/>
              </a:rPr>
              <a:t>posizioni</a:t>
            </a:r>
            <a:r>
              <a:rPr lang="en-US" sz="1600" b="1">
                <a:solidFill>
                  <a:srgbClr val="424242"/>
                </a:solidFill>
                <a:latin typeface="Calibri"/>
                <a:cs typeface="Arial"/>
              </a:rPr>
              <a:t> da 1 a 20. Tutti </a:t>
            </a:r>
            <a:r>
              <a:rPr lang="en-US" sz="1600" b="1" err="1">
                <a:solidFill>
                  <a:srgbClr val="424242"/>
                </a:solidFill>
                <a:latin typeface="Calibri"/>
                <a:cs typeface="Arial"/>
              </a:rPr>
              <a:t>gli</a:t>
            </a:r>
            <a:r>
              <a:rPr lang="en-US" sz="1600" b="1">
                <a:solidFill>
                  <a:srgbClr val="424242"/>
                </a:solidFill>
                <a:latin typeface="Calibri"/>
                <a:cs typeface="Arial"/>
              </a:rPr>
              <a:t> </a:t>
            </a:r>
            <a:r>
              <a:rPr lang="en-US" sz="1600" b="1" err="1">
                <a:solidFill>
                  <a:srgbClr val="424242"/>
                </a:solidFill>
                <a:latin typeface="Calibri"/>
                <a:cs typeface="Arial"/>
              </a:rPr>
              <a:t>insegnanti</a:t>
            </a:r>
            <a:r>
              <a:rPr lang="en-US" sz="1600" b="1">
                <a:solidFill>
                  <a:srgbClr val="424242"/>
                </a:solidFill>
                <a:latin typeface="Calibri"/>
                <a:cs typeface="Arial"/>
              </a:rPr>
              <a:t> </a:t>
            </a:r>
            <a:r>
              <a:rPr lang="en-US" sz="1600" b="1" err="1">
                <a:solidFill>
                  <a:srgbClr val="424242"/>
                </a:solidFill>
                <a:latin typeface="Calibri"/>
                <a:cs typeface="Arial"/>
              </a:rPr>
              <a:t>della</a:t>
            </a:r>
            <a:r>
              <a:rPr lang="en-US" sz="1600" b="1">
                <a:solidFill>
                  <a:srgbClr val="424242"/>
                </a:solidFill>
                <a:latin typeface="Calibri"/>
                <a:cs typeface="Arial"/>
              </a:rPr>
              <a:t> </a:t>
            </a:r>
            <a:r>
              <a:rPr lang="en-US" sz="1600" b="1" err="1">
                <a:solidFill>
                  <a:srgbClr val="424242"/>
                </a:solidFill>
                <a:latin typeface="Calibri"/>
                <a:cs typeface="Arial"/>
              </a:rPr>
              <a:t>scuola</a:t>
            </a:r>
            <a:r>
              <a:rPr lang="en-US" sz="1600" b="1">
                <a:solidFill>
                  <a:srgbClr val="424242"/>
                </a:solidFill>
                <a:latin typeface="Calibri"/>
                <a:cs typeface="Arial"/>
              </a:rPr>
              <a:t> </a:t>
            </a:r>
            <a:r>
              <a:rPr lang="en-US" sz="1600" b="1" err="1">
                <a:solidFill>
                  <a:srgbClr val="424242"/>
                </a:solidFill>
                <a:latin typeface="Calibri"/>
                <a:cs typeface="Arial"/>
              </a:rPr>
              <a:t>hanno</a:t>
            </a:r>
            <a:r>
              <a:rPr lang="en-US" sz="1600" b="1">
                <a:solidFill>
                  <a:srgbClr val="424242"/>
                </a:solidFill>
                <a:latin typeface="Calibri"/>
                <a:cs typeface="Arial"/>
              </a:rPr>
              <a:t> </a:t>
            </a:r>
            <a:r>
              <a:rPr lang="en-US" sz="1600" b="1" err="1">
                <a:solidFill>
                  <a:srgbClr val="424242"/>
                </a:solidFill>
                <a:latin typeface="Calibri"/>
                <a:cs typeface="Arial"/>
              </a:rPr>
              <a:t>inserito</a:t>
            </a:r>
            <a:r>
              <a:rPr lang="en-US" sz="1600" b="1">
                <a:solidFill>
                  <a:srgbClr val="424242"/>
                </a:solidFill>
                <a:latin typeface="Calibri"/>
                <a:cs typeface="Arial"/>
              </a:rPr>
              <a:t> il proprio </a:t>
            </a:r>
            <a:r>
              <a:rPr lang="en-US" sz="1600" b="1" err="1">
                <a:solidFill>
                  <a:srgbClr val="424242"/>
                </a:solidFill>
                <a:latin typeface="Calibri"/>
                <a:cs typeface="Arial"/>
              </a:rPr>
              <a:t>nome</a:t>
            </a:r>
            <a:r>
              <a:rPr lang="en-US" sz="1600" b="1">
                <a:solidFill>
                  <a:srgbClr val="424242"/>
                </a:solidFill>
                <a:latin typeface="Calibri"/>
                <a:cs typeface="Arial"/>
              </a:rPr>
              <a:t> in </a:t>
            </a:r>
            <a:r>
              <a:rPr lang="en-US" sz="1600" b="1" err="1">
                <a:solidFill>
                  <a:srgbClr val="424242"/>
                </a:solidFill>
                <a:latin typeface="Calibri"/>
                <a:cs typeface="Arial"/>
              </a:rPr>
              <a:t>una</a:t>
            </a:r>
            <a:r>
              <a:rPr lang="en-US" sz="1600" b="1">
                <a:solidFill>
                  <a:srgbClr val="424242"/>
                </a:solidFill>
                <a:latin typeface="Calibri"/>
                <a:cs typeface="Arial"/>
              </a:rPr>
              <a:t> </a:t>
            </a:r>
            <a:r>
              <a:rPr lang="en-US" sz="1600" b="1" err="1">
                <a:solidFill>
                  <a:srgbClr val="424242"/>
                </a:solidFill>
                <a:latin typeface="Calibri"/>
                <a:cs typeface="Arial"/>
              </a:rPr>
              <a:t>delle</a:t>
            </a:r>
            <a:r>
              <a:rPr lang="en-US" sz="1600" b="1">
                <a:solidFill>
                  <a:srgbClr val="424242"/>
                </a:solidFill>
                <a:latin typeface="Calibri"/>
                <a:cs typeface="Arial"/>
              </a:rPr>
              <a:t> prime 10 </a:t>
            </a:r>
            <a:r>
              <a:rPr lang="en-US" sz="1600" b="1" err="1">
                <a:solidFill>
                  <a:srgbClr val="424242"/>
                </a:solidFill>
                <a:latin typeface="Calibri"/>
                <a:cs typeface="Arial"/>
              </a:rPr>
              <a:t>posizioni</a:t>
            </a:r>
            <a:r>
              <a:rPr lang="en-US" sz="1600" b="1">
                <a:solidFill>
                  <a:srgbClr val="424242"/>
                </a:solidFill>
                <a:latin typeface="Calibri"/>
                <a:cs typeface="Arial"/>
              </a:rPr>
              <a:t> in </a:t>
            </a:r>
            <a:r>
              <a:rPr lang="en-US" sz="1600" b="1" err="1">
                <a:solidFill>
                  <a:srgbClr val="424242"/>
                </a:solidFill>
                <a:latin typeface="Calibri"/>
                <a:cs typeface="Arial"/>
              </a:rPr>
              <a:t>classifica</a:t>
            </a:r>
            <a:r>
              <a:rPr lang="en-US" sz="1600" b="1">
                <a:solidFill>
                  <a:srgbClr val="424242"/>
                </a:solidFill>
                <a:latin typeface="Calibri"/>
                <a:cs typeface="Arial"/>
              </a:rPr>
              <a:t>.</a:t>
            </a:r>
          </a:p>
          <a:p>
            <a:endParaRPr lang="en-US" sz="1600" b="1">
              <a:solidFill>
                <a:srgbClr val="424242"/>
              </a:solidFill>
              <a:latin typeface="Calibri"/>
              <a:cs typeface="Arial"/>
            </a:endParaRPr>
          </a:p>
          <a:p>
            <a:r>
              <a:rPr lang="en-US" sz="1600" b="1">
                <a:solidFill>
                  <a:srgbClr val="C00000"/>
                </a:solidFill>
                <a:latin typeface="Calibri"/>
                <a:cs typeface="Arial"/>
              </a:rPr>
              <a:t>Quale </a:t>
            </a:r>
            <a:r>
              <a:rPr lang="en-US" sz="1600" b="1" err="1">
                <a:solidFill>
                  <a:srgbClr val="C00000"/>
                </a:solidFill>
                <a:latin typeface="Calibri"/>
                <a:cs typeface="Arial"/>
              </a:rPr>
              <a:t>delle</a:t>
            </a:r>
            <a:r>
              <a:rPr lang="en-US" sz="1600" b="1">
                <a:solidFill>
                  <a:srgbClr val="C00000"/>
                </a:solidFill>
                <a:latin typeface="Calibri"/>
                <a:cs typeface="Arial"/>
              </a:rPr>
              <a:t> </a:t>
            </a:r>
            <a:r>
              <a:rPr lang="en-US" sz="1600" b="1" err="1">
                <a:solidFill>
                  <a:srgbClr val="C00000"/>
                </a:solidFill>
                <a:latin typeface="Calibri"/>
                <a:cs typeface="Arial"/>
              </a:rPr>
              <a:t>seguenti</a:t>
            </a:r>
            <a:r>
              <a:rPr lang="en-US" sz="1600" b="1">
                <a:solidFill>
                  <a:srgbClr val="C00000"/>
                </a:solidFill>
                <a:latin typeface="Calibri"/>
                <a:cs typeface="Arial"/>
              </a:rPr>
              <a:t> </a:t>
            </a:r>
            <a:r>
              <a:rPr lang="en-US" sz="1600" b="1" err="1">
                <a:solidFill>
                  <a:srgbClr val="C00000"/>
                </a:solidFill>
                <a:latin typeface="Calibri"/>
                <a:cs typeface="Arial"/>
              </a:rPr>
              <a:t>affermazioni</a:t>
            </a:r>
            <a:r>
              <a:rPr lang="en-US" sz="1600" b="1">
                <a:solidFill>
                  <a:srgbClr val="C00000"/>
                </a:solidFill>
                <a:latin typeface="Calibri"/>
                <a:cs typeface="Arial"/>
              </a:rPr>
              <a:t> è </a:t>
            </a:r>
            <a:r>
              <a:rPr lang="en-US" sz="1600" b="1" err="1">
                <a:solidFill>
                  <a:srgbClr val="C00000"/>
                </a:solidFill>
                <a:latin typeface="Calibri"/>
                <a:cs typeface="Arial"/>
              </a:rPr>
              <a:t>deducibile</a:t>
            </a:r>
            <a:r>
              <a:rPr lang="en-US" sz="1600" b="1">
                <a:solidFill>
                  <a:srgbClr val="C00000"/>
                </a:solidFill>
                <a:latin typeface="Calibri"/>
                <a:cs typeface="Arial"/>
              </a:rPr>
              <a:t> </a:t>
            </a:r>
            <a:r>
              <a:rPr lang="en-US" sz="1600" b="1" err="1">
                <a:solidFill>
                  <a:srgbClr val="C00000"/>
                </a:solidFill>
                <a:latin typeface="Calibri"/>
                <a:cs typeface="Arial"/>
              </a:rPr>
              <a:t>dalla</a:t>
            </a:r>
            <a:r>
              <a:rPr lang="en-US" sz="1600" b="1">
                <a:solidFill>
                  <a:srgbClr val="C00000"/>
                </a:solidFill>
                <a:latin typeface="Calibri"/>
                <a:cs typeface="Arial"/>
              </a:rPr>
              <a:t> </a:t>
            </a:r>
            <a:r>
              <a:rPr lang="en-US" sz="1600" b="1" err="1">
                <a:solidFill>
                  <a:srgbClr val="C00000"/>
                </a:solidFill>
                <a:latin typeface="Calibri"/>
                <a:cs typeface="Arial"/>
              </a:rPr>
              <a:t>lettura</a:t>
            </a:r>
            <a:r>
              <a:rPr lang="en-US" sz="1600" b="1">
                <a:solidFill>
                  <a:srgbClr val="C00000"/>
                </a:solidFill>
                <a:latin typeface="Calibri"/>
                <a:cs typeface="Arial"/>
              </a:rPr>
              <a:t> del testo?</a:t>
            </a:r>
          </a:p>
        </p:txBody>
      </p:sp>
      <p:sp>
        <p:nvSpPr>
          <p:cNvPr id="5" name="CasellaDiTesto 4">
            <a:extLst>
              <a:ext uri="{FF2B5EF4-FFF2-40B4-BE49-F238E27FC236}">
                <a16:creationId xmlns:a16="http://schemas.microsoft.com/office/drawing/2014/main" id="{687E86B1-E965-F937-88E6-C080FF230434}"/>
              </a:ext>
            </a:extLst>
          </p:cNvPr>
          <p:cNvSpPr txBox="1"/>
          <p:nvPr/>
        </p:nvSpPr>
        <p:spPr>
          <a:xfrm>
            <a:off x="365400" y="4055400"/>
            <a:ext cx="8422200" cy="20620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a:solidFill>
                  <a:srgbClr val="424242"/>
                </a:solidFill>
                <a:latin typeface="Calibri"/>
                <a:cs typeface="Arial"/>
              </a:rPr>
              <a:t>A) Non tutti </a:t>
            </a:r>
            <a:r>
              <a:rPr lang="en-US" sz="1600" err="1">
                <a:solidFill>
                  <a:srgbClr val="424242"/>
                </a:solidFill>
                <a:latin typeface="Calibri"/>
                <a:cs typeface="Arial"/>
              </a:rPr>
              <a:t>gli</a:t>
            </a:r>
            <a:r>
              <a:rPr lang="en-US" sz="1600">
                <a:solidFill>
                  <a:srgbClr val="424242"/>
                </a:solidFill>
                <a:latin typeface="Calibri"/>
                <a:cs typeface="Arial"/>
              </a:rPr>
              <a:t> </a:t>
            </a:r>
            <a:r>
              <a:rPr lang="en-US" sz="1600" err="1">
                <a:solidFill>
                  <a:srgbClr val="424242"/>
                </a:solidFill>
                <a:latin typeface="Calibri"/>
                <a:cs typeface="Arial"/>
              </a:rPr>
              <a:t>insegnanti</a:t>
            </a:r>
            <a:r>
              <a:rPr lang="en-US" sz="1600">
                <a:solidFill>
                  <a:srgbClr val="424242"/>
                </a:solidFill>
                <a:latin typeface="Calibri"/>
                <a:cs typeface="Arial"/>
              </a:rPr>
              <a:t> </a:t>
            </a:r>
            <a:r>
              <a:rPr lang="en-US" sz="1600" err="1">
                <a:solidFill>
                  <a:srgbClr val="424242"/>
                </a:solidFill>
                <a:latin typeface="Calibri"/>
                <a:cs typeface="Arial"/>
              </a:rPr>
              <a:t>sono</a:t>
            </a:r>
            <a:r>
              <a:rPr lang="en-US" sz="1600">
                <a:solidFill>
                  <a:srgbClr val="424242"/>
                </a:solidFill>
                <a:latin typeface="Calibri"/>
                <a:cs typeface="Arial"/>
              </a:rPr>
              <a:t> </a:t>
            </a:r>
            <a:r>
              <a:rPr lang="en-US" sz="1600" err="1">
                <a:solidFill>
                  <a:srgbClr val="424242"/>
                </a:solidFill>
                <a:latin typeface="Calibri"/>
                <a:cs typeface="Arial"/>
              </a:rPr>
              <a:t>stati</a:t>
            </a:r>
            <a:r>
              <a:rPr lang="en-US" sz="1600">
                <a:solidFill>
                  <a:srgbClr val="424242"/>
                </a:solidFill>
                <a:latin typeface="Calibri"/>
                <a:cs typeface="Arial"/>
              </a:rPr>
              <a:t> in </a:t>
            </a:r>
            <a:r>
              <a:rPr lang="en-US" sz="1600" err="1">
                <a:solidFill>
                  <a:srgbClr val="424242"/>
                </a:solidFill>
                <a:latin typeface="Calibri"/>
                <a:cs typeface="Arial"/>
              </a:rPr>
              <a:t>grado</a:t>
            </a:r>
            <a:r>
              <a:rPr lang="en-US" sz="1600">
                <a:solidFill>
                  <a:srgbClr val="424242"/>
                </a:solidFill>
                <a:latin typeface="Calibri"/>
                <a:cs typeface="Arial"/>
              </a:rPr>
              <a:t> di </a:t>
            </a:r>
            <a:r>
              <a:rPr lang="en-US" sz="1600" err="1">
                <a:solidFill>
                  <a:srgbClr val="424242"/>
                </a:solidFill>
                <a:latin typeface="Calibri"/>
                <a:cs typeface="Arial"/>
              </a:rPr>
              <a:t>valutare</a:t>
            </a:r>
            <a:r>
              <a:rPr lang="en-US" sz="1600">
                <a:solidFill>
                  <a:srgbClr val="424242"/>
                </a:solidFill>
                <a:latin typeface="Calibri"/>
                <a:cs typeface="Arial"/>
              </a:rPr>
              <a:t> le </a:t>
            </a:r>
            <a:r>
              <a:rPr lang="en-US" sz="1600" err="1">
                <a:solidFill>
                  <a:srgbClr val="424242"/>
                </a:solidFill>
                <a:latin typeface="Calibri"/>
                <a:cs typeface="Arial"/>
              </a:rPr>
              <a:t>proprie</a:t>
            </a:r>
            <a:r>
              <a:rPr lang="en-US" sz="1600">
                <a:solidFill>
                  <a:srgbClr val="424242"/>
                </a:solidFill>
                <a:latin typeface="Calibri"/>
                <a:cs typeface="Arial"/>
              </a:rPr>
              <a:t> </a:t>
            </a:r>
            <a:r>
              <a:rPr lang="en-US" sz="1600" err="1">
                <a:solidFill>
                  <a:srgbClr val="424242"/>
                </a:solidFill>
                <a:latin typeface="Calibri"/>
                <a:cs typeface="Arial"/>
              </a:rPr>
              <a:t>capacità</a:t>
            </a:r>
            <a:r>
              <a:rPr lang="en-US" sz="1600">
                <a:solidFill>
                  <a:srgbClr val="424242"/>
                </a:solidFill>
                <a:latin typeface="Calibri"/>
                <a:cs typeface="Arial"/>
              </a:rPr>
              <a:t> di </a:t>
            </a:r>
            <a:r>
              <a:rPr lang="en-US" sz="1600" err="1">
                <a:solidFill>
                  <a:srgbClr val="424242"/>
                </a:solidFill>
                <a:latin typeface="Calibri"/>
                <a:cs typeface="Arial"/>
              </a:rPr>
              <a:t>insegnamento</a:t>
            </a:r>
            <a:r>
              <a:rPr lang="en-US" sz="1600">
                <a:solidFill>
                  <a:srgbClr val="424242"/>
                </a:solidFill>
                <a:latin typeface="Calibri"/>
                <a:cs typeface="Arial"/>
              </a:rPr>
              <a:t> in </a:t>
            </a:r>
            <a:r>
              <a:rPr lang="en-US" sz="1600" err="1">
                <a:solidFill>
                  <a:srgbClr val="424242"/>
                </a:solidFill>
                <a:latin typeface="Calibri"/>
                <a:cs typeface="Arial"/>
              </a:rPr>
              <a:t>maniera</a:t>
            </a:r>
            <a:r>
              <a:rPr lang="en-US" sz="1600">
                <a:solidFill>
                  <a:srgbClr val="424242"/>
                </a:solidFill>
                <a:latin typeface="Calibri"/>
                <a:cs typeface="Arial"/>
              </a:rPr>
              <a:t> </a:t>
            </a:r>
            <a:r>
              <a:rPr lang="en-US" sz="1600" err="1">
                <a:solidFill>
                  <a:srgbClr val="424242"/>
                </a:solidFill>
                <a:latin typeface="Calibri"/>
                <a:cs typeface="Arial"/>
              </a:rPr>
              <a:t>accurata</a:t>
            </a:r>
            <a:endParaRPr lang="en-US" sz="1600">
              <a:solidFill>
                <a:srgbClr val="424242"/>
              </a:solidFill>
              <a:latin typeface="Calibri"/>
              <a:cs typeface="Arial"/>
            </a:endParaRPr>
          </a:p>
          <a:p>
            <a:r>
              <a:rPr lang="en-US" sz="1600">
                <a:solidFill>
                  <a:srgbClr val="424242"/>
                </a:solidFill>
                <a:latin typeface="Calibri"/>
                <a:cs typeface="Arial"/>
              </a:rPr>
              <a:t>B) Nella </a:t>
            </a:r>
            <a:r>
              <a:rPr lang="en-US" sz="1600" err="1">
                <a:solidFill>
                  <a:srgbClr val="424242"/>
                </a:solidFill>
                <a:latin typeface="Calibri"/>
                <a:cs typeface="Arial"/>
              </a:rPr>
              <a:t>scuola</a:t>
            </a:r>
            <a:r>
              <a:rPr lang="en-US" sz="1600">
                <a:solidFill>
                  <a:srgbClr val="424242"/>
                </a:solidFill>
                <a:latin typeface="Calibri"/>
                <a:cs typeface="Arial"/>
              </a:rPr>
              <a:t> </a:t>
            </a:r>
            <a:r>
              <a:rPr lang="en-US" sz="1600" err="1">
                <a:solidFill>
                  <a:srgbClr val="424242"/>
                </a:solidFill>
                <a:latin typeface="Calibri"/>
                <a:cs typeface="Arial"/>
              </a:rPr>
              <a:t>lavorano</a:t>
            </a:r>
            <a:r>
              <a:rPr lang="en-US" sz="1600">
                <a:solidFill>
                  <a:srgbClr val="424242"/>
                </a:solidFill>
                <a:latin typeface="Calibri"/>
                <a:cs typeface="Arial"/>
              </a:rPr>
              <a:t> </a:t>
            </a:r>
            <a:r>
              <a:rPr lang="en-US" sz="1600" err="1">
                <a:solidFill>
                  <a:srgbClr val="424242"/>
                </a:solidFill>
                <a:latin typeface="Calibri"/>
                <a:cs typeface="Arial"/>
              </a:rPr>
              <a:t>insegnanti</a:t>
            </a:r>
            <a:r>
              <a:rPr lang="en-US" sz="1600">
                <a:solidFill>
                  <a:srgbClr val="424242"/>
                </a:solidFill>
                <a:latin typeface="Calibri"/>
                <a:cs typeface="Arial"/>
              </a:rPr>
              <a:t> le cui </a:t>
            </a:r>
            <a:r>
              <a:rPr lang="en-US" sz="1600" err="1">
                <a:solidFill>
                  <a:srgbClr val="424242"/>
                </a:solidFill>
                <a:latin typeface="Calibri"/>
                <a:cs typeface="Arial"/>
              </a:rPr>
              <a:t>abilità</a:t>
            </a:r>
            <a:r>
              <a:rPr lang="en-US" sz="1600">
                <a:solidFill>
                  <a:srgbClr val="424242"/>
                </a:solidFill>
                <a:latin typeface="Calibri"/>
                <a:cs typeface="Arial"/>
              </a:rPr>
              <a:t> </a:t>
            </a:r>
            <a:r>
              <a:rPr lang="en-US" sz="1600" err="1">
                <a:solidFill>
                  <a:srgbClr val="424242"/>
                </a:solidFill>
                <a:latin typeface="Calibri"/>
                <a:cs typeface="Arial"/>
              </a:rPr>
              <a:t>sono</a:t>
            </a:r>
            <a:r>
              <a:rPr lang="en-US" sz="1600">
                <a:solidFill>
                  <a:srgbClr val="424242"/>
                </a:solidFill>
                <a:latin typeface="Calibri"/>
                <a:cs typeface="Arial"/>
              </a:rPr>
              <a:t> al di sopra </a:t>
            </a:r>
            <a:r>
              <a:rPr lang="en-US" sz="1600" err="1">
                <a:solidFill>
                  <a:srgbClr val="424242"/>
                </a:solidFill>
                <a:latin typeface="Calibri"/>
                <a:cs typeface="Arial"/>
              </a:rPr>
              <a:t>della</a:t>
            </a:r>
            <a:r>
              <a:rPr lang="en-US" sz="1600">
                <a:solidFill>
                  <a:srgbClr val="424242"/>
                </a:solidFill>
                <a:latin typeface="Calibri"/>
                <a:cs typeface="Arial"/>
              </a:rPr>
              <a:t> media </a:t>
            </a:r>
            <a:r>
              <a:rPr lang="en-US" sz="1600" err="1">
                <a:solidFill>
                  <a:srgbClr val="424242"/>
                </a:solidFill>
                <a:latin typeface="Calibri"/>
                <a:cs typeface="Arial"/>
              </a:rPr>
              <a:t>nazionale</a:t>
            </a:r>
            <a:endParaRPr lang="en-US" sz="1600">
              <a:solidFill>
                <a:srgbClr val="424242"/>
              </a:solidFill>
              <a:latin typeface="Calibri"/>
              <a:cs typeface="Arial"/>
            </a:endParaRPr>
          </a:p>
          <a:p>
            <a:r>
              <a:rPr lang="en-US" sz="1600">
                <a:solidFill>
                  <a:srgbClr val="424242"/>
                </a:solidFill>
                <a:latin typeface="Calibri"/>
                <a:cs typeface="Arial"/>
              </a:rPr>
              <a:t>C) Non </a:t>
            </a:r>
            <a:r>
              <a:rPr lang="en-US" sz="1600" err="1">
                <a:solidFill>
                  <a:srgbClr val="424242"/>
                </a:solidFill>
                <a:latin typeface="Calibri"/>
                <a:cs typeface="Arial"/>
              </a:rPr>
              <a:t>si</a:t>
            </a:r>
            <a:r>
              <a:rPr lang="en-US" sz="1600">
                <a:solidFill>
                  <a:srgbClr val="424242"/>
                </a:solidFill>
                <a:latin typeface="Calibri"/>
                <a:cs typeface="Arial"/>
              </a:rPr>
              <a:t> è </a:t>
            </a:r>
            <a:r>
              <a:rPr lang="en-US" sz="1600" err="1">
                <a:solidFill>
                  <a:srgbClr val="424242"/>
                </a:solidFill>
                <a:latin typeface="Calibri"/>
                <a:cs typeface="Arial"/>
              </a:rPr>
              <a:t>riusciti</a:t>
            </a:r>
            <a:r>
              <a:rPr lang="en-US" sz="1600">
                <a:solidFill>
                  <a:srgbClr val="424242"/>
                </a:solidFill>
                <a:latin typeface="Calibri"/>
                <a:cs typeface="Arial"/>
              </a:rPr>
              <a:t> a </a:t>
            </a:r>
            <a:r>
              <a:rPr lang="en-US" sz="1600" err="1">
                <a:solidFill>
                  <a:srgbClr val="424242"/>
                </a:solidFill>
                <a:latin typeface="Calibri"/>
                <a:cs typeface="Arial"/>
              </a:rPr>
              <a:t>stilare</a:t>
            </a:r>
            <a:r>
              <a:rPr lang="en-US" sz="1600">
                <a:solidFill>
                  <a:srgbClr val="424242"/>
                </a:solidFill>
                <a:latin typeface="Calibri"/>
                <a:cs typeface="Arial"/>
              </a:rPr>
              <a:t> </a:t>
            </a:r>
            <a:r>
              <a:rPr lang="en-US" sz="1600" err="1">
                <a:solidFill>
                  <a:srgbClr val="424242"/>
                </a:solidFill>
                <a:latin typeface="Calibri"/>
                <a:cs typeface="Arial"/>
              </a:rPr>
              <a:t>una</a:t>
            </a:r>
            <a:r>
              <a:rPr lang="en-US" sz="1600">
                <a:solidFill>
                  <a:srgbClr val="424242"/>
                </a:solidFill>
                <a:latin typeface="Calibri"/>
                <a:cs typeface="Arial"/>
              </a:rPr>
              <a:t> </a:t>
            </a:r>
            <a:r>
              <a:rPr lang="en-US" sz="1600" err="1">
                <a:solidFill>
                  <a:srgbClr val="424242"/>
                </a:solidFill>
                <a:latin typeface="Calibri"/>
                <a:cs typeface="Arial"/>
              </a:rPr>
              <a:t>classifica</a:t>
            </a:r>
            <a:r>
              <a:rPr lang="en-US" sz="1600">
                <a:solidFill>
                  <a:srgbClr val="424242"/>
                </a:solidFill>
                <a:latin typeface="Calibri"/>
                <a:cs typeface="Arial"/>
              </a:rPr>
              <a:t> </a:t>
            </a:r>
            <a:r>
              <a:rPr lang="en-US" sz="1600" err="1">
                <a:solidFill>
                  <a:srgbClr val="424242"/>
                </a:solidFill>
                <a:latin typeface="Calibri"/>
                <a:cs typeface="Arial"/>
              </a:rPr>
              <a:t>delle</a:t>
            </a:r>
            <a:r>
              <a:rPr lang="en-US" sz="1600">
                <a:solidFill>
                  <a:srgbClr val="424242"/>
                </a:solidFill>
                <a:latin typeface="Calibri"/>
                <a:cs typeface="Arial"/>
              </a:rPr>
              <a:t> </a:t>
            </a:r>
            <a:r>
              <a:rPr lang="en-US" sz="1600" err="1">
                <a:solidFill>
                  <a:srgbClr val="424242"/>
                </a:solidFill>
                <a:latin typeface="Calibri"/>
                <a:cs typeface="Arial"/>
              </a:rPr>
              <a:t>capacità</a:t>
            </a:r>
            <a:r>
              <a:rPr lang="en-US" sz="1600">
                <a:solidFill>
                  <a:srgbClr val="424242"/>
                </a:solidFill>
                <a:latin typeface="Calibri"/>
                <a:cs typeface="Arial"/>
              </a:rPr>
              <a:t> di </a:t>
            </a:r>
            <a:r>
              <a:rPr lang="en-US" sz="1600" err="1">
                <a:solidFill>
                  <a:srgbClr val="424242"/>
                </a:solidFill>
                <a:latin typeface="Calibri"/>
                <a:cs typeface="Arial"/>
              </a:rPr>
              <a:t>insegnamento</a:t>
            </a:r>
            <a:r>
              <a:rPr lang="en-US" sz="1600">
                <a:solidFill>
                  <a:srgbClr val="424242"/>
                </a:solidFill>
                <a:latin typeface="Calibri"/>
                <a:cs typeface="Arial"/>
              </a:rPr>
              <a:t> </a:t>
            </a:r>
            <a:r>
              <a:rPr lang="en-US" sz="1600" err="1">
                <a:solidFill>
                  <a:srgbClr val="424242"/>
                </a:solidFill>
                <a:latin typeface="Calibri"/>
                <a:cs typeface="Arial"/>
              </a:rPr>
              <a:t>dei</a:t>
            </a:r>
            <a:r>
              <a:rPr lang="en-US" sz="1600">
                <a:solidFill>
                  <a:srgbClr val="424242"/>
                </a:solidFill>
                <a:latin typeface="Calibri"/>
                <a:cs typeface="Arial"/>
              </a:rPr>
              <a:t> </a:t>
            </a:r>
            <a:r>
              <a:rPr lang="en-US" sz="1600" err="1">
                <a:solidFill>
                  <a:srgbClr val="424242"/>
                </a:solidFill>
                <a:latin typeface="Calibri"/>
                <a:cs typeface="Arial"/>
              </a:rPr>
              <a:t>docenti</a:t>
            </a:r>
            <a:r>
              <a:rPr lang="en-US" sz="1600">
                <a:solidFill>
                  <a:srgbClr val="424242"/>
                </a:solidFill>
                <a:latin typeface="Calibri"/>
                <a:cs typeface="Arial"/>
              </a:rPr>
              <a:t> </a:t>
            </a:r>
            <a:r>
              <a:rPr lang="en-US" sz="1600" err="1">
                <a:solidFill>
                  <a:srgbClr val="424242"/>
                </a:solidFill>
                <a:latin typeface="Calibri"/>
                <a:cs typeface="Arial"/>
              </a:rPr>
              <a:t>nella</a:t>
            </a:r>
            <a:r>
              <a:rPr lang="en-US" sz="1600">
                <a:solidFill>
                  <a:srgbClr val="424242"/>
                </a:solidFill>
                <a:latin typeface="Calibri"/>
                <a:cs typeface="Arial"/>
              </a:rPr>
              <a:t> </a:t>
            </a:r>
            <a:r>
              <a:rPr lang="en-US" sz="1600" err="1">
                <a:solidFill>
                  <a:srgbClr val="424242"/>
                </a:solidFill>
                <a:latin typeface="Calibri"/>
                <a:cs typeface="Arial"/>
              </a:rPr>
              <a:t>scuola</a:t>
            </a:r>
            <a:endParaRPr lang="en-US" sz="1600">
              <a:solidFill>
                <a:srgbClr val="424242"/>
              </a:solidFill>
              <a:latin typeface="Calibri"/>
              <a:cs typeface="Arial"/>
            </a:endParaRPr>
          </a:p>
          <a:p>
            <a:r>
              <a:rPr lang="en-US" sz="1600">
                <a:solidFill>
                  <a:srgbClr val="424242"/>
                </a:solidFill>
                <a:latin typeface="Calibri"/>
                <a:cs typeface="Arial"/>
              </a:rPr>
              <a:t>D) Il </a:t>
            </a:r>
            <a:r>
              <a:rPr lang="en-US" sz="1600" err="1">
                <a:solidFill>
                  <a:srgbClr val="424242"/>
                </a:solidFill>
                <a:latin typeface="Calibri"/>
                <a:cs typeface="Arial"/>
              </a:rPr>
              <a:t>Ministero</a:t>
            </a:r>
            <a:r>
              <a:rPr lang="en-US" sz="1600">
                <a:solidFill>
                  <a:srgbClr val="424242"/>
                </a:solidFill>
                <a:latin typeface="Calibri"/>
                <a:cs typeface="Arial"/>
              </a:rPr>
              <a:t> </a:t>
            </a:r>
            <a:r>
              <a:rPr lang="en-US" sz="1600" err="1">
                <a:solidFill>
                  <a:srgbClr val="424242"/>
                </a:solidFill>
                <a:latin typeface="Calibri"/>
                <a:cs typeface="Arial"/>
              </a:rPr>
              <a:t>sta</a:t>
            </a:r>
            <a:r>
              <a:rPr lang="en-US" sz="1600">
                <a:solidFill>
                  <a:srgbClr val="424242"/>
                </a:solidFill>
                <a:latin typeface="Calibri"/>
                <a:cs typeface="Arial"/>
              </a:rPr>
              <a:t> </a:t>
            </a:r>
            <a:r>
              <a:rPr lang="en-US" sz="1600" err="1">
                <a:solidFill>
                  <a:srgbClr val="424242"/>
                </a:solidFill>
                <a:latin typeface="Calibri"/>
                <a:cs typeface="Arial"/>
              </a:rPr>
              <a:t>svolgendo</a:t>
            </a:r>
            <a:r>
              <a:rPr lang="en-US" sz="1600">
                <a:solidFill>
                  <a:srgbClr val="424242"/>
                </a:solidFill>
                <a:latin typeface="Calibri"/>
                <a:cs typeface="Arial"/>
              </a:rPr>
              <a:t> un </a:t>
            </a:r>
            <a:r>
              <a:rPr lang="en-US" sz="1600" err="1">
                <a:solidFill>
                  <a:srgbClr val="424242"/>
                </a:solidFill>
                <a:latin typeface="Calibri"/>
                <a:cs typeface="Arial"/>
              </a:rPr>
              <a:t>programma</a:t>
            </a:r>
            <a:r>
              <a:rPr lang="en-US" sz="1600">
                <a:solidFill>
                  <a:srgbClr val="424242"/>
                </a:solidFill>
                <a:latin typeface="Calibri"/>
                <a:cs typeface="Arial"/>
              </a:rPr>
              <a:t> di </a:t>
            </a:r>
            <a:r>
              <a:rPr lang="en-US" sz="1600" err="1">
                <a:solidFill>
                  <a:srgbClr val="424242"/>
                </a:solidFill>
                <a:latin typeface="Calibri"/>
                <a:cs typeface="Arial"/>
              </a:rPr>
              <a:t>valutazione</a:t>
            </a:r>
            <a:r>
              <a:rPr lang="en-US" sz="1600">
                <a:solidFill>
                  <a:srgbClr val="424242"/>
                </a:solidFill>
                <a:latin typeface="Calibri"/>
                <a:cs typeface="Arial"/>
              </a:rPr>
              <a:t> </a:t>
            </a:r>
            <a:r>
              <a:rPr lang="en-US" sz="1600" err="1">
                <a:solidFill>
                  <a:srgbClr val="424242"/>
                </a:solidFill>
                <a:latin typeface="Calibri"/>
                <a:cs typeface="Arial"/>
              </a:rPr>
              <a:t>dei</a:t>
            </a:r>
            <a:r>
              <a:rPr lang="en-US" sz="1600">
                <a:solidFill>
                  <a:srgbClr val="424242"/>
                </a:solidFill>
                <a:latin typeface="Calibri"/>
                <a:cs typeface="Arial"/>
              </a:rPr>
              <a:t> </a:t>
            </a:r>
            <a:r>
              <a:rPr lang="en-US" sz="1600" err="1">
                <a:solidFill>
                  <a:srgbClr val="424242"/>
                </a:solidFill>
                <a:latin typeface="Calibri"/>
                <a:cs typeface="Arial"/>
              </a:rPr>
              <a:t>docenti</a:t>
            </a:r>
            <a:r>
              <a:rPr lang="en-US" sz="1600">
                <a:solidFill>
                  <a:srgbClr val="424242"/>
                </a:solidFill>
                <a:latin typeface="Calibri"/>
                <a:cs typeface="Arial"/>
              </a:rPr>
              <a:t> </a:t>
            </a:r>
            <a:r>
              <a:rPr lang="en-US" sz="1600" err="1">
                <a:solidFill>
                  <a:srgbClr val="424242"/>
                </a:solidFill>
                <a:latin typeface="Calibri"/>
                <a:cs typeface="Arial"/>
              </a:rPr>
              <a:t>incentrato</a:t>
            </a:r>
            <a:r>
              <a:rPr lang="en-US" sz="1600">
                <a:solidFill>
                  <a:srgbClr val="424242"/>
                </a:solidFill>
                <a:latin typeface="Calibri"/>
                <a:cs typeface="Arial"/>
              </a:rPr>
              <a:t> </a:t>
            </a:r>
            <a:r>
              <a:rPr lang="en-US" sz="1600" err="1">
                <a:solidFill>
                  <a:srgbClr val="424242"/>
                </a:solidFill>
                <a:latin typeface="Calibri"/>
                <a:cs typeface="Arial"/>
              </a:rPr>
              <a:t>sul</a:t>
            </a:r>
            <a:r>
              <a:rPr lang="en-US" sz="1600">
                <a:solidFill>
                  <a:srgbClr val="424242"/>
                </a:solidFill>
                <a:latin typeface="Calibri"/>
                <a:cs typeface="Arial"/>
              </a:rPr>
              <a:t> principio </a:t>
            </a:r>
            <a:r>
              <a:rPr lang="en-US" sz="1600" err="1">
                <a:solidFill>
                  <a:srgbClr val="424242"/>
                </a:solidFill>
                <a:latin typeface="Calibri"/>
                <a:cs typeface="Arial"/>
              </a:rPr>
              <a:t>della</a:t>
            </a:r>
            <a:r>
              <a:rPr lang="en-US" sz="1600">
                <a:solidFill>
                  <a:srgbClr val="424242"/>
                </a:solidFill>
                <a:latin typeface="Calibri"/>
                <a:cs typeface="Arial"/>
              </a:rPr>
              <a:t> </a:t>
            </a:r>
            <a:r>
              <a:rPr lang="en-US" sz="1600" err="1">
                <a:solidFill>
                  <a:srgbClr val="424242"/>
                </a:solidFill>
                <a:latin typeface="Calibri"/>
                <a:cs typeface="Arial"/>
              </a:rPr>
              <a:t>valutazione</a:t>
            </a:r>
            <a:r>
              <a:rPr lang="en-US" sz="1600">
                <a:solidFill>
                  <a:srgbClr val="424242"/>
                </a:solidFill>
                <a:latin typeface="Calibri"/>
                <a:cs typeface="Arial"/>
              </a:rPr>
              <a:t> interna </a:t>
            </a:r>
            <a:r>
              <a:rPr lang="en-US" sz="1600" err="1">
                <a:solidFill>
                  <a:srgbClr val="424242"/>
                </a:solidFill>
                <a:latin typeface="Calibri"/>
                <a:cs typeface="Arial"/>
              </a:rPr>
              <a:t>all’Istituto</a:t>
            </a:r>
            <a:endParaRPr lang="en-US" sz="1600">
              <a:solidFill>
                <a:srgbClr val="424242"/>
              </a:solidFill>
              <a:latin typeface="Calibri"/>
              <a:cs typeface="Arial"/>
            </a:endParaRPr>
          </a:p>
          <a:p>
            <a:r>
              <a:rPr lang="en-US" sz="1600">
                <a:solidFill>
                  <a:srgbClr val="424242"/>
                </a:solidFill>
                <a:latin typeface="Calibri"/>
                <a:cs typeface="Arial"/>
              </a:rPr>
              <a:t>E) Il </a:t>
            </a:r>
            <a:r>
              <a:rPr lang="en-US" sz="1600" err="1">
                <a:solidFill>
                  <a:srgbClr val="424242"/>
                </a:solidFill>
                <a:latin typeface="Calibri"/>
                <a:cs typeface="Arial"/>
              </a:rPr>
              <a:t>Ministero</a:t>
            </a:r>
            <a:r>
              <a:rPr lang="en-US" sz="1600">
                <a:solidFill>
                  <a:srgbClr val="424242"/>
                </a:solidFill>
                <a:latin typeface="Calibri"/>
                <a:cs typeface="Arial"/>
              </a:rPr>
              <a:t> </a:t>
            </a:r>
            <a:r>
              <a:rPr lang="en-US" sz="1600" err="1">
                <a:solidFill>
                  <a:srgbClr val="424242"/>
                </a:solidFill>
                <a:latin typeface="Calibri"/>
                <a:cs typeface="Arial"/>
              </a:rPr>
              <a:t>vuole</a:t>
            </a:r>
            <a:r>
              <a:rPr lang="en-US" sz="1600">
                <a:solidFill>
                  <a:srgbClr val="424242"/>
                </a:solidFill>
                <a:latin typeface="Calibri"/>
                <a:cs typeface="Arial"/>
              </a:rPr>
              <a:t> </a:t>
            </a:r>
            <a:r>
              <a:rPr lang="en-US" sz="1600" err="1">
                <a:solidFill>
                  <a:srgbClr val="424242"/>
                </a:solidFill>
                <a:latin typeface="Calibri"/>
                <a:cs typeface="Arial"/>
              </a:rPr>
              <a:t>migliorare</a:t>
            </a:r>
            <a:r>
              <a:rPr lang="en-US" sz="1600">
                <a:solidFill>
                  <a:srgbClr val="424242"/>
                </a:solidFill>
                <a:latin typeface="Calibri"/>
                <a:cs typeface="Arial"/>
              </a:rPr>
              <a:t> la </a:t>
            </a:r>
            <a:r>
              <a:rPr lang="en-US" sz="1600" err="1">
                <a:solidFill>
                  <a:srgbClr val="424242"/>
                </a:solidFill>
                <a:latin typeface="Calibri"/>
                <a:cs typeface="Arial"/>
              </a:rPr>
              <a:t>qualità</a:t>
            </a:r>
            <a:r>
              <a:rPr lang="en-US" sz="1600">
                <a:solidFill>
                  <a:srgbClr val="424242"/>
                </a:solidFill>
                <a:latin typeface="Calibri"/>
                <a:cs typeface="Arial"/>
              </a:rPr>
              <a:t> </a:t>
            </a:r>
            <a:r>
              <a:rPr lang="en-US" sz="1600" err="1">
                <a:solidFill>
                  <a:srgbClr val="424242"/>
                </a:solidFill>
                <a:latin typeface="Calibri"/>
                <a:cs typeface="Arial"/>
              </a:rPr>
              <a:t>dell’insegnamento</a:t>
            </a:r>
            <a:r>
              <a:rPr lang="en-US" sz="1600">
                <a:solidFill>
                  <a:srgbClr val="424242"/>
                </a:solidFill>
                <a:latin typeface="Calibri"/>
                <a:cs typeface="Arial"/>
              </a:rPr>
              <a:t> </a:t>
            </a:r>
            <a:r>
              <a:rPr lang="en-US" sz="1600" err="1">
                <a:solidFill>
                  <a:srgbClr val="424242"/>
                </a:solidFill>
                <a:latin typeface="Calibri"/>
                <a:cs typeface="Arial"/>
              </a:rPr>
              <a:t>nelle</a:t>
            </a:r>
            <a:r>
              <a:rPr lang="en-US" sz="1600">
                <a:solidFill>
                  <a:srgbClr val="424242"/>
                </a:solidFill>
                <a:latin typeface="Calibri"/>
                <a:cs typeface="Arial"/>
              </a:rPr>
              <a:t> </a:t>
            </a:r>
            <a:r>
              <a:rPr lang="en-US" sz="1600" err="1">
                <a:solidFill>
                  <a:srgbClr val="424242"/>
                </a:solidFill>
                <a:latin typeface="Calibri"/>
                <a:cs typeface="Arial"/>
              </a:rPr>
              <a:t>scuole</a:t>
            </a:r>
            <a:r>
              <a:rPr lang="en-US" sz="1600">
                <a:solidFill>
                  <a:srgbClr val="424242"/>
                </a:solidFill>
                <a:latin typeface="Calibri"/>
                <a:cs typeface="Arial"/>
              </a:rPr>
              <a:t> Italiane </a:t>
            </a:r>
            <a:r>
              <a:rPr lang="en-US" sz="1600" err="1">
                <a:solidFill>
                  <a:srgbClr val="424242"/>
                </a:solidFill>
                <a:latin typeface="Calibri"/>
                <a:cs typeface="Arial"/>
              </a:rPr>
              <a:t>attraverso</a:t>
            </a:r>
            <a:r>
              <a:rPr lang="en-US" sz="1600">
                <a:solidFill>
                  <a:srgbClr val="424242"/>
                </a:solidFill>
                <a:latin typeface="Calibri"/>
                <a:cs typeface="Arial"/>
              </a:rPr>
              <a:t> </a:t>
            </a:r>
            <a:r>
              <a:rPr lang="en-US" sz="1600" err="1">
                <a:solidFill>
                  <a:srgbClr val="424242"/>
                </a:solidFill>
                <a:latin typeface="Calibri"/>
                <a:cs typeface="Arial"/>
              </a:rPr>
              <a:t>dei</a:t>
            </a:r>
            <a:r>
              <a:rPr lang="en-US" sz="1600">
                <a:solidFill>
                  <a:srgbClr val="424242"/>
                </a:solidFill>
                <a:latin typeface="Calibri"/>
                <a:cs typeface="Arial"/>
              </a:rPr>
              <a:t> </a:t>
            </a:r>
            <a:r>
              <a:rPr lang="en-US" sz="1600" err="1">
                <a:solidFill>
                  <a:srgbClr val="424242"/>
                </a:solidFill>
                <a:latin typeface="Calibri"/>
                <a:cs typeface="Arial"/>
              </a:rPr>
              <a:t>processi</a:t>
            </a:r>
            <a:r>
              <a:rPr lang="en-US" sz="1600">
                <a:solidFill>
                  <a:srgbClr val="424242"/>
                </a:solidFill>
                <a:latin typeface="Calibri"/>
                <a:cs typeface="Arial"/>
              </a:rPr>
              <a:t> di </a:t>
            </a:r>
            <a:r>
              <a:rPr lang="en-US" sz="1600" err="1">
                <a:solidFill>
                  <a:srgbClr val="424242"/>
                </a:solidFill>
                <a:latin typeface="Calibri"/>
                <a:cs typeface="Arial"/>
              </a:rPr>
              <a:t>valutazione</a:t>
            </a:r>
            <a:r>
              <a:rPr lang="en-US" sz="1600">
                <a:solidFill>
                  <a:srgbClr val="424242"/>
                </a:solidFill>
                <a:latin typeface="Calibri"/>
                <a:cs typeface="Arial"/>
              </a:rPr>
              <a:t> </a:t>
            </a:r>
            <a:r>
              <a:rPr lang="en-US" sz="1600" err="1">
                <a:solidFill>
                  <a:srgbClr val="424242"/>
                </a:solidFill>
                <a:latin typeface="Calibri"/>
                <a:cs typeface="Arial"/>
              </a:rPr>
              <a:t>dei</a:t>
            </a:r>
            <a:r>
              <a:rPr lang="en-US" sz="1600">
                <a:solidFill>
                  <a:srgbClr val="424242"/>
                </a:solidFill>
                <a:latin typeface="Calibri"/>
                <a:cs typeface="Arial"/>
              </a:rPr>
              <a:t> </a:t>
            </a:r>
            <a:r>
              <a:rPr lang="en-US" sz="1600" err="1">
                <a:solidFill>
                  <a:srgbClr val="424242"/>
                </a:solidFill>
                <a:latin typeface="Calibri"/>
                <a:cs typeface="Arial"/>
              </a:rPr>
              <a:t>docenti</a:t>
            </a:r>
            <a:endParaRPr lang="en-US" sz="1600">
              <a:solidFill>
                <a:srgbClr val="424242"/>
              </a:solidFill>
              <a:latin typeface="Calibri"/>
              <a:cs typeface="Arial"/>
            </a:endParaRPr>
          </a:p>
        </p:txBody>
      </p:sp>
      <p:sp>
        <p:nvSpPr>
          <p:cNvPr id="6" name="CasellaDiTesto 5">
            <a:extLst>
              <a:ext uri="{FF2B5EF4-FFF2-40B4-BE49-F238E27FC236}">
                <a16:creationId xmlns:a16="http://schemas.microsoft.com/office/drawing/2014/main" id="{DD0F6C22-35F5-1CB2-99D4-2381FDB6B66F}"/>
              </a:ext>
            </a:extLst>
          </p:cNvPr>
          <p:cNvSpPr txBox="1"/>
          <p:nvPr/>
        </p:nvSpPr>
        <p:spPr>
          <a:xfrm>
            <a:off x="365400" y="6251400"/>
            <a:ext cx="835020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b="1">
                <a:solidFill>
                  <a:srgbClr val="FF0000"/>
                </a:solidFill>
                <a:latin typeface="Arial"/>
              </a:rPr>
              <a:t>La </a:t>
            </a:r>
            <a:r>
              <a:rPr lang="en-US" b="1" err="1">
                <a:solidFill>
                  <a:srgbClr val="FF0000"/>
                </a:solidFill>
                <a:latin typeface="Arial"/>
              </a:rPr>
              <a:t>risposta</a:t>
            </a:r>
            <a:r>
              <a:rPr lang="en-US" b="1">
                <a:solidFill>
                  <a:srgbClr val="FF0000"/>
                </a:solidFill>
                <a:latin typeface="Arial"/>
              </a:rPr>
              <a:t> </a:t>
            </a:r>
            <a:r>
              <a:rPr lang="en-US" b="1" err="1">
                <a:solidFill>
                  <a:srgbClr val="FF0000"/>
                </a:solidFill>
                <a:latin typeface="Arial"/>
              </a:rPr>
              <a:t>corretta</a:t>
            </a:r>
            <a:r>
              <a:rPr lang="en-US" b="1">
                <a:solidFill>
                  <a:srgbClr val="FF0000"/>
                </a:solidFill>
                <a:latin typeface="Arial"/>
              </a:rPr>
              <a:t> è la A</a:t>
            </a:r>
            <a:r>
              <a:rPr lang="en-US">
                <a:solidFill>
                  <a:srgbClr val="FF0000"/>
                </a:solidFill>
                <a:latin typeface="Arial"/>
              </a:rPr>
              <a:t>: </a:t>
            </a:r>
            <a:r>
              <a:rPr lang="en-US" err="1">
                <a:solidFill>
                  <a:schemeClr val="tx1"/>
                </a:solidFill>
                <a:latin typeface="Arial"/>
              </a:rPr>
              <a:t>si</a:t>
            </a:r>
            <a:r>
              <a:rPr lang="en-US">
                <a:solidFill>
                  <a:schemeClr val="tx1"/>
                </a:solidFill>
                <a:latin typeface="Arial"/>
              </a:rPr>
              <a:t> deduce </a:t>
            </a:r>
            <a:r>
              <a:rPr lang="en-US" err="1">
                <a:solidFill>
                  <a:schemeClr val="tx1"/>
                </a:solidFill>
                <a:latin typeface="Arial"/>
              </a:rPr>
              <a:t>che</a:t>
            </a:r>
            <a:r>
              <a:rPr lang="en-US">
                <a:solidFill>
                  <a:schemeClr val="tx1"/>
                </a:solidFill>
                <a:latin typeface="Arial"/>
              </a:rPr>
              <a:t> </a:t>
            </a:r>
            <a:r>
              <a:rPr lang="en-US" err="1">
                <a:solidFill>
                  <a:schemeClr val="tx1"/>
                </a:solidFill>
                <a:latin typeface="Arial"/>
              </a:rPr>
              <a:t>i</a:t>
            </a:r>
            <a:r>
              <a:rPr lang="en-US">
                <a:solidFill>
                  <a:schemeClr val="tx1"/>
                </a:solidFill>
                <a:latin typeface="Arial"/>
              </a:rPr>
              <a:t> </a:t>
            </a:r>
            <a:r>
              <a:rPr lang="en-US" err="1">
                <a:solidFill>
                  <a:schemeClr val="tx1"/>
                </a:solidFill>
                <a:latin typeface="Arial"/>
              </a:rPr>
              <a:t>docenti</a:t>
            </a:r>
            <a:r>
              <a:rPr lang="en-US">
                <a:solidFill>
                  <a:schemeClr val="tx1"/>
                </a:solidFill>
                <a:latin typeface="Arial"/>
              </a:rPr>
              <a:t> </a:t>
            </a:r>
            <a:r>
              <a:rPr lang="en-US" err="1">
                <a:solidFill>
                  <a:schemeClr val="tx1"/>
                </a:solidFill>
                <a:latin typeface="Arial"/>
              </a:rPr>
              <a:t>si</a:t>
            </a:r>
            <a:r>
              <a:rPr lang="en-US">
                <a:solidFill>
                  <a:schemeClr val="tx1"/>
                </a:solidFill>
                <a:latin typeface="Arial"/>
              </a:rPr>
              <a:t> </a:t>
            </a:r>
            <a:r>
              <a:rPr lang="en-US" err="1">
                <a:solidFill>
                  <a:schemeClr val="tx1"/>
                </a:solidFill>
                <a:latin typeface="Arial"/>
              </a:rPr>
              <a:t>sono</a:t>
            </a:r>
            <a:r>
              <a:rPr lang="en-US">
                <a:solidFill>
                  <a:schemeClr val="tx1"/>
                </a:solidFill>
                <a:latin typeface="Arial"/>
              </a:rPr>
              <a:t> </a:t>
            </a:r>
            <a:r>
              <a:rPr lang="en-US" err="1">
                <a:solidFill>
                  <a:schemeClr val="tx1"/>
                </a:solidFill>
                <a:latin typeface="Arial"/>
              </a:rPr>
              <a:t>sopravvalutati</a:t>
            </a:r>
            <a:r>
              <a:rPr lang="en-US">
                <a:solidFill>
                  <a:schemeClr val="tx1"/>
                </a:solidFill>
                <a:latin typeface="Arial"/>
              </a:rPr>
              <a:t>.</a:t>
            </a:r>
            <a:r>
              <a:rPr lang="it-IT">
                <a:solidFill>
                  <a:schemeClr val="tx1"/>
                </a:solidFill>
                <a:latin typeface="Arial"/>
                <a:cs typeface="Arial"/>
              </a:rPr>
              <a:t>​</a:t>
            </a:r>
            <a:endParaRPr lang="it-IT">
              <a:solidFill>
                <a:schemeClr val="tx1"/>
              </a:solidFill>
            </a:endParaRPr>
          </a:p>
        </p:txBody>
      </p:sp>
    </p:spTree>
    <p:extLst>
      <p:ext uri="{BB962C8B-B14F-4D97-AF65-F5344CB8AC3E}">
        <p14:creationId xmlns:p14="http://schemas.microsoft.com/office/powerpoint/2010/main" val="11091345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89B2BBB-8C78-0A95-516B-C751C5B55761}"/>
              </a:ext>
            </a:extLst>
          </p:cNvPr>
          <p:cNvSpPr txBox="1"/>
          <p:nvPr/>
        </p:nvSpPr>
        <p:spPr>
          <a:xfrm>
            <a:off x="258856" y="1132915"/>
            <a:ext cx="8525435" cy="55091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it-IT" sz="3200" b="1" dirty="0">
                <a:ea typeface="+mj-lt"/>
                <a:cs typeface="+mj-lt"/>
              </a:rPr>
              <a:t>1. Ragionamento logico e problemi</a:t>
            </a:r>
            <a:endParaRPr lang="it-IT" sz="3200" b="1" dirty="0"/>
          </a:p>
          <a:p>
            <a:endParaRPr lang="it-IT" sz="3200">
              <a:ea typeface="+mj-lt"/>
              <a:cs typeface="+mj-lt"/>
            </a:endParaRPr>
          </a:p>
          <a:p>
            <a:r>
              <a:rPr lang="it-IT" sz="3200" dirty="0">
                <a:ea typeface="+mj-lt"/>
                <a:cs typeface="+mj-lt"/>
              </a:rPr>
              <a:t>"I quesiti sono volti a saggiare la capacità di </a:t>
            </a:r>
            <a:r>
              <a:rPr lang="it-IT" sz="3200" b="1" dirty="0">
                <a:ea typeface="+mj-lt"/>
                <a:cs typeface="+mj-lt"/>
              </a:rPr>
              <a:t>completare logicamente un ragionamento</a:t>
            </a:r>
            <a:r>
              <a:rPr lang="it-IT" sz="3200" dirty="0">
                <a:ea typeface="+mj-lt"/>
                <a:cs typeface="+mj-lt"/>
              </a:rPr>
              <a:t>, in modo </a:t>
            </a:r>
            <a:r>
              <a:rPr lang="it-IT" sz="3200" b="1" dirty="0">
                <a:ea typeface="+mj-lt"/>
                <a:cs typeface="+mj-lt"/>
              </a:rPr>
              <a:t>coerente</a:t>
            </a:r>
            <a:r>
              <a:rPr lang="it-IT" sz="3200" dirty="0">
                <a:ea typeface="+mj-lt"/>
                <a:cs typeface="+mj-lt"/>
              </a:rPr>
              <a:t> con le </a:t>
            </a:r>
            <a:r>
              <a:rPr lang="it-IT" sz="3200" b="1" dirty="0">
                <a:ea typeface="+mj-lt"/>
                <a:cs typeface="+mj-lt"/>
              </a:rPr>
              <a:t>premesse</a:t>
            </a:r>
            <a:r>
              <a:rPr lang="it-IT" sz="3200" dirty="0">
                <a:ea typeface="+mj-lt"/>
                <a:cs typeface="+mj-lt"/>
              </a:rPr>
              <a:t>. Queste premesse sono enunciate in forma </a:t>
            </a:r>
            <a:r>
              <a:rPr lang="it-IT" sz="3200" b="1" dirty="0">
                <a:ea typeface="+mj-lt"/>
                <a:cs typeface="+mj-lt"/>
              </a:rPr>
              <a:t>simbolica</a:t>
            </a:r>
            <a:r>
              <a:rPr lang="it-IT" sz="3200" dirty="0">
                <a:ea typeface="+mj-lt"/>
                <a:cs typeface="+mj-lt"/>
              </a:rPr>
              <a:t> o </a:t>
            </a:r>
            <a:r>
              <a:rPr lang="it-IT" sz="3200" b="1" dirty="0">
                <a:ea typeface="+mj-lt"/>
                <a:cs typeface="+mj-lt"/>
              </a:rPr>
              <a:t>verbale</a:t>
            </a:r>
            <a:r>
              <a:rPr lang="it-IT" sz="3200" dirty="0">
                <a:ea typeface="+mj-lt"/>
                <a:cs typeface="+mj-lt"/>
              </a:rPr>
              <a:t>, e vertono su </a:t>
            </a:r>
            <a:r>
              <a:rPr lang="it-IT" sz="3200" b="1" dirty="0">
                <a:ea typeface="+mj-lt"/>
                <a:cs typeface="+mj-lt"/>
              </a:rPr>
              <a:t>casi</a:t>
            </a:r>
            <a:r>
              <a:rPr lang="it-IT" sz="3200" dirty="0">
                <a:ea typeface="+mj-lt"/>
                <a:cs typeface="+mj-lt"/>
              </a:rPr>
              <a:t> o </a:t>
            </a:r>
            <a:r>
              <a:rPr lang="it-IT" sz="3200" b="1" dirty="0">
                <a:ea typeface="+mj-lt"/>
                <a:cs typeface="+mj-lt"/>
              </a:rPr>
              <a:t>problemi</a:t>
            </a:r>
            <a:r>
              <a:rPr lang="it-IT" sz="3200" dirty="0">
                <a:ea typeface="+mj-lt"/>
                <a:cs typeface="+mj-lt"/>
              </a:rPr>
              <a:t>, anche di </a:t>
            </a:r>
            <a:r>
              <a:rPr lang="it-IT" sz="3200" b="1" dirty="0">
                <a:ea typeface="+mj-lt"/>
                <a:cs typeface="+mj-lt"/>
              </a:rPr>
              <a:t>natura astratta</a:t>
            </a:r>
            <a:r>
              <a:rPr lang="it-IT" sz="3200" dirty="0">
                <a:ea typeface="+mj-lt"/>
                <a:cs typeface="+mj-lt"/>
              </a:rPr>
              <a:t>, la cui soluzione richiede l’adozione di </a:t>
            </a:r>
            <a:r>
              <a:rPr lang="it-IT" sz="3200" b="1" dirty="0">
                <a:ea typeface="+mj-lt"/>
                <a:cs typeface="+mj-lt"/>
              </a:rPr>
              <a:t>forme diverse di ragionamento logico"</a:t>
            </a:r>
            <a:r>
              <a:rPr lang="it-IT" sz="3200" dirty="0">
                <a:ea typeface="+mj-lt"/>
                <a:cs typeface="+mj-lt"/>
              </a:rPr>
              <a:t>.</a:t>
            </a:r>
            <a:endParaRPr lang="it-IT" sz="3200" dirty="0"/>
          </a:p>
          <a:p>
            <a:pPr marL="0" marR="0" indent="0" algn="l" defTabSz="914400">
              <a:lnSpc>
                <a:spcPct val="100000"/>
              </a:lnSpc>
              <a:spcBef>
                <a:spcPts val="0"/>
              </a:spcBef>
              <a:spcAft>
                <a:spcPts val="0"/>
              </a:spcAft>
              <a:buClrTx/>
              <a:buSzTx/>
              <a:buFontTx/>
              <a:buNone/>
              <a:tabLst/>
            </a:pPr>
            <a:endParaRPr lang="it-IT" sz="3200" b="0" i="0" u="none" strike="noStrike" cap="none" spc="0" normalizeH="0" baseline="0">
              <a:ln>
                <a:noFill/>
              </a:ln>
              <a:solidFill>
                <a:srgbClr val="000000"/>
              </a:solidFill>
              <a:effectLst/>
              <a:uFillTx/>
              <a:latin typeface="+mj-lt"/>
              <a:ea typeface="+mj-ea"/>
              <a:cs typeface="+mj-cs"/>
            </a:endParaRPr>
          </a:p>
        </p:txBody>
      </p:sp>
    </p:spTree>
    <p:extLst>
      <p:ext uri="{BB962C8B-B14F-4D97-AF65-F5344CB8AC3E}">
        <p14:creationId xmlns:p14="http://schemas.microsoft.com/office/powerpoint/2010/main" val="2287453078"/>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6C12FE8-9F62-70EA-7205-0677309A1D09}"/>
              </a:ext>
            </a:extLst>
          </p:cNvPr>
          <p:cNvSpPr txBox="1"/>
          <p:nvPr/>
        </p:nvSpPr>
        <p:spPr>
          <a:xfrm>
            <a:off x="338400" y="4334400"/>
            <a:ext cx="8467200" cy="24622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it-IT" sz="1400">
                <a:latin typeface="Calibri"/>
                <a:ea typeface="+mj-lt"/>
                <a:cs typeface="+mj-lt"/>
              </a:rPr>
              <a:t>Ma quale sarebbe stata la risposta corretta se la domanda fosse stata:</a:t>
            </a:r>
            <a:endParaRPr lang="it-IT" sz="1400">
              <a:latin typeface="Calibri"/>
            </a:endParaRPr>
          </a:p>
          <a:p>
            <a:endParaRPr lang="it-IT" sz="1400" b="1">
              <a:latin typeface="Calibri"/>
              <a:ea typeface="+mj-lt"/>
              <a:cs typeface="+mj-lt"/>
            </a:endParaRPr>
          </a:p>
          <a:p>
            <a:r>
              <a:rPr lang="it-IT" sz="1400" b="1">
                <a:latin typeface="Calibri"/>
                <a:ea typeface="+mj-lt"/>
                <a:cs typeface="+mj-lt"/>
              </a:rPr>
              <a:t>Quale delle seguenti affermazioni è la sintesi del brano?</a:t>
            </a:r>
            <a:endParaRPr lang="it-IT" sz="1400">
              <a:latin typeface="Calibri"/>
            </a:endParaRPr>
          </a:p>
          <a:p>
            <a:endParaRPr lang="it-IT" sz="1400">
              <a:latin typeface="Calibri"/>
              <a:ea typeface="+mj-lt"/>
              <a:cs typeface="+mj-lt"/>
            </a:endParaRPr>
          </a:p>
          <a:p>
            <a:r>
              <a:rPr lang="it-IT" sz="1400">
                <a:latin typeface="Calibri"/>
                <a:ea typeface="+mj-lt"/>
                <a:cs typeface="+mj-lt"/>
              </a:rPr>
              <a:t>Oppure</a:t>
            </a:r>
            <a:endParaRPr lang="it-IT" sz="1400">
              <a:latin typeface="Calibri"/>
            </a:endParaRPr>
          </a:p>
          <a:p>
            <a:endParaRPr lang="it-IT" sz="1400" b="1">
              <a:latin typeface="Calibri"/>
              <a:ea typeface="+mj-lt"/>
              <a:cs typeface="+mj-lt"/>
            </a:endParaRPr>
          </a:p>
          <a:p>
            <a:r>
              <a:rPr lang="it-IT" sz="1400" b="1">
                <a:latin typeface="Calibri"/>
                <a:ea typeface="+mj-lt"/>
                <a:cs typeface="+mj-lt"/>
              </a:rPr>
              <a:t>Quale delle seguenti affermazioni costituisce la premessa implicita del brano?</a:t>
            </a:r>
            <a:endParaRPr lang="it-IT" sz="1400">
              <a:latin typeface="Calibri"/>
            </a:endParaRPr>
          </a:p>
          <a:p>
            <a:endParaRPr lang="it-IT" sz="1400">
              <a:latin typeface="Calibri"/>
              <a:ea typeface="+mj-lt"/>
              <a:cs typeface="+mj-lt"/>
            </a:endParaRPr>
          </a:p>
          <a:p>
            <a:r>
              <a:rPr lang="it-IT" sz="1400">
                <a:latin typeface="Calibri"/>
                <a:ea typeface="+mj-lt"/>
                <a:cs typeface="+mj-lt"/>
              </a:rPr>
              <a:t>Nel primo caso la risposta sarebbe stata la D, mentre nel secondo caso la E.</a:t>
            </a:r>
            <a:endParaRPr lang="it-IT" sz="1400">
              <a:latin typeface="Calibri"/>
            </a:endParaRPr>
          </a:p>
          <a:p>
            <a:r>
              <a:rPr lang="it-IT" sz="1400">
                <a:latin typeface="Calibri"/>
                <a:ea typeface="+mj-lt"/>
                <a:cs typeface="+mj-lt"/>
              </a:rPr>
              <a:t>Da ciò si evince che variando di poco il </a:t>
            </a:r>
            <a:r>
              <a:rPr kumimoji="0" lang="it-IT" sz="1400" b="0" i="0" u="none" strike="noStrike" cap="none" spc="0" normalizeH="0" baseline="0">
                <a:ln>
                  <a:noFill/>
                </a:ln>
                <a:effectLst/>
                <a:uFillTx/>
                <a:latin typeface="Calibri"/>
                <a:ea typeface="+mj-lt"/>
                <a:cs typeface="+mj-lt"/>
                <a:sym typeface="Helvetica"/>
              </a:rPr>
              <a:t>testo</a:t>
            </a:r>
            <a:r>
              <a:rPr lang="it-IT" sz="1400">
                <a:latin typeface="Calibri"/>
                <a:ea typeface="+mj-lt"/>
                <a:cs typeface="+mj-lt"/>
              </a:rPr>
              <a:t> del quesito e/o la richiesta della domanda può cambiare notevolmente il “valore” o il significato della risposta esatta.</a:t>
            </a:r>
            <a:endParaRPr lang="it-IT" sz="1400">
              <a:latin typeface="Calibri"/>
            </a:endParaRPr>
          </a:p>
        </p:txBody>
      </p:sp>
      <p:sp>
        <p:nvSpPr>
          <p:cNvPr id="3" name="CasellaDiTesto 2">
            <a:extLst>
              <a:ext uri="{FF2B5EF4-FFF2-40B4-BE49-F238E27FC236}">
                <a16:creationId xmlns:a16="http://schemas.microsoft.com/office/drawing/2014/main" id="{2FB0DC76-6B52-96D8-7AF6-CB506DD6CD2B}"/>
              </a:ext>
            </a:extLst>
          </p:cNvPr>
          <p:cNvSpPr txBox="1"/>
          <p:nvPr/>
        </p:nvSpPr>
        <p:spPr>
          <a:xfrm>
            <a:off x="338400" y="212400"/>
            <a:ext cx="8467200" cy="20620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a:solidFill>
                  <a:srgbClr val="424242"/>
                </a:solidFill>
                <a:latin typeface="Calibri"/>
                <a:cs typeface="Calibri"/>
              </a:rPr>
              <a:t>Un </a:t>
            </a:r>
            <a:r>
              <a:rPr lang="en-US" sz="1600" err="1">
                <a:solidFill>
                  <a:srgbClr val="424242"/>
                </a:solidFill>
                <a:latin typeface="Calibri"/>
                <a:cs typeface="Calibri"/>
              </a:rPr>
              <a:t>ispettore</a:t>
            </a:r>
            <a:r>
              <a:rPr lang="en-US" sz="1600">
                <a:solidFill>
                  <a:srgbClr val="424242"/>
                </a:solidFill>
                <a:latin typeface="Calibri"/>
                <a:cs typeface="Calibri"/>
              </a:rPr>
              <a:t> </a:t>
            </a:r>
            <a:r>
              <a:rPr lang="en-US" sz="1600" err="1">
                <a:solidFill>
                  <a:srgbClr val="424242"/>
                </a:solidFill>
                <a:latin typeface="Calibri"/>
                <a:cs typeface="Calibri"/>
              </a:rPr>
              <a:t>ministeriale</a:t>
            </a:r>
            <a:r>
              <a:rPr lang="en-US" sz="1600">
                <a:solidFill>
                  <a:srgbClr val="424242"/>
                </a:solidFill>
                <a:latin typeface="Calibri"/>
                <a:cs typeface="Calibri"/>
              </a:rPr>
              <a:t> ha </a:t>
            </a:r>
            <a:r>
              <a:rPr lang="en-US" sz="1600" err="1">
                <a:solidFill>
                  <a:srgbClr val="424242"/>
                </a:solidFill>
                <a:latin typeface="Calibri"/>
                <a:cs typeface="Calibri"/>
              </a:rPr>
              <a:t>visitato</a:t>
            </a:r>
            <a:r>
              <a:rPr lang="en-US" sz="1600">
                <a:solidFill>
                  <a:srgbClr val="424242"/>
                </a:solidFill>
                <a:latin typeface="Calibri"/>
                <a:cs typeface="Calibri"/>
              </a:rPr>
              <a:t> </a:t>
            </a:r>
            <a:r>
              <a:rPr lang="en-US" sz="1600" err="1">
                <a:solidFill>
                  <a:srgbClr val="424242"/>
                </a:solidFill>
                <a:latin typeface="Calibri"/>
                <a:cs typeface="Calibri"/>
              </a:rPr>
              <a:t>una</a:t>
            </a:r>
            <a:r>
              <a:rPr lang="en-US" sz="1600">
                <a:solidFill>
                  <a:srgbClr val="424242"/>
                </a:solidFill>
                <a:latin typeface="Calibri"/>
                <a:cs typeface="Calibri"/>
              </a:rPr>
              <a:t> </a:t>
            </a:r>
            <a:r>
              <a:rPr lang="en-US" sz="1600" err="1">
                <a:solidFill>
                  <a:srgbClr val="424242"/>
                </a:solidFill>
                <a:latin typeface="Calibri"/>
                <a:cs typeface="Calibri"/>
              </a:rPr>
              <a:t>scuola</a:t>
            </a:r>
            <a:r>
              <a:rPr lang="en-US" sz="1600">
                <a:solidFill>
                  <a:srgbClr val="424242"/>
                </a:solidFill>
                <a:latin typeface="Calibri"/>
                <a:cs typeface="Calibri"/>
              </a:rPr>
              <a:t> </a:t>
            </a:r>
            <a:r>
              <a:rPr lang="en-US" sz="1600" err="1">
                <a:solidFill>
                  <a:srgbClr val="424242"/>
                </a:solidFill>
                <a:latin typeface="Calibri"/>
                <a:cs typeface="Calibri"/>
              </a:rPr>
              <a:t>primaria</a:t>
            </a:r>
            <a:r>
              <a:rPr lang="en-US" sz="1600">
                <a:solidFill>
                  <a:srgbClr val="424242"/>
                </a:solidFill>
                <a:latin typeface="Calibri"/>
                <a:cs typeface="Calibri"/>
              </a:rPr>
              <a:t>. Secondo </a:t>
            </a:r>
            <a:r>
              <a:rPr lang="en-US" sz="1600" err="1">
                <a:solidFill>
                  <a:srgbClr val="424242"/>
                </a:solidFill>
                <a:latin typeface="Calibri"/>
                <a:cs typeface="Calibri"/>
              </a:rPr>
              <a:t>l’ispettore</a:t>
            </a:r>
            <a:r>
              <a:rPr lang="en-US" sz="1600">
                <a:solidFill>
                  <a:srgbClr val="424242"/>
                </a:solidFill>
                <a:latin typeface="Calibri"/>
                <a:cs typeface="Calibri"/>
              </a:rPr>
              <a:t>, </a:t>
            </a:r>
            <a:r>
              <a:rPr kumimoji="0" lang="en-US" sz="1600" i="0" u="none" strike="noStrike" cap="none" spc="0" normalizeH="0" baseline="0">
                <a:ln>
                  <a:noFill/>
                </a:ln>
                <a:solidFill>
                  <a:srgbClr val="424242"/>
                </a:solidFill>
                <a:effectLst/>
                <a:uFillTx/>
                <a:latin typeface="Calibri"/>
                <a:cs typeface="Calibri"/>
                <a:sym typeface="Helvetica"/>
              </a:rPr>
              <a:t>per</a:t>
            </a:r>
            <a:r>
              <a:rPr lang="en-US" sz="1600">
                <a:solidFill>
                  <a:srgbClr val="424242"/>
                </a:solidFill>
                <a:latin typeface="Calibri"/>
                <a:cs typeface="Calibri"/>
              </a:rPr>
              <a:t> </a:t>
            </a:r>
            <a:r>
              <a:rPr lang="en-US" sz="1600" err="1">
                <a:solidFill>
                  <a:srgbClr val="424242"/>
                </a:solidFill>
                <a:latin typeface="Calibri"/>
                <a:cs typeface="Calibri"/>
              </a:rPr>
              <a:t>massimizzare</a:t>
            </a:r>
            <a:r>
              <a:rPr lang="en-US" sz="1600">
                <a:solidFill>
                  <a:srgbClr val="424242"/>
                </a:solidFill>
                <a:latin typeface="Calibri"/>
                <a:cs typeface="Calibri"/>
              </a:rPr>
              <a:t> </a:t>
            </a:r>
            <a:r>
              <a:rPr lang="en-US" sz="1600" err="1">
                <a:solidFill>
                  <a:srgbClr val="424242"/>
                </a:solidFill>
                <a:latin typeface="Calibri"/>
                <a:cs typeface="Calibri"/>
              </a:rPr>
              <a:t>l’efficienza</a:t>
            </a:r>
            <a:r>
              <a:rPr lang="en-US" sz="1600">
                <a:solidFill>
                  <a:srgbClr val="424242"/>
                </a:solidFill>
                <a:latin typeface="Calibri"/>
                <a:cs typeface="Calibri"/>
              </a:rPr>
              <a:t> </a:t>
            </a:r>
            <a:r>
              <a:rPr lang="en-US" sz="1600" err="1">
                <a:solidFill>
                  <a:srgbClr val="424242"/>
                </a:solidFill>
                <a:latin typeface="Calibri"/>
                <a:cs typeface="Calibri"/>
              </a:rPr>
              <a:t>della</a:t>
            </a:r>
            <a:r>
              <a:rPr lang="en-US" sz="1600">
                <a:solidFill>
                  <a:srgbClr val="424242"/>
                </a:solidFill>
                <a:latin typeface="Calibri"/>
                <a:cs typeface="Calibri"/>
              </a:rPr>
              <a:t> </a:t>
            </a:r>
            <a:r>
              <a:rPr lang="en-US" sz="1600" err="1">
                <a:solidFill>
                  <a:srgbClr val="424242"/>
                </a:solidFill>
                <a:latin typeface="Calibri"/>
                <a:cs typeface="Calibri"/>
              </a:rPr>
              <a:t>scuola</a:t>
            </a:r>
            <a:r>
              <a:rPr lang="en-US" sz="1600">
                <a:solidFill>
                  <a:srgbClr val="424242"/>
                </a:solidFill>
                <a:latin typeface="Calibri"/>
                <a:cs typeface="Calibri"/>
              </a:rPr>
              <a:t>, </a:t>
            </a:r>
            <a:r>
              <a:rPr lang="en-US" sz="1600" err="1">
                <a:solidFill>
                  <a:srgbClr val="424242"/>
                </a:solidFill>
                <a:latin typeface="Calibri"/>
                <a:cs typeface="Calibri"/>
              </a:rPr>
              <a:t>gli</a:t>
            </a:r>
            <a:r>
              <a:rPr lang="en-US" sz="1600">
                <a:solidFill>
                  <a:srgbClr val="424242"/>
                </a:solidFill>
                <a:latin typeface="Calibri"/>
                <a:cs typeface="Calibri"/>
              </a:rPr>
              <a:t> </a:t>
            </a:r>
            <a:r>
              <a:rPr lang="en-US" sz="1600" err="1">
                <a:solidFill>
                  <a:srgbClr val="424242"/>
                </a:solidFill>
                <a:latin typeface="Calibri"/>
                <a:cs typeface="Calibri"/>
              </a:rPr>
              <a:t>insegnanti</a:t>
            </a:r>
            <a:r>
              <a:rPr lang="en-US" sz="1600">
                <a:solidFill>
                  <a:srgbClr val="424242"/>
                </a:solidFill>
                <a:latin typeface="Calibri"/>
                <a:cs typeface="Calibri"/>
              </a:rPr>
              <a:t> </a:t>
            </a:r>
            <a:r>
              <a:rPr lang="en-US" sz="1600" err="1">
                <a:solidFill>
                  <a:srgbClr val="424242"/>
                </a:solidFill>
                <a:latin typeface="Calibri"/>
                <a:cs typeface="Calibri"/>
              </a:rPr>
              <a:t>dovrebbero</a:t>
            </a:r>
            <a:r>
              <a:rPr lang="en-US" sz="1600">
                <a:solidFill>
                  <a:srgbClr val="424242"/>
                </a:solidFill>
                <a:latin typeface="Calibri"/>
                <a:cs typeface="Calibri"/>
              </a:rPr>
              <a:t> </a:t>
            </a:r>
            <a:r>
              <a:rPr lang="en-US" sz="1600" err="1">
                <a:solidFill>
                  <a:srgbClr val="424242"/>
                </a:solidFill>
                <a:latin typeface="Calibri"/>
                <a:cs typeface="Calibri"/>
              </a:rPr>
              <a:t>essere</a:t>
            </a:r>
            <a:r>
              <a:rPr lang="en-US" sz="1600">
                <a:solidFill>
                  <a:srgbClr val="424242"/>
                </a:solidFill>
                <a:latin typeface="Calibri"/>
                <a:cs typeface="Calibri"/>
              </a:rPr>
              <a:t> </a:t>
            </a:r>
            <a:r>
              <a:rPr lang="en-US" sz="1600" err="1">
                <a:solidFill>
                  <a:srgbClr val="424242"/>
                </a:solidFill>
                <a:latin typeface="Calibri"/>
                <a:cs typeface="Calibri"/>
              </a:rPr>
              <a:t>consapevoli</a:t>
            </a:r>
            <a:r>
              <a:rPr lang="en-US" sz="1600">
                <a:solidFill>
                  <a:srgbClr val="424242"/>
                </a:solidFill>
                <a:latin typeface="Calibri"/>
                <a:cs typeface="Calibri"/>
              </a:rPr>
              <a:t> </a:t>
            </a:r>
            <a:r>
              <a:rPr lang="en-US" sz="1600" err="1">
                <a:solidFill>
                  <a:srgbClr val="424242"/>
                </a:solidFill>
                <a:latin typeface="Calibri"/>
                <a:cs typeface="Calibri"/>
              </a:rPr>
              <a:t>delle</a:t>
            </a:r>
            <a:r>
              <a:rPr lang="en-US" sz="1600">
                <a:solidFill>
                  <a:srgbClr val="424242"/>
                </a:solidFill>
                <a:latin typeface="Calibri"/>
                <a:cs typeface="Calibri"/>
              </a:rPr>
              <a:t> </a:t>
            </a:r>
            <a:r>
              <a:rPr lang="en-US" sz="1600" err="1">
                <a:solidFill>
                  <a:srgbClr val="424242"/>
                </a:solidFill>
                <a:latin typeface="Calibri"/>
                <a:cs typeface="Calibri"/>
              </a:rPr>
              <a:t>loro</a:t>
            </a:r>
            <a:r>
              <a:rPr lang="en-US" sz="1600">
                <a:solidFill>
                  <a:srgbClr val="424242"/>
                </a:solidFill>
                <a:latin typeface="Calibri"/>
                <a:cs typeface="Calibri"/>
              </a:rPr>
              <a:t> </a:t>
            </a:r>
            <a:r>
              <a:rPr lang="en-US" sz="1600" err="1">
                <a:solidFill>
                  <a:srgbClr val="424242"/>
                </a:solidFill>
                <a:latin typeface="Calibri"/>
                <a:cs typeface="Calibri"/>
              </a:rPr>
              <a:t>capacità</a:t>
            </a:r>
            <a:r>
              <a:rPr lang="en-US" sz="1600">
                <a:solidFill>
                  <a:srgbClr val="424242"/>
                </a:solidFill>
                <a:latin typeface="Calibri"/>
                <a:cs typeface="Calibri"/>
              </a:rPr>
              <a:t> di </a:t>
            </a:r>
            <a:r>
              <a:rPr lang="en-US" sz="1600" err="1">
                <a:solidFill>
                  <a:srgbClr val="424242"/>
                </a:solidFill>
                <a:latin typeface="Calibri"/>
                <a:cs typeface="Calibri"/>
              </a:rPr>
              <a:t>insegnamento</a:t>
            </a:r>
            <a:r>
              <a:rPr lang="en-US" sz="1600">
                <a:solidFill>
                  <a:srgbClr val="424242"/>
                </a:solidFill>
                <a:latin typeface="Calibri"/>
                <a:cs typeface="Calibri"/>
              </a:rPr>
              <a:t> e di quelle </a:t>
            </a:r>
            <a:r>
              <a:rPr lang="en-US" sz="1600" err="1">
                <a:solidFill>
                  <a:srgbClr val="424242"/>
                </a:solidFill>
                <a:latin typeface="Calibri"/>
                <a:cs typeface="Calibri"/>
              </a:rPr>
              <a:t>dei</a:t>
            </a:r>
            <a:r>
              <a:rPr lang="en-US" sz="1600">
                <a:solidFill>
                  <a:srgbClr val="424242"/>
                </a:solidFill>
                <a:latin typeface="Calibri"/>
                <a:cs typeface="Calibri"/>
              </a:rPr>
              <a:t> </a:t>
            </a:r>
            <a:r>
              <a:rPr lang="en-US" sz="1600" err="1">
                <a:solidFill>
                  <a:srgbClr val="424242"/>
                </a:solidFill>
                <a:latin typeface="Calibri"/>
                <a:cs typeface="Calibri"/>
              </a:rPr>
              <a:t>propri</a:t>
            </a:r>
            <a:r>
              <a:rPr lang="en-US" sz="1600">
                <a:solidFill>
                  <a:srgbClr val="424242"/>
                </a:solidFill>
                <a:latin typeface="Calibri"/>
                <a:cs typeface="Calibri"/>
              </a:rPr>
              <a:t> </a:t>
            </a:r>
            <a:r>
              <a:rPr lang="en-US" sz="1600" err="1">
                <a:solidFill>
                  <a:srgbClr val="424242"/>
                </a:solidFill>
                <a:latin typeface="Calibri"/>
                <a:cs typeface="Calibri"/>
              </a:rPr>
              <a:t>colleghi</a:t>
            </a:r>
            <a:r>
              <a:rPr lang="en-US" sz="1600">
                <a:solidFill>
                  <a:srgbClr val="424242"/>
                </a:solidFill>
                <a:latin typeface="Calibri"/>
                <a:cs typeface="Calibri"/>
              </a:rPr>
              <a:t>. Nella </a:t>
            </a:r>
            <a:r>
              <a:rPr lang="en-US" sz="1600" err="1">
                <a:solidFill>
                  <a:srgbClr val="424242"/>
                </a:solidFill>
                <a:latin typeface="Calibri"/>
                <a:cs typeface="Calibri"/>
              </a:rPr>
              <a:t>scuola</a:t>
            </a:r>
            <a:r>
              <a:rPr lang="en-US" sz="1600">
                <a:solidFill>
                  <a:srgbClr val="424242"/>
                </a:solidFill>
                <a:latin typeface="Calibri"/>
                <a:cs typeface="Calibri"/>
              </a:rPr>
              <a:t> </a:t>
            </a:r>
            <a:r>
              <a:rPr lang="en-US" sz="1600" err="1">
                <a:solidFill>
                  <a:srgbClr val="424242"/>
                </a:solidFill>
                <a:latin typeface="Calibri"/>
                <a:cs typeface="Calibri"/>
              </a:rPr>
              <a:t>lavorano</a:t>
            </a:r>
            <a:r>
              <a:rPr lang="en-US" sz="1600">
                <a:solidFill>
                  <a:srgbClr val="424242"/>
                </a:solidFill>
                <a:latin typeface="Calibri"/>
                <a:cs typeface="Calibri"/>
              </a:rPr>
              <a:t> 20 </a:t>
            </a:r>
            <a:r>
              <a:rPr lang="en-US" sz="1600" err="1">
                <a:solidFill>
                  <a:srgbClr val="424242"/>
                </a:solidFill>
                <a:latin typeface="Calibri"/>
                <a:cs typeface="Calibri"/>
              </a:rPr>
              <a:t>insegnanti</a:t>
            </a:r>
            <a:r>
              <a:rPr lang="en-US" sz="1600">
                <a:solidFill>
                  <a:srgbClr val="424242"/>
                </a:solidFill>
                <a:latin typeface="Calibri"/>
                <a:cs typeface="Calibri"/>
              </a:rPr>
              <a:t>. Ad </a:t>
            </a:r>
            <a:r>
              <a:rPr lang="en-US" sz="1600" err="1">
                <a:solidFill>
                  <a:srgbClr val="424242"/>
                </a:solidFill>
                <a:latin typeface="Calibri"/>
                <a:cs typeface="Calibri"/>
              </a:rPr>
              <a:t>ogni</a:t>
            </a:r>
            <a:r>
              <a:rPr lang="en-US" sz="1600">
                <a:solidFill>
                  <a:srgbClr val="424242"/>
                </a:solidFill>
                <a:latin typeface="Calibri"/>
                <a:cs typeface="Calibri"/>
              </a:rPr>
              <a:t> </a:t>
            </a:r>
            <a:r>
              <a:rPr lang="en-US" sz="1600" err="1">
                <a:solidFill>
                  <a:srgbClr val="424242"/>
                </a:solidFill>
                <a:latin typeface="Calibri"/>
                <a:cs typeface="Calibri"/>
              </a:rPr>
              <a:t>docente</a:t>
            </a:r>
            <a:r>
              <a:rPr lang="en-US" sz="1600">
                <a:solidFill>
                  <a:srgbClr val="424242"/>
                </a:solidFill>
                <a:latin typeface="Calibri"/>
                <a:cs typeface="Calibri"/>
              </a:rPr>
              <a:t> è </a:t>
            </a:r>
            <a:r>
              <a:rPr lang="en-US" sz="1600" err="1">
                <a:solidFill>
                  <a:srgbClr val="424242"/>
                </a:solidFill>
                <a:latin typeface="Calibri"/>
                <a:cs typeface="Calibri"/>
              </a:rPr>
              <a:t>stato</a:t>
            </a:r>
            <a:r>
              <a:rPr lang="en-US" sz="1600">
                <a:solidFill>
                  <a:srgbClr val="424242"/>
                </a:solidFill>
                <a:latin typeface="Calibri"/>
                <a:cs typeface="Calibri"/>
              </a:rPr>
              <a:t> </a:t>
            </a:r>
            <a:r>
              <a:rPr lang="en-US" sz="1600" err="1">
                <a:solidFill>
                  <a:srgbClr val="424242"/>
                </a:solidFill>
                <a:latin typeface="Calibri"/>
                <a:cs typeface="Calibri"/>
              </a:rPr>
              <a:t>chiesto</a:t>
            </a:r>
            <a:r>
              <a:rPr lang="en-US" sz="1600">
                <a:solidFill>
                  <a:srgbClr val="424242"/>
                </a:solidFill>
                <a:latin typeface="Calibri"/>
                <a:cs typeface="Calibri"/>
              </a:rPr>
              <a:t> di </a:t>
            </a:r>
            <a:r>
              <a:rPr lang="en-US" sz="1600" err="1">
                <a:solidFill>
                  <a:srgbClr val="424242"/>
                </a:solidFill>
                <a:latin typeface="Calibri"/>
                <a:cs typeface="Calibri"/>
              </a:rPr>
              <a:t>classificare</a:t>
            </a:r>
            <a:r>
              <a:rPr lang="en-US" sz="1600">
                <a:solidFill>
                  <a:srgbClr val="424242"/>
                </a:solidFill>
                <a:latin typeface="Calibri"/>
                <a:cs typeface="Calibri"/>
              </a:rPr>
              <a:t> le </a:t>
            </a:r>
            <a:r>
              <a:rPr lang="en-US" sz="1600" err="1">
                <a:solidFill>
                  <a:srgbClr val="424242"/>
                </a:solidFill>
                <a:latin typeface="Calibri"/>
                <a:cs typeface="Calibri"/>
              </a:rPr>
              <a:t>proprie</a:t>
            </a:r>
            <a:r>
              <a:rPr lang="en-US" sz="1600">
                <a:solidFill>
                  <a:srgbClr val="424242"/>
                </a:solidFill>
                <a:latin typeface="Calibri"/>
                <a:cs typeface="Calibri"/>
              </a:rPr>
              <a:t> </a:t>
            </a:r>
            <a:r>
              <a:rPr lang="en-US" sz="1600" err="1">
                <a:solidFill>
                  <a:srgbClr val="424242"/>
                </a:solidFill>
                <a:latin typeface="Calibri"/>
                <a:cs typeface="Calibri"/>
              </a:rPr>
              <a:t>capacità</a:t>
            </a:r>
            <a:r>
              <a:rPr lang="en-US" sz="1600">
                <a:solidFill>
                  <a:srgbClr val="424242"/>
                </a:solidFill>
                <a:latin typeface="Calibri"/>
                <a:cs typeface="Calibri"/>
              </a:rPr>
              <a:t> di </a:t>
            </a:r>
            <a:r>
              <a:rPr lang="en-US" sz="1600" err="1">
                <a:solidFill>
                  <a:srgbClr val="424242"/>
                </a:solidFill>
                <a:latin typeface="Calibri"/>
                <a:cs typeface="Calibri"/>
              </a:rPr>
              <a:t>insegnamento</a:t>
            </a:r>
            <a:r>
              <a:rPr lang="en-US" sz="1600">
                <a:solidFill>
                  <a:srgbClr val="424242"/>
                </a:solidFill>
                <a:latin typeface="Calibri"/>
                <a:cs typeface="Calibri"/>
              </a:rPr>
              <a:t>, </a:t>
            </a:r>
            <a:r>
              <a:rPr lang="en-US" sz="1600" err="1">
                <a:solidFill>
                  <a:srgbClr val="424242"/>
                </a:solidFill>
                <a:latin typeface="Calibri"/>
                <a:cs typeface="Calibri"/>
              </a:rPr>
              <a:t>paragonandole</a:t>
            </a:r>
            <a:r>
              <a:rPr lang="en-US" sz="1600">
                <a:solidFill>
                  <a:srgbClr val="424242"/>
                </a:solidFill>
                <a:latin typeface="Calibri"/>
                <a:cs typeface="Calibri"/>
              </a:rPr>
              <a:t> a quelle </a:t>
            </a:r>
            <a:r>
              <a:rPr lang="en-US" sz="1600" err="1">
                <a:solidFill>
                  <a:srgbClr val="424242"/>
                </a:solidFill>
                <a:latin typeface="Calibri"/>
                <a:cs typeface="Calibri"/>
              </a:rPr>
              <a:t>dei</a:t>
            </a:r>
            <a:r>
              <a:rPr lang="en-US" sz="1600">
                <a:solidFill>
                  <a:srgbClr val="424242"/>
                </a:solidFill>
                <a:latin typeface="Calibri"/>
                <a:cs typeface="Calibri"/>
              </a:rPr>
              <a:t> </a:t>
            </a:r>
            <a:r>
              <a:rPr lang="en-US" sz="1600" err="1">
                <a:solidFill>
                  <a:srgbClr val="424242"/>
                </a:solidFill>
                <a:latin typeface="Calibri"/>
                <a:cs typeface="Calibri"/>
              </a:rPr>
              <a:t>colleghi</a:t>
            </a:r>
            <a:r>
              <a:rPr lang="en-US" sz="1600">
                <a:solidFill>
                  <a:srgbClr val="424242"/>
                </a:solidFill>
                <a:latin typeface="Calibri"/>
                <a:cs typeface="Calibri"/>
              </a:rPr>
              <a:t>, e di </a:t>
            </a:r>
            <a:r>
              <a:rPr lang="en-US" sz="1600" err="1">
                <a:solidFill>
                  <a:srgbClr val="424242"/>
                </a:solidFill>
                <a:latin typeface="Calibri"/>
                <a:cs typeface="Calibri"/>
              </a:rPr>
              <a:t>elencare</a:t>
            </a:r>
            <a:r>
              <a:rPr lang="en-US" sz="1600">
                <a:solidFill>
                  <a:srgbClr val="424242"/>
                </a:solidFill>
                <a:latin typeface="Calibri"/>
                <a:cs typeface="Calibri"/>
              </a:rPr>
              <a:t> </a:t>
            </a:r>
            <a:r>
              <a:rPr lang="en-US" sz="1600" err="1">
                <a:solidFill>
                  <a:srgbClr val="424242"/>
                </a:solidFill>
                <a:latin typeface="Calibri"/>
                <a:cs typeface="Calibri"/>
              </a:rPr>
              <a:t>quindi</a:t>
            </a:r>
            <a:r>
              <a:rPr lang="en-US" sz="1600">
                <a:solidFill>
                  <a:srgbClr val="424242"/>
                </a:solidFill>
                <a:latin typeface="Calibri"/>
                <a:cs typeface="Calibri"/>
              </a:rPr>
              <a:t> in </a:t>
            </a:r>
            <a:r>
              <a:rPr lang="en-US" sz="1600" err="1">
                <a:solidFill>
                  <a:srgbClr val="424242"/>
                </a:solidFill>
                <a:latin typeface="Calibri"/>
                <a:cs typeface="Calibri"/>
              </a:rPr>
              <a:t>ordine</a:t>
            </a:r>
            <a:r>
              <a:rPr lang="en-US" sz="1600">
                <a:solidFill>
                  <a:srgbClr val="424242"/>
                </a:solidFill>
                <a:latin typeface="Calibri"/>
                <a:cs typeface="Calibri"/>
              </a:rPr>
              <a:t> di bravura tutti </a:t>
            </a:r>
            <a:r>
              <a:rPr lang="en-US" sz="1600" err="1">
                <a:solidFill>
                  <a:srgbClr val="424242"/>
                </a:solidFill>
                <a:latin typeface="Calibri"/>
                <a:cs typeface="Calibri"/>
              </a:rPr>
              <a:t>i</a:t>
            </a:r>
            <a:r>
              <a:rPr lang="en-US" sz="1600">
                <a:solidFill>
                  <a:srgbClr val="424242"/>
                </a:solidFill>
                <a:latin typeface="Calibri"/>
                <a:cs typeface="Calibri"/>
              </a:rPr>
              <a:t> </a:t>
            </a:r>
            <a:r>
              <a:rPr lang="en-US" sz="1600" err="1">
                <a:solidFill>
                  <a:srgbClr val="424242"/>
                </a:solidFill>
                <a:latin typeface="Calibri"/>
                <a:cs typeface="Calibri"/>
              </a:rPr>
              <a:t>docenti</a:t>
            </a:r>
            <a:r>
              <a:rPr lang="en-US" sz="1600">
                <a:solidFill>
                  <a:srgbClr val="424242"/>
                </a:solidFill>
                <a:latin typeface="Calibri"/>
                <a:cs typeface="Calibri"/>
              </a:rPr>
              <a:t> </a:t>
            </a:r>
            <a:r>
              <a:rPr lang="en-US" sz="1600" err="1">
                <a:solidFill>
                  <a:srgbClr val="424242"/>
                </a:solidFill>
                <a:latin typeface="Calibri"/>
                <a:cs typeface="Calibri"/>
              </a:rPr>
              <a:t>della</a:t>
            </a:r>
            <a:r>
              <a:rPr lang="en-US" sz="1600">
                <a:solidFill>
                  <a:srgbClr val="424242"/>
                </a:solidFill>
                <a:latin typeface="Calibri"/>
                <a:cs typeface="Calibri"/>
              </a:rPr>
              <a:t> </a:t>
            </a:r>
            <a:r>
              <a:rPr lang="en-US" sz="1600" err="1">
                <a:solidFill>
                  <a:srgbClr val="424242"/>
                </a:solidFill>
                <a:latin typeface="Calibri"/>
                <a:cs typeface="Calibri"/>
              </a:rPr>
              <a:t>scuola</a:t>
            </a:r>
            <a:r>
              <a:rPr lang="en-US" sz="1600">
                <a:solidFill>
                  <a:srgbClr val="424242"/>
                </a:solidFill>
                <a:latin typeface="Calibri"/>
                <a:cs typeface="Calibri"/>
              </a:rPr>
              <a:t>, </a:t>
            </a:r>
            <a:r>
              <a:rPr lang="en-US" sz="1600" err="1">
                <a:solidFill>
                  <a:srgbClr val="424242"/>
                </a:solidFill>
                <a:latin typeface="Calibri"/>
                <a:cs typeface="Calibri"/>
              </a:rPr>
              <a:t>compresi</a:t>
            </a:r>
            <a:r>
              <a:rPr lang="en-US" sz="1600">
                <a:solidFill>
                  <a:srgbClr val="424242"/>
                </a:solidFill>
                <a:latin typeface="Calibri"/>
                <a:cs typeface="Calibri"/>
              </a:rPr>
              <a:t> se </a:t>
            </a:r>
            <a:r>
              <a:rPr lang="en-US" sz="1600" err="1">
                <a:solidFill>
                  <a:srgbClr val="424242"/>
                </a:solidFill>
                <a:latin typeface="Calibri"/>
                <a:cs typeface="Calibri"/>
              </a:rPr>
              <a:t>stessi</a:t>
            </a:r>
            <a:r>
              <a:rPr lang="en-US" sz="1600">
                <a:solidFill>
                  <a:srgbClr val="424242"/>
                </a:solidFill>
                <a:latin typeface="Calibri"/>
                <a:cs typeface="Calibri"/>
              </a:rPr>
              <a:t>, in </a:t>
            </a:r>
            <a:r>
              <a:rPr lang="en-US" sz="1600" err="1">
                <a:solidFill>
                  <a:srgbClr val="424242"/>
                </a:solidFill>
                <a:latin typeface="Calibri"/>
                <a:cs typeface="Calibri"/>
              </a:rPr>
              <a:t>una</a:t>
            </a:r>
            <a:r>
              <a:rPr lang="en-US" sz="1600">
                <a:solidFill>
                  <a:srgbClr val="424242"/>
                </a:solidFill>
                <a:latin typeface="Calibri"/>
                <a:cs typeface="Calibri"/>
              </a:rPr>
              <a:t> </a:t>
            </a:r>
            <a:r>
              <a:rPr lang="en-US" sz="1600" err="1">
                <a:solidFill>
                  <a:srgbClr val="424242"/>
                </a:solidFill>
                <a:latin typeface="Calibri"/>
                <a:cs typeface="Calibri"/>
              </a:rPr>
              <a:t>classifica</a:t>
            </a:r>
            <a:r>
              <a:rPr lang="en-US" sz="1600">
                <a:solidFill>
                  <a:srgbClr val="424242"/>
                </a:solidFill>
                <a:latin typeface="Calibri"/>
                <a:cs typeface="Calibri"/>
              </a:rPr>
              <a:t> </a:t>
            </a:r>
            <a:r>
              <a:rPr lang="en-US" sz="1600" err="1">
                <a:solidFill>
                  <a:srgbClr val="424242"/>
                </a:solidFill>
                <a:latin typeface="Calibri"/>
                <a:cs typeface="Calibri"/>
              </a:rPr>
              <a:t>discendente</a:t>
            </a:r>
            <a:r>
              <a:rPr lang="en-US" sz="1600">
                <a:solidFill>
                  <a:srgbClr val="424242"/>
                </a:solidFill>
                <a:latin typeface="Calibri"/>
                <a:cs typeface="Calibri"/>
              </a:rPr>
              <a:t> con </a:t>
            </a:r>
            <a:r>
              <a:rPr lang="en-US" sz="1600" err="1">
                <a:solidFill>
                  <a:srgbClr val="424242"/>
                </a:solidFill>
                <a:latin typeface="Calibri"/>
                <a:cs typeface="Calibri"/>
              </a:rPr>
              <a:t>posizioni</a:t>
            </a:r>
            <a:r>
              <a:rPr lang="en-US" sz="1600">
                <a:solidFill>
                  <a:srgbClr val="424242"/>
                </a:solidFill>
                <a:latin typeface="Calibri"/>
                <a:cs typeface="Calibri"/>
              </a:rPr>
              <a:t> da 1 a 20. </a:t>
            </a:r>
            <a:endParaRPr lang="it-IT" sz="1600">
              <a:latin typeface="Calibri"/>
              <a:cs typeface="Helvetica"/>
            </a:endParaRPr>
          </a:p>
          <a:p>
            <a:r>
              <a:rPr lang="en-US" sz="1600">
                <a:solidFill>
                  <a:srgbClr val="424242"/>
                </a:solidFill>
                <a:latin typeface="Calibri"/>
                <a:cs typeface="Calibri"/>
              </a:rPr>
              <a:t>Tutti </a:t>
            </a:r>
            <a:r>
              <a:rPr lang="en-US" sz="1600" err="1">
                <a:solidFill>
                  <a:srgbClr val="424242"/>
                </a:solidFill>
                <a:latin typeface="Calibri"/>
                <a:cs typeface="Calibri"/>
              </a:rPr>
              <a:t>gli</a:t>
            </a:r>
            <a:r>
              <a:rPr lang="en-US" sz="1600">
                <a:solidFill>
                  <a:srgbClr val="424242"/>
                </a:solidFill>
                <a:latin typeface="Calibri"/>
                <a:cs typeface="Calibri"/>
              </a:rPr>
              <a:t> </a:t>
            </a:r>
            <a:r>
              <a:rPr lang="en-US" sz="1600" err="1">
                <a:solidFill>
                  <a:srgbClr val="424242"/>
                </a:solidFill>
                <a:latin typeface="Calibri"/>
                <a:cs typeface="Calibri"/>
              </a:rPr>
              <a:t>insegnanti</a:t>
            </a:r>
            <a:r>
              <a:rPr lang="en-US" sz="1600">
                <a:solidFill>
                  <a:srgbClr val="424242"/>
                </a:solidFill>
                <a:latin typeface="Calibri"/>
                <a:cs typeface="Calibri"/>
              </a:rPr>
              <a:t> </a:t>
            </a:r>
            <a:r>
              <a:rPr lang="en-US" sz="1600" err="1">
                <a:solidFill>
                  <a:srgbClr val="424242"/>
                </a:solidFill>
                <a:latin typeface="Calibri"/>
                <a:cs typeface="Calibri"/>
              </a:rPr>
              <a:t>della</a:t>
            </a:r>
            <a:r>
              <a:rPr lang="en-US" sz="1600">
                <a:solidFill>
                  <a:srgbClr val="424242"/>
                </a:solidFill>
                <a:latin typeface="Calibri"/>
                <a:cs typeface="Calibri"/>
              </a:rPr>
              <a:t> </a:t>
            </a:r>
            <a:r>
              <a:rPr lang="en-US" sz="1600" err="1">
                <a:solidFill>
                  <a:srgbClr val="424242"/>
                </a:solidFill>
                <a:latin typeface="Calibri"/>
                <a:cs typeface="Calibri"/>
              </a:rPr>
              <a:t>scuola</a:t>
            </a:r>
            <a:r>
              <a:rPr lang="en-US" sz="1600">
                <a:solidFill>
                  <a:srgbClr val="424242"/>
                </a:solidFill>
                <a:latin typeface="Calibri"/>
                <a:cs typeface="Calibri"/>
              </a:rPr>
              <a:t> </a:t>
            </a:r>
            <a:r>
              <a:rPr lang="en-US" sz="1600" err="1">
                <a:solidFill>
                  <a:srgbClr val="424242"/>
                </a:solidFill>
                <a:latin typeface="Calibri"/>
                <a:cs typeface="Calibri"/>
              </a:rPr>
              <a:t>hanno</a:t>
            </a:r>
            <a:r>
              <a:rPr lang="en-US" sz="1600">
                <a:solidFill>
                  <a:srgbClr val="424242"/>
                </a:solidFill>
                <a:latin typeface="Calibri"/>
                <a:cs typeface="Calibri"/>
              </a:rPr>
              <a:t> </a:t>
            </a:r>
            <a:r>
              <a:rPr lang="en-US" sz="1600" err="1">
                <a:solidFill>
                  <a:srgbClr val="424242"/>
                </a:solidFill>
                <a:latin typeface="Calibri"/>
                <a:cs typeface="Calibri"/>
              </a:rPr>
              <a:t>inserito</a:t>
            </a:r>
            <a:r>
              <a:rPr lang="en-US" sz="1600">
                <a:solidFill>
                  <a:srgbClr val="424242"/>
                </a:solidFill>
                <a:latin typeface="Calibri"/>
                <a:cs typeface="Calibri"/>
              </a:rPr>
              <a:t> il proprio </a:t>
            </a:r>
            <a:r>
              <a:rPr lang="en-US" sz="1600" err="1">
                <a:solidFill>
                  <a:srgbClr val="424242"/>
                </a:solidFill>
                <a:latin typeface="Calibri"/>
                <a:cs typeface="Calibri"/>
              </a:rPr>
              <a:t>nome</a:t>
            </a:r>
            <a:r>
              <a:rPr lang="en-US" sz="1600">
                <a:solidFill>
                  <a:srgbClr val="424242"/>
                </a:solidFill>
                <a:latin typeface="Calibri"/>
                <a:cs typeface="Calibri"/>
              </a:rPr>
              <a:t> in </a:t>
            </a:r>
            <a:r>
              <a:rPr lang="en-US" sz="1600" err="1">
                <a:solidFill>
                  <a:srgbClr val="424242"/>
                </a:solidFill>
                <a:latin typeface="Calibri"/>
                <a:cs typeface="Calibri"/>
              </a:rPr>
              <a:t>una</a:t>
            </a:r>
            <a:r>
              <a:rPr lang="en-US" sz="1600">
                <a:solidFill>
                  <a:srgbClr val="424242"/>
                </a:solidFill>
                <a:latin typeface="Calibri"/>
                <a:cs typeface="Calibri"/>
              </a:rPr>
              <a:t> </a:t>
            </a:r>
            <a:r>
              <a:rPr lang="en-US" sz="1600" err="1">
                <a:solidFill>
                  <a:srgbClr val="424242"/>
                </a:solidFill>
                <a:latin typeface="Calibri"/>
                <a:cs typeface="Calibri"/>
              </a:rPr>
              <a:t>delle</a:t>
            </a:r>
            <a:r>
              <a:rPr lang="en-US" sz="1600">
                <a:solidFill>
                  <a:srgbClr val="424242"/>
                </a:solidFill>
                <a:latin typeface="Calibri"/>
                <a:cs typeface="Calibri"/>
              </a:rPr>
              <a:t> prime 10 </a:t>
            </a:r>
            <a:r>
              <a:rPr lang="en-US" sz="1600" err="1">
                <a:solidFill>
                  <a:srgbClr val="424242"/>
                </a:solidFill>
                <a:latin typeface="Calibri"/>
                <a:cs typeface="Calibri"/>
              </a:rPr>
              <a:t>posizioni</a:t>
            </a:r>
            <a:r>
              <a:rPr lang="en-US" sz="1600">
                <a:solidFill>
                  <a:srgbClr val="424242"/>
                </a:solidFill>
                <a:latin typeface="Calibri"/>
                <a:cs typeface="Calibri"/>
              </a:rPr>
              <a:t> in </a:t>
            </a:r>
            <a:r>
              <a:rPr lang="en-US" sz="1600" err="1">
                <a:solidFill>
                  <a:srgbClr val="424242"/>
                </a:solidFill>
                <a:latin typeface="Calibri"/>
                <a:cs typeface="Calibri"/>
              </a:rPr>
              <a:t>classifica</a:t>
            </a:r>
            <a:r>
              <a:rPr lang="en-US" sz="1600">
                <a:solidFill>
                  <a:srgbClr val="424242"/>
                </a:solidFill>
                <a:latin typeface="Calibri"/>
                <a:cs typeface="Calibri"/>
              </a:rPr>
              <a:t>.</a:t>
            </a:r>
            <a:endParaRPr lang="it-IT" sz="1600">
              <a:latin typeface="Calibri"/>
            </a:endParaRPr>
          </a:p>
        </p:txBody>
      </p:sp>
      <p:sp>
        <p:nvSpPr>
          <p:cNvPr id="5" name="CasellaDiTesto 4">
            <a:extLst>
              <a:ext uri="{FF2B5EF4-FFF2-40B4-BE49-F238E27FC236}">
                <a16:creationId xmlns:a16="http://schemas.microsoft.com/office/drawing/2014/main" id="{80B17425-8C21-8BF5-B8A3-7D0AED26B2A9}"/>
              </a:ext>
            </a:extLst>
          </p:cNvPr>
          <p:cNvSpPr txBox="1"/>
          <p:nvPr/>
        </p:nvSpPr>
        <p:spPr>
          <a:xfrm>
            <a:off x="338400" y="2489400"/>
            <a:ext cx="8422200" cy="16004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400">
                <a:solidFill>
                  <a:srgbClr val="424242"/>
                </a:solidFill>
                <a:latin typeface="Calibri"/>
                <a:cs typeface="Arial"/>
              </a:rPr>
              <a:t>A) Non tutti </a:t>
            </a:r>
            <a:r>
              <a:rPr lang="en-US" sz="1400" err="1">
                <a:solidFill>
                  <a:srgbClr val="424242"/>
                </a:solidFill>
                <a:latin typeface="Calibri"/>
                <a:cs typeface="Arial"/>
              </a:rPr>
              <a:t>gli</a:t>
            </a:r>
            <a:r>
              <a:rPr lang="en-US" sz="1400">
                <a:solidFill>
                  <a:srgbClr val="424242"/>
                </a:solidFill>
                <a:latin typeface="Calibri"/>
                <a:cs typeface="Arial"/>
              </a:rPr>
              <a:t> </a:t>
            </a:r>
            <a:r>
              <a:rPr lang="en-US" sz="1400" err="1">
                <a:solidFill>
                  <a:srgbClr val="424242"/>
                </a:solidFill>
                <a:latin typeface="Calibri"/>
                <a:cs typeface="Arial"/>
              </a:rPr>
              <a:t>insegnanti</a:t>
            </a:r>
            <a:r>
              <a:rPr lang="en-US" sz="1400">
                <a:solidFill>
                  <a:srgbClr val="424242"/>
                </a:solidFill>
                <a:latin typeface="Calibri"/>
                <a:cs typeface="Arial"/>
              </a:rPr>
              <a:t> </a:t>
            </a:r>
            <a:r>
              <a:rPr lang="en-US" sz="1400" err="1">
                <a:solidFill>
                  <a:srgbClr val="424242"/>
                </a:solidFill>
                <a:latin typeface="Calibri"/>
                <a:cs typeface="Arial"/>
              </a:rPr>
              <a:t>sono</a:t>
            </a:r>
            <a:r>
              <a:rPr lang="en-US" sz="1400">
                <a:solidFill>
                  <a:srgbClr val="424242"/>
                </a:solidFill>
                <a:latin typeface="Calibri"/>
                <a:cs typeface="Arial"/>
              </a:rPr>
              <a:t> </a:t>
            </a:r>
            <a:r>
              <a:rPr lang="en-US" sz="1400" err="1">
                <a:solidFill>
                  <a:srgbClr val="424242"/>
                </a:solidFill>
                <a:latin typeface="Calibri"/>
                <a:cs typeface="Arial"/>
              </a:rPr>
              <a:t>stati</a:t>
            </a:r>
            <a:r>
              <a:rPr lang="en-US" sz="1400">
                <a:solidFill>
                  <a:srgbClr val="424242"/>
                </a:solidFill>
                <a:latin typeface="Calibri"/>
                <a:cs typeface="Arial"/>
              </a:rPr>
              <a:t> in </a:t>
            </a:r>
            <a:r>
              <a:rPr lang="en-US" sz="1400" err="1">
                <a:solidFill>
                  <a:srgbClr val="424242"/>
                </a:solidFill>
                <a:latin typeface="Calibri"/>
                <a:cs typeface="Arial"/>
              </a:rPr>
              <a:t>grado</a:t>
            </a:r>
            <a:r>
              <a:rPr lang="en-US" sz="1400">
                <a:solidFill>
                  <a:srgbClr val="424242"/>
                </a:solidFill>
                <a:latin typeface="Calibri"/>
                <a:cs typeface="Arial"/>
              </a:rPr>
              <a:t> di </a:t>
            </a:r>
            <a:r>
              <a:rPr lang="en-US" sz="1400" err="1">
                <a:solidFill>
                  <a:srgbClr val="424242"/>
                </a:solidFill>
                <a:latin typeface="Calibri"/>
                <a:cs typeface="Arial"/>
              </a:rPr>
              <a:t>valutare</a:t>
            </a:r>
            <a:r>
              <a:rPr lang="en-US" sz="1400">
                <a:solidFill>
                  <a:srgbClr val="424242"/>
                </a:solidFill>
                <a:latin typeface="Calibri"/>
                <a:cs typeface="Arial"/>
              </a:rPr>
              <a:t> le </a:t>
            </a:r>
            <a:r>
              <a:rPr lang="en-US" sz="1400" err="1">
                <a:solidFill>
                  <a:srgbClr val="424242"/>
                </a:solidFill>
                <a:latin typeface="Calibri"/>
                <a:cs typeface="Arial"/>
              </a:rPr>
              <a:t>proprie</a:t>
            </a:r>
            <a:r>
              <a:rPr lang="en-US" sz="1400">
                <a:solidFill>
                  <a:srgbClr val="424242"/>
                </a:solidFill>
                <a:latin typeface="Calibri"/>
                <a:cs typeface="Arial"/>
              </a:rPr>
              <a:t> </a:t>
            </a:r>
            <a:r>
              <a:rPr lang="en-US" sz="1400" err="1">
                <a:solidFill>
                  <a:srgbClr val="424242"/>
                </a:solidFill>
                <a:latin typeface="Calibri"/>
                <a:cs typeface="Arial"/>
              </a:rPr>
              <a:t>capacità</a:t>
            </a:r>
            <a:r>
              <a:rPr lang="en-US" sz="1400">
                <a:solidFill>
                  <a:srgbClr val="424242"/>
                </a:solidFill>
                <a:latin typeface="Calibri"/>
                <a:cs typeface="Arial"/>
              </a:rPr>
              <a:t> di </a:t>
            </a:r>
            <a:r>
              <a:rPr lang="en-US" sz="1400" err="1">
                <a:solidFill>
                  <a:srgbClr val="424242"/>
                </a:solidFill>
                <a:latin typeface="Calibri"/>
                <a:cs typeface="Arial"/>
              </a:rPr>
              <a:t>insegnamento</a:t>
            </a:r>
            <a:r>
              <a:rPr lang="en-US" sz="1400">
                <a:solidFill>
                  <a:srgbClr val="424242"/>
                </a:solidFill>
                <a:latin typeface="Calibri"/>
                <a:cs typeface="Arial"/>
              </a:rPr>
              <a:t> in </a:t>
            </a:r>
            <a:r>
              <a:rPr lang="en-US" sz="1400" err="1">
                <a:solidFill>
                  <a:srgbClr val="424242"/>
                </a:solidFill>
                <a:latin typeface="Calibri"/>
                <a:cs typeface="Arial"/>
              </a:rPr>
              <a:t>maniera</a:t>
            </a:r>
            <a:r>
              <a:rPr lang="en-US" sz="1400">
                <a:solidFill>
                  <a:srgbClr val="424242"/>
                </a:solidFill>
                <a:latin typeface="Calibri"/>
                <a:cs typeface="Arial"/>
              </a:rPr>
              <a:t> </a:t>
            </a:r>
            <a:r>
              <a:rPr lang="en-US" sz="1400" err="1">
                <a:solidFill>
                  <a:srgbClr val="424242"/>
                </a:solidFill>
                <a:latin typeface="Calibri"/>
                <a:cs typeface="Arial"/>
              </a:rPr>
              <a:t>accurata</a:t>
            </a:r>
            <a:endParaRPr lang="en-US" sz="1400">
              <a:solidFill>
                <a:srgbClr val="424242"/>
              </a:solidFill>
              <a:latin typeface="Calibri"/>
              <a:cs typeface="Arial"/>
            </a:endParaRPr>
          </a:p>
          <a:p>
            <a:r>
              <a:rPr lang="en-US" sz="1400">
                <a:solidFill>
                  <a:srgbClr val="424242"/>
                </a:solidFill>
                <a:latin typeface="Calibri"/>
                <a:cs typeface="Arial"/>
              </a:rPr>
              <a:t>B) Nella </a:t>
            </a:r>
            <a:r>
              <a:rPr lang="en-US" sz="1400" err="1">
                <a:solidFill>
                  <a:srgbClr val="424242"/>
                </a:solidFill>
                <a:latin typeface="Calibri"/>
                <a:cs typeface="Arial"/>
              </a:rPr>
              <a:t>scuola</a:t>
            </a:r>
            <a:r>
              <a:rPr lang="en-US" sz="1400">
                <a:solidFill>
                  <a:srgbClr val="424242"/>
                </a:solidFill>
                <a:latin typeface="Calibri"/>
                <a:cs typeface="Arial"/>
              </a:rPr>
              <a:t> </a:t>
            </a:r>
            <a:r>
              <a:rPr lang="en-US" sz="1400" err="1">
                <a:solidFill>
                  <a:srgbClr val="424242"/>
                </a:solidFill>
                <a:latin typeface="Calibri"/>
                <a:cs typeface="Arial"/>
              </a:rPr>
              <a:t>lavorano</a:t>
            </a:r>
            <a:r>
              <a:rPr lang="en-US" sz="1400">
                <a:solidFill>
                  <a:srgbClr val="424242"/>
                </a:solidFill>
                <a:latin typeface="Calibri"/>
                <a:cs typeface="Arial"/>
              </a:rPr>
              <a:t> </a:t>
            </a:r>
            <a:r>
              <a:rPr lang="en-US" sz="1400" err="1">
                <a:solidFill>
                  <a:srgbClr val="424242"/>
                </a:solidFill>
                <a:latin typeface="Calibri"/>
                <a:cs typeface="Arial"/>
              </a:rPr>
              <a:t>insegnanti</a:t>
            </a:r>
            <a:r>
              <a:rPr lang="en-US" sz="1400">
                <a:solidFill>
                  <a:srgbClr val="424242"/>
                </a:solidFill>
                <a:latin typeface="Calibri"/>
                <a:cs typeface="Arial"/>
              </a:rPr>
              <a:t> le cui </a:t>
            </a:r>
            <a:r>
              <a:rPr lang="en-US" sz="1400" err="1">
                <a:solidFill>
                  <a:srgbClr val="424242"/>
                </a:solidFill>
                <a:latin typeface="Calibri"/>
                <a:cs typeface="Arial"/>
              </a:rPr>
              <a:t>abilità</a:t>
            </a:r>
            <a:r>
              <a:rPr lang="en-US" sz="1400">
                <a:solidFill>
                  <a:srgbClr val="424242"/>
                </a:solidFill>
                <a:latin typeface="Calibri"/>
                <a:cs typeface="Arial"/>
              </a:rPr>
              <a:t> </a:t>
            </a:r>
            <a:r>
              <a:rPr lang="en-US" sz="1400" err="1">
                <a:solidFill>
                  <a:srgbClr val="424242"/>
                </a:solidFill>
                <a:latin typeface="Calibri"/>
                <a:cs typeface="Arial"/>
              </a:rPr>
              <a:t>sono</a:t>
            </a:r>
            <a:r>
              <a:rPr lang="en-US" sz="1400">
                <a:solidFill>
                  <a:srgbClr val="424242"/>
                </a:solidFill>
                <a:latin typeface="Calibri"/>
                <a:cs typeface="Arial"/>
              </a:rPr>
              <a:t> al di sopra </a:t>
            </a:r>
            <a:r>
              <a:rPr lang="en-US" sz="1400" err="1">
                <a:solidFill>
                  <a:srgbClr val="424242"/>
                </a:solidFill>
                <a:latin typeface="Calibri"/>
                <a:cs typeface="Arial"/>
              </a:rPr>
              <a:t>della</a:t>
            </a:r>
            <a:r>
              <a:rPr lang="en-US" sz="1400">
                <a:solidFill>
                  <a:srgbClr val="424242"/>
                </a:solidFill>
                <a:latin typeface="Calibri"/>
                <a:cs typeface="Arial"/>
              </a:rPr>
              <a:t> media </a:t>
            </a:r>
            <a:r>
              <a:rPr lang="en-US" sz="1400" err="1">
                <a:solidFill>
                  <a:srgbClr val="424242"/>
                </a:solidFill>
                <a:latin typeface="Calibri"/>
                <a:cs typeface="Arial"/>
              </a:rPr>
              <a:t>nazionale</a:t>
            </a:r>
            <a:endParaRPr lang="en-US" sz="1400">
              <a:solidFill>
                <a:srgbClr val="424242"/>
              </a:solidFill>
              <a:latin typeface="Calibri"/>
              <a:cs typeface="Arial"/>
            </a:endParaRPr>
          </a:p>
          <a:p>
            <a:r>
              <a:rPr lang="en-US" sz="1400">
                <a:solidFill>
                  <a:srgbClr val="424242"/>
                </a:solidFill>
                <a:latin typeface="Calibri"/>
                <a:cs typeface="Arial"/>
              </a:rPr>
              <a:t>C) Non </a:t>
            </a:r>
            <a:r>
              <a:rPr lang="en-US" sz="1400" err="1">
                <a:solidFill>
                  <a:srgbClr val="424242"/>
                </a:solidFill>
                <a:latin typeface="Calibri"/>
                <a:cs typeface="Arial"/>
              </a:rPr>
              <a:t>si</a:t>
            </a:r>
            <a:r>
              <a:rPr lang="en-US" sz="1400">
                <a:solidFill>
                  <a:srgbClr val="424242"/>
                </a:solidFill>
                <a:latin typeface="Calibri"/>
                <a:cs typeface="Arial"/>
              </a:rPr>
              <a:t> è </a:t>
            </a:r>
            <a:r>
              <a:rPr lang="en-US" sz="1400" err="1">
                <a:solidFill>
                  <a:srgbClr val="424242"/>
                </a:solidFill>
                <a:latin typeface="Calibri"/>
                <a:cs typeface="Arial"/>
              </a:rPr>
              <a:t>riusciti</a:t>
            </a:r>
            <a:r>
              <a:rPr lang="en-US" sz="1400">
                <a:solidFill>
                  <a:srgbClr val="424242"/>
                </a:solidFill>
                <a:latin typeface="Calibri"/>
                <a:cs typeface="Arial"/>
              </a:rPr>
              <a:t> a </a:t>
            </a:r>
            <a:r>
              <a:rPr lang="en-US" sz="1400" err="1">
                <a:solidFill>
                  <a:srgbClr val="424242"/>
                </a:solidFill>
                <a:latin typeface="Calibri"/>
                <a:cs typeface="Arial"/>
              </a:rPr>
              <a:t>stilare</a:t>
            </a:r>
            <a:r>
              <a:rPr lang="en-US" sz="1400">
                <a:solidFill>
                  <a:srgbClr val="424242"/>
                </a:solidFill>
                <a:latin typeface="Calibri"/>
                <a:cs typeface="Arial"/>
              </a:rPr>
              <a:t> </a:t>
            </a:r>
            <a:r>
              <a:rPr lang="en-US" sz="1400" err="1">
                <a:solidFill>
                  <a:srgbClr val="424242"/>
                </a:solidFill>
                <a:latin typeface="Calibri"/>
                <a:cs typeface="Arial"/>
              </a:rPr>
              <a:t>una</a:t>
            </a:r>
            <a:r>
              <a:rPr lang="en-US" sz="1400">
                <a:solidFill>
                  <a:srgbClr val="424242"/>
                </a:solidFill>
                <a:latin typeface="Calibri"/>
                <a:cs typeface="Arial"/>
              </a:rPr>
              <a:t> </a:t>
            </a:r>
            <a:r>
              <a:rPr lang="en-US" sz="1400" err="1">
                <a:solidFill>
                  <a:srgbClr val="424242"/>
                </a:solidFill>
                <a:latin typeface="Calibri"/>
                <a:cs typeface="Arial"/>
              </a:rPr>
              <a:t>classifica</a:t>
            </a:r>
            <a:r>
              <a:rPr lang="en-US" sz="1400">
                <a:solidFill>
                  <a:srgbClr val="424242"/>
                </a:solidFill>
                <a:latin typeface="Calibri"/>
                <a:cs typeface="Arial"/>
              </a:rPr>
              <a:t> </a:t>
            </a:r>
            <a:r>
              <a:rPr lang="en-US" sz="1400" err="1">
                <a:solidFill>
                  <a:srgbClr val="424242"/>
                </a:solidFill>
                <a:latin typeface="Calibri"/>
                <a:cs typeface="Arial"/>
              </a:rPr>
              <a:t>delle</a:t>
            </a:r>
            <a:r>
              <a:rPr lang="en-US" sz="1400">
                <a:solidFill>
                  <a:srgbClr val="424242"/>
                </a:solidFill>
                <a:latin typeface="Calibri"/>
                <a:cs typeface="Arial"/>
              </a:rPr>
              <a:t> </a:t>
            </a:r>
            <a:r>
              <a:rPr lang="en-US" sz="1400" err="1">
                <a:solidFill>
                  <a:srgbClr val="424242"/>
                </a:solidFill>
                <a:latin typeface="Calibri"/>
                <a:cs typeface="Arial"/>
              </a:rPr>
              <a:t>capacità</a:t>
            </a:r>
            <a:r>
              <a:rPr lang="en-US" sz="1400">
                <a:solidFill>
                  <a:srgbClr val="424242"/>
                </a:solidFill>
                <a:latin typeface="Calibri"/>
                <a:cs typeface="Arial"/>
              </a:rPr>
              <a:t> di </a:t>
            </a:r>
            <a:r>
              <a:rPr lang="en-US" sz="1400" err="1">
                <a:solidFill>
                  <a:srgbClr val="424242"/>
                </a:solidFill>
                <a:latin typeface="Calibri"/>
                <a:cs typeface="Arial"/>
              </a:rPr>
              <a:t>insegnamento</a:t>
            </a:r>
            <a:r>
              <a:rPr lang="en-US" sz="1400">
                <a:solidFill>
                  <a:srgbClr val="424242"/>
                </a:solidFill>
                <a:latin typeface="Calibri"/>
                <a:cs typeface="Arial"/>
              </a:rPr>
              <a:t> </a:t>
            </a:r>
            <a:r>
              <a:rPr lang="en-US" sz="1400" err="1">
                <a:solidFill>
                  <a:srgbClr val="424242"/>
                </a:solidFill>
                <a:latin typeface="Calibri"/>
                <a:cs typeface="Arial"/>
              </a:rPr>
              <a:t>dei</a:t>
            </a:r>
            <a:r>
              <a:rPr lang="en-US" sz="1400">
                <a:solidFill>
                  <a:srgbClr val="424242"/>
                </a:solidFill>
                <a:latin typeface="Calibri"/>
                <a:cs typeface="Arial"/>
              </a:rPr>
              <a:t> </a:t>
            </a:r>
            <a:r>
              <a:rPr lang="en-US" sz="1400" err="1">
                <a:solidFill>
                  <a:srgbClr val="424242"/>
                </a:solidFill>
                <a:latin typeface="Calibri"/>
                <a:cs typeface="Arial"/>
              </a:rPr>
              <a:t>docenti</a:t>
            </a:r>
            <a:r>
              <a:rPr lang="en-US" sz="1400">
                <a:solidFill>
                  <a:srgbClr val="424242"/>
                </a:solidFill>
                <a:latin typeface="Calibri"/>
                <a:cs typeface="Arial"/>
              </a:rPr>
              <a:t> </a:t>
            </a:r>
            <a:r>
              <a:rPr lang="en-US" sz="1400" err="1">
                <a:solidFill>
                  <a:srgbClr val="424242"/>
                </a:solidFill>
                <a:latin typeface="Calibri"/>
                <a:cs typeface="Arial"/>
              </a:rPr>
              <a:t>nella</a:t>
            </a:r>
            <a:r>
              <a:rPr lang="en-US" sz="1400">
                <a:solidFill>
                  <a:srgbClr val="424242"/>
                </a:solidFill>
                <a:latin typeface="Calibri"/>
                <a:cs typeface="Arial"/>
              </a:rPr>
              <a:t> </a:t>
            </a:r>
            <a:r>
              <a:rPr lang="en-US" sz="1400" err="1">
                <a:solidFill>
                  <a:srgbClr val="424242"/>
                </a:solidFill>
                <a:latin typeface="Calibri"/>
                <a:cs typeface="Arial"/>
              </a:rPr>
              <a:t>scuola</a:t>
            </a:r>
            <a:endParaRPr lang="en-US" sz="1400">
              <a:solidFill>
                <a:srgbClr val="424242"/>
              </a:solidFill>
              <a:latin typeface="Calibri"/>
              <a:cs typeface="Arial"/>
            </a:endParaRPr>
          </a:p>
          <a:p>
            <a:r>
              <a:rPr lang="en-US" sz="1400">
                <a:solidFill>
                  <a:srgbClr val="424242"/>
                </a:solidFill>
                <a:latin typeface="Calibri"/>
                <a:cs typeface="Arial"/>
              </a:rPr>
              <a:t>D) Il </a:t>
            </a:r>
            <a:r>
              <a:rPr lang="en-US" sz="1400" err="1">
                <a:solidFill>
                  <a:srgbClr val="424242"/>
                </a:solidFill>
                <a:latin typeface="Calibri"/>
                <a:cs typeface="Arial"/>
              </a:rPr>
              <a:t>Ministero</a:t>
            </a:r>
            <a:r>
              <a:rPr lang="en-US" sz="1400">
                <a:solidFill>
                  <a:srgbClr val="424242"/>
                </a:solidFill>
                <a:latin typeface="Calibri"/>
                <a:cs typeface="Arial"/>
              </a:rPr>
              <a:t> </a:t>
            </a:r>
            <a:r>
              <a:rPr lang="en-US" sz="1400" err="1">
                <a:solidFill>
                  <a:srgbClr val="424242"/>
                </a:solidFill>
                <a:latin typeface="Calibri"/>
                <a:cs typeface="Arial"/>
              </a:rPr>
              <a:t>sta</a:t>
            </a:r>
            <a:r>
              <a:rPr lang="en-US" sz="1400">
                <a:solidFill>
                  <a:srgbClr val="424242"/>
                </a:solidFill>
                <a:latin typeface="Calibri"/>
                <a:cs typeface="Arial"/>
              </a:rPr>
              <a:t> </a:t>
            </a:r>
            <a:r>
              <a:rPr lang="en-US" sz="1400" err="1">
                <a:solidFill>
                  <a:srgbClr val="424242"/>
                </a:solidFill>
                <a:latin typeface="Calibri"/>
                <a:cs typeface="Arial"/>
              </a:rPr>
              <a:t>svolgendo</a:t>
            </a:r>
            <a:r>
              <a:rPr lang="en-US" sz="1400">
                <a:solidFill>
                  <a:srgbClr val="424242"/>
                </a:solidFill>
                <a:latin typeface="Calibri"/>
                <a:cs typeface="Arial"/>
              </a:rPr>
              <a:t> un </a:t>
            </a:r>
            <a:r>
              <a:rPr lang="en-US" sz="1400" err="1">
                <a:solidFill>
                  <a:srgbClr val="424242"/>
                </a:solidFill>
                <a:latin typeface="Calibri"/>
                <a:cs typeface="Arial"/>
              </a:rPr>
              <a:t>programma</a:t>
            </a:r>
            <a:r>
              <a:rPr lang="en-US" sz="1400">
                <a:solidFill>
                  <a:srgbClr val="424242"/>
                </a:solidFill>
                <a:latin typeface="Calibri"/>
                <a:cs typeface="Arial"/>
              </a:rPr>
              <a:t> di </a:t>
            </a:r>
            <a:r>
              <a:rPr lang="en-US" sz="1400" err="1">
                <a:solidFill>
                  <a:srgbClr val="424242"/>
                </a:solidFill>
                <a:latin typeface="Calibri"/>
                <a:cs typeface="Arial"/>
              </a:rPr>
              <a:t>valutazione</a:t>
            </a:r>
            <a:r>
              <a:rPr lang="en-US" sz="1400">
                <a:solidFill>
                  <a:srgbClr val="424242"/>
                </a:solidFill>
                <a:latin typeface="Calibri"/>
                <a:cs typeface="Arial"/>
              </a:rPr>
              <a:t> </a:t>
            </a:r>
            <a:r>
              <a:rPr lang="en-US" sz="1400" err="1">
                <a:solidFill>
                  <a:srgbClr val="424242"/>
                </a:solidFill>
                <a:latin typeface="Calibri"/>
                <a:cs typeface="Arial"/>
              </a:rPr>
              <a:t>dei</a:t>
            </a:r>
            <a:r>
              <a:rPr lang="en-US" sz="1400">
                <a:solidFill>
                  <a:srgbClr val="424242"/>
                </a:solidFill>
                <a:latin typeface="Calibri"/>
                <a:cs typeface="Arial"/>
              </a:rPr>
              <a:t> </a:t>
            </a:r>
            <a:r>
              <a:rPr lang="en-US" sz="1400" err="1">
                <a:solidFill>
                  <a:srgbClr val="424242"/>
                </a:solidFill>
                <a:latin typeface="Calibri"/>
                <a:cs typeface="Arial"/>
              </a:rPr>
              <a:t>docenti</a:t>
            </a:r>
            <a:r>
              <a:rPr lang="en-US" sz="1400">
                <a:solidFill>
                  <a:srgbClr val="424242"/>
                </a:solidFill>
                <a:latin typeface="Calibri"/>
                <a:cs typeface="Arial"/>
              </a:rPr>
              <a:t> </a:t>
            </a:r>
            <a:r>
              <a:rPr lang="en-US" sz="1400" err="1">
                <a:solidFill>
                  <a:srgbClr val="424242"/>
                </a:solidFill>
                <a:latin typeface="Calibri"/>
                <a:cs typeface="Arial"/>
              </a:rPr>
              <a:t>incentrato</a:t>
            </a:r>
            <a:r>
              <a:rPr lang="en-US" sz="1400">
                <a:solidFill>
                  <a:srgbClr val="424242"/>
                </a:solidFill>
                <a:latin typeface="Calibri"/>
                <a:cs typeface="Arial"/>
              </a:rPr>
              <a:t> </a:t>
            </a:r>
            <a:r>
              <a:rPr lang="en-US" sz="1400" err="1">
                <a:solidFill>
                  <a:srgbClr val="424242"/>
                </a:solidFill>
                <a:latin typeface="Calibri"/>
                <a:cs typeface="Arial"/>
              </a:rPr>
              <a:t>sul</a:t>
            </a:r>
            <a:r>
              <a:rPr lang="en-US" sz="1400">
                <a:solidFill>
                  <a:srgbClr val="424242"/>
                </a:solidFill>
                <a:latin typeface="Calibri"/>
                <a:cs typeface="Arial"/>
              </a:rPr>
              <a:t> principio </a:t>
            </a:r>
            <a:r>
              <a:rPr lang="en-US" sz="1400" err="1">
                <a:solidFill>
                  <a:srgbClr val="424242"/>
                </a:solidFill>
                <a:latin typeface="Calibri"/>
                <a:cs typeface="Arial"/>
              </a:rPr>
              <a:t>della</a:t>
            </a:r>
            <a:r>
              <a:rPr lang="en-US" sz="1400">
                <a:solidFill>
                  <a:srgbClr val="424242"/>
                </a:solidFill>
                <a:latin typeface="Calibri"/>
                <a:cs typeface="Arial"/>
              </a:rPr>
              <a:t> </a:t>
            </a:r>
            <a:r>
              <a:rPr lang="en-US" sz="1400" err="1">
                <a:solidFill>
                  <a:srgbClr val="424242"/>
                </a:solidFill>
                <a:latin typeface="Calibri"/>
                <a:cs typeface="Arial"/>
              </a:rPr>
              <a:t>valutazione</a:t>
            </a:r>
            <a:r>
              <a:rPr lang="en-US" sz="1400">
                <a:solidFill>
                  <a:srgbClr val="424242"/>
                </a:solidFill>
                <a:latin typeface="Calibri"/>
                <a:cs typeface="Arial"/>
              </a:rPr>
              <a:t> interna </a:t>
            </a:r>
            <a:r>
              <a:rPr lang="en-US" sz="1400" err="1">
                <a:solidFill>
                  <a:srgbClr val="424242"/>
                </a:solidFill>
                <a:latin typeface="Calibri"/>
                <a:cs typeface="Arial"/>
              </a:rPr>
              <a:t>all’Istituto</a:t>
            </a:r>
            <a:endParaRPr lang="en-US" sz="1400">
              <a:solidFill>
                <a:srgbClr val="424242"/>
              </a:solidFill>
              <a:latin typeface="Calibri"/>
              <a:cs typeface="Arial"/>
            </a:endParaRPr>
          </a:p>
          <a:p>
            <a:r>
              <a:rPr lang="en-US" sz="1400">
                <a:solidFill>
                  <a:srgbClr val="424242"/>
                </a:solidFill>
                <a:latin typeface="Calibri"/>
                <a:cs typeface="Arial"/>
              </a:rPr>
              <a:t>E) Il </a:t>
            </a:r>
            <a:r>
              <a:rPr lang="en-US" sz="1400" err="1">
                <a:solidFill>
                  <a:srgbClr val="424242"/>
                </a:solidFill>
                <a:latin typeface="Calibri"/>
                <a:cs typeface="Arial"/>
              </a:rPr>
              <a:t>Ministero</a:t>
            </a:r>
            <a:r>
              <a:rPr lang="en-US" sz="1400">
                <a:solidFill>
                  <a:srgbClr val="424242"/>
                </a:solidFill>
                <a:latin typeface="Calibri"/>
                <a:cs typeface="Arial"/>
              </a:rPr>
              <a:t> </a:t>
            </a:r>
            <a:r>
              <a:rPr lang="en-US" sz="1400" err="1">
                <a:solidFill>
                  <a:srgbClr val="424242"/>
                </a:solidFill>
                <a:latin typeface="Calibri"/>
                <a:cs typeface="Arial"/>
              </a:rPr>
              <a:t>vuole</a:t>
            </a:r>
            <a:r>
              <a:rPr lang="en-US" sz="1400">
                <a:solidFill>
                  <a:srgbClr val="424242"/>
                </a:solidFill>
                <a:latin typeface="Calibri"/>
                <a:cs typeface="Arial"/>
              </a:rPr>
              <a:t> </a:t>
            </a:r>
            <a:r>
              <a:rPr lang="en-US" sz="1400" err="1">
                <a:solidFill>
                  <a:srgbClr val="424242"/>
                </a:solidFill>
                <a:latin typeface="Calibri"/>
                <a:cs typeface="Arial"/>
              </a:rPr>
              <a:t>migliorare</a:t>
            </a:r>
            <a:r>
              <a:rPr lang="en-US" sz="1400">
                <a:solidFill>
                  <a:srgbClr val="424242"/>
                </a:solidFill>
                <a:latin typeface="Calibri"/>
                <a:cs typeface="Arial"/>
              </a:rPr>
              <a:t> la </a:t>
            </a:r>
            <a:r>
              <a:rPr lang="en-US" sz="1400" err="1">
                <a:solidFill>
                  <a:srgbClr val="424242"/>
                </a:solidFill>
                <a:latin typeface="Calibri"/>
                <a:cs typeface="Arial"/>
              </a:rPr>
              <a:t>qualità</a:t>
            </a:r>
            <a:r>
              <a:rPr lang="en-US" sz="1400">
                <a:solidFill>
                  <a:srgbClr val="424242"/>
                </a:solidFill>
                <a:latin typeface="Calibri"/>
                <a:cs typeface="Arial"/>
              </a:rPr>
              <a:t> </a:t>
            </a:r>
            <a:r>
              <a:rPr lang="en-US" sz="1400" err="1">
                <a:solidFill>
                  <a:srgbClr val="424242"/>
                </a:solidFill>
                <a:latin typeface="Calibri"/>
                <a:cs typeface="Arial"/>
              </a:rPr>
              <a:t>dell’insegnamento</a:t>
            </a:r>
            <a:r>
              <a:rPr lang="en-US" sz="1400">
                <a:solidFill>
                  <a:srgbClr val="424242"/>
                </a:solidFill>
                <a:latin typeface="Calibri"/>
                <a:cs typeface="Arial"/>
              </a:rPr>
              <a:t> </a:t>
            </a:r>
            <a:r>
              <a:rPr lang="en-US" sz="1400" err="1">
                <a:solidFill>
                  <a:srgbClr val="424242"/>
                </a:solidFill>
                <a:latin typeface="Calibri"/>
                <a:cs typeface="Arial"/>
              </a:rPr>
              <a:t>nelle</a:t>
            </a:r>
            <a:r>
              <a:rPr lang="en-US" sz="1400">
                <a:solidFill>
                  <a:srgbClr val="424242"/>
                </a:solidFill>
                <a:latin typeface="Calibri"/>
                <a:cs typeface="Arial"/>
              </a:rPr>
              <a:t> </a:t>
            </a:r>
            <a:r>
              <a:rPr lang="en-US" sz="1400" err="1">
                <a:solidFill>
                  <a:srgbClr val="424242"/>
                </a:solidFill>
                <a:latin typeface="Calibri"/>
                <a:cs typeface="Arial"/>
              </a:rPr>
              <a:t>scuole</a:t>
            </a:r>
            <a:r>
              <a:rPr lang="en-US" sz="1400">
                <a:solidFill>
                  <a:srgbClr val="424242"/>
                </a:solidFill>
                <a:latin typeface="Calibri"/>
                <a:cs typeface="Arial"/>
              </a:rPr>
              <a:t> Italiane </a:t>
            </a:r>
            <a:r>
              <a:rPr lang="en-US" sz="1400" err="1">
                <a:solidFill>
                  <a:srgbClr val="424242"/>
                </a:solidFill>
                <a:latin typeface="Calibri"/>
                <a:cs typeface="Arial"/>
              </a:rPr>
              <a:t>attraverso</a:t>
            </a:r>
            <a:r>
              <a:rPr lang="en-US" sz="1400">
                <a:solidFill>
                  <a:srgbClr val="424242"/>
                </a:solidFill>
                <a:latin typeface="Calibri"/>
                <a:cs typeface="Arial"/>
              </a:rPr>
              <a:t> </a:t>
            </a:r>
            <a:r>
              <a:rPr lang="en-US" sz="1400" err="1">
                <a:solidFill>
                  <a:srgbClr val="424242"/>
                </a:solidFill>
                <a:latin typeface="Calibri"/>
                <a:cs typeface="Arial"/>
              </a:rPr>
              <a:t>dei</a:t>
            </a:r>
            <a:r>
              <a:rPr lang="en-US" sz="1400">
                <a:solidFill>
                  <a:srgbClr val="424242"/>
                </a:solidFill>
                <a:latin typeface="Calibri"/>
                <a:cs typeface="Arial"/>
              </a:rPr>
              <a:t> </a:t>
            </a:r>
            <a:r>
              <a:rPr lang="en-US" sz="1400" err="1">
                <a:solidFill>
                  <a:srgbClr val="424242"/>
                </a:solidFill>
                <a:latin typeface="Calibri"/>
                <a:cs typeface="Arial"/>
              </a:rPr>
              <a:t>processi</a:t>
            </a:r>
            <a:r>
              <a:rPr lang="en-US" sz="1400">
                <a:solidFill>
                  <a:srgbClr val="424242"/>
                </a:solidFill>
                <a:latin typeface="Calibri"/>
                <a:cs typeface="Arial"/>
              </a:rPr>
              <a:t> di </a:t>
            </a:r>
            <a:r>
              <a:rPr lang="en-US" sz="1400" err="1">
                <a:solidFill>
                  <a:srgbClr val="424242"/>
                </a:solidFill>
                <a:latin typeface="Calibri"/>
                <a:cs typeface="Arial"/>
              </a:rPr>
              <a:t>valutazione</a:t>
            </a:r>
            <a:r>
              <a:rPr lang="en-US" sz="1400">
                <a:solidFill>
                  <a:srgbClr val="424242"/>
                </a:solidFill>
                <a:latin typeface="Calibri"/>
                <a:cs typeface="Arial"/>
              </a:rPr>
              <a:t> </a:t>
            </a:r>
            <a:r>
              <a:rPr lang="en-US" sz="1400" err="1">
                <a:solidFill>
                  <a:srgbClr val="424242"/>
                </a:solidFill>
                <a:latin typeface="Calibri"/>
                <a:cs typeface="Arial"/>
              </a:rPr>
              <a:t>dei</a:t>
            </a:r>
            <a:r>
              <a:rPr lang="en-US" sz="1400">
                <a:solidFill>
                  <a:srgbClr val="424242"/>
                </a:solidFill>
                <a:latin typeface="Calibri"/>
                <a:cs typeface="Arial"/>
              </a:rPr>
              <a:t> </a:t>
            </a:r>
            <a:r>
              <a:rPr lang="en-US" sz="1400" err="1">
                <a:solidFill>
                  <a:srgbClr val="424242"/>
                </a:solidFill>
                <a:latin typeface="Calibri"/>
                <a:cs typeface="Arial"/>
              </a:rPr>
              <a:t>docenti</a:t>
            </a:r>
            <a:endParaRPr lang="en-US" sz="1400">
              <a:solidFill>
                <a:srgbClr val="424242"/>
              </a:solidFill>
              <a:latin typeface="Calibri"/>
              <a:cs typeface="Arial"/>
            </a:endParaRPr>
          </a:p>
        </p:txBody>
      </p:sp>
    </p:spTree>
    <p:extLst>
      <p:ext uri="{BB962C8B-B14F-4D97-AF65-F5344CB8AC3E}">
        <p14:creationId xmlns:p14="http://schemas.microsoft.com/office/powerpoint/2010/main" val="2756367125"/>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egnaposto contenuto 2"/>
          <p:cNvSpPr txBox="1">
            <a:spLocks noGrp="1"/>
          </p:cNvSpPr>
          <p:nvPr>
            <p:ph type="body" idx="1"/>
          </p:nvPr>
        </p:nvSpPr>
        <p:spPr>
          <a:xfrm>
            <a:off x="457200" y="2096639"/>
            <a:ext cx="8229600" cy="4401362"/>
          </a:xfrm>
          <a:prstGeom prst="rect">
            <a:avLst/>
          </a:prstGeom>
        </p:spPr>
        <p:txBody>
          <a:bodyPr lIns="45718" tIns="45718" rIns="45718" bIns="45718" anchor="t">
            <a:normAutofit/>
          </a:bodyPr>
          <a:lstStyle/>
          <a:p>
            <a:pPr marL="0" indent="0" defTabSz="905255">
              <a:lnSpc>
                <a:spcPct val="80000"/>
              </a:lnSpc>
              <a:spcBef>
                <a:spcPts val="500"/>
              </a:spcBef>
              <a:buSzTx/>
              <a:buNone/>
              <a:defRPr sz="2100"/>
            </a:pPr>
            <a:r>
              <a:rPr sz="2400"/>
              <a:t>Le domande di </a:t>
            </a:r>
            <a:r>
              <a:rPr sz="2400" b="1"/>
              <a:t>logica matematica</a:t>
            </a:r>
            <a:r>
              <a:rPr sz="2400"/>
              <a:t> possono essere suddivise a loro volta in:</a:t>
            </a:r>
            <a:endParaRPr lang="it-IT" sz="2400"/>
          </a:p>
          <a:p>
            <a:pPr marL="0" indent="0" defTabSz="905255">
              <a:lnSpc>
                <a:spcPct val="80000"/>
              </a:lnSpc>
              <a:spcBef>
                <a:spcPts val="500"/>
              </a:spcBef>
              <a:buSzTx/>
              <a:buNone/>
              <a:defRPr sz="2100"/>
            </a:pPr>
            <a:endParaRPr sz="2400"/>
          </a:p>
          <a:p>
            <a:pPr marL="350520" indent="-350520" defTabSz="905255">
              <a:lnSpc>
                <a:spcPct val="80000"/>
              </a:lnSpc>
              <a:spcBef>
                <a:spcPts val="500"/>
              </a:spcBef>
              <a:buFontTx/>
              <a:buAutoNum type="alphaUcPeriod"/>
              <a:defRPr sz="2100"/>
            </a:pPr>
            <a:r>
              <a:rPr sz="2400" err="1"/>
              <a:t>Quesiti</a:t>
            </a:r>
            <a:r>
              <a:rPr sz="2400"/>
              <a:t> di </a:t>
            </a:r>
            <a:r>
              <a:rPr sz="2400" err="1"/>
              <a:t>logica</a:t>
            </a:r>
            <a:r>
              <a:rPr sz="2400"/>
              <a:t> </a:t>
            </a:r>
            <a:r>
              <a:rPr sz="2400" err="1"/>
              <a:t>numerica</a:t>
            </a:r>
            <a:r>
              <a:rPr sz="2400"/>
              <a:t> (</a:t>
            </a:r>
            <a:r>
              <a:rPr sz="2400" err="1"/>
              <a:t>serie</a:t>
            </a:r>
            <a:r>
              <a:rPr sz="2400"/>
              <a:t> di numeri, </a:t>
            </a:r>
            <a:r>
              <a:rPr sz="2400" err="1"/>
              <a:t>serie</a:t>
            </a:r>
            <a:r>
              <a:rPr sz="2400"/>
              <a:t> di </a:t>
            </a:r>
            <a:r>
              <a:rPr sz="2400" err="1"/>
              <a:t>lettere</a:t>
            </a:r>
            <a:r>
              <a:rPr sz="2400"/>
              <a:t>, </a:t>
            </a:r>
            <a:r>
              <a:rPr sz="2400" err="1"/>
              <a:t>matrici</a:t>
            </a:r>
            <a:r>
              <a:rPr sz="2400"/>
              <a:t> </a:t>
            </a:r>
            <a:r>
              <a:rPr sz="2400" err="1"/>
              <a:t>numeriche</a:t>
            </a:r>
            <a:r>
              <a:rPr sz="2400"/>
              <a:t>)</a:t>
            </a:r>
          </a:p>
          <a:p>
            <a:pPr marL="350520" indent="-350520" defTabSz="905255">
              <a:lnSpc>
                <a:spcPct val="80000"/>
              </a:lnSpc>
              <a:spcBef>
                <a:spcPts val="500"/>
              </a:spcBef>
              <a:buFontTx/>
              <a:buAutoNum type="alphaUcPeriod"/>
              <a:defRPr sz="2100"/>
            </a:pPr>
            <a:r>
              <a:rPr sz="2400" err="1"/>
              <a:t>Quesiti</a:t>
            </a:r>
            <a:r>
              <a:rPr sz="2400"/>
              <a:t> </a:t>
            </a:r>
            <a:r>
              <a:rPr sz="2400" err="1"/>
              <a:t>su</a:t>
            </a:r>
            <a:r>
              <a:rPr sz="2400"/>
              <a:t> </a:t>
            </a:r>
            <a:r>
              <a:rPr sz="2400" err="1"/>
              <a:t>grafici</a:t>
            </a:r>
            <a:r>
              <a:rPr sz="2400"/>
              <a:t> e </a:t>
            </a:r>
            <a:r>
              <a:rPr sz="2400" err="1"/>
              <a:t>tabelle</a:t>
            </a:r>
            <a:r>
              <a:rPr sz="2400"/>
              <a:t> (</a:t>
            </a:r>
            <a:r>
              <a:rPr sz="2400" err="1"/>
              <a:t>domande</a:t>
            </a:r>
            <a:r>
              <a:rPr sz="2400"/>
              <a:t> </a:t>
            </a:r>
            <a:r>
              <a:rPr sz="2400" err="1"/>
              <a:t>su</a:t>
            </a:r>
            <a:r>
              <a:rPr sz="2400"/>
              <a:t> </a:t>
            </a:r>
            <a:r>
              <a:rPr sz="2400" err="1"/>
              <a:t>grafici</a:t>
            </a:r>
            <a:r>
              <a:rPr sz="2400"/>
              <a:t>, </a:t>
            </a:r>
            <a:r>
              <a:rPr sz="2400" err="1"/>
              <a:t>tabelle</a:t>
            </a:r>
            <a:r>
              <a:rPr sz="2400"/>
              <a:t>, </a:t>
            </a:r>
            <a:r>
              <a:rPr sz="2400" err="1"/>
              <a:t>serie</a:t>
            </a:r>
            <a:r>
              <a:rPr sz="2400"/>
              <a:t> di figure, figure </a:t>
            </a:r>
            <a:r>
              <a:rPr sz="2400" err="1"/>
              <a:t>speculari</a:t>
            </a:r>
            <a:r>
              <a:rPr sz="2400"/>
              <a:t>)</a:t>
            </a:r>
          </a:p>
          <a:p>
            <a:pPr marL="350520" indent="-350520" defTabSz="905255">
              <a:lnSpc>
                <a:spcPct val="80000"/>
              </a:lnSpc>
              <a:spcBef>
                <a:spcPts val="500"/>
              </a:spcBef>
              <a:buFontTx/>
              <a:buAutoNum type="alphaUcPeriod"/>
              <a:defRPr sz="2100"/>
            </a:pPr>
            <a:r>
              <a:rPr sz="2400" err="1"/>
              <a:t>Su</a:t>
            </a:r>
            <a:r>
              <a:rPr sz="2400"/>
              <a:t> </a:t>
            </a:r>
            <a:r>
              <a:rPr sz="2400" err="1"/>
              <a:t>sistemi</a:t>
            </a:r>
            <a:r>
              <a:rPr sz="2400"/>
              <a:t> o </a:t>
            </a:r>
            <a:r>
              <a:rPr sz="2400" err="1"/>
              <a:t>formule</a:t>
            </a:r>
            <a:r>
              <a:rPr sz="2400"/>
              <a:t> di </a:t>
            </a:r>
            <a:r>
              <a:rPr sz="2400" err="1"/>
              <a:t>calcolo</a:t>
            </a:r>
            <a:r>
              <a:rPr sz="2400"/>
              <a:t> (</a:t>
            </a:r>
            <a:r>
              <a:rPr sz="2400" err="1"/>
              <a:t>probabilità</a:t>
            </a:r>
            <a:r>
              <a:rPr sz="2400"/>
              <a:t>, </a:t>
            </a:r>
            <a:r>
              <a:rPr sz="2400" err="1"/>
              <a:t>geometria</a:t>
            </a:r>
            <a:r>
              <a:rPr sz="2400"/>
              <a:t>, </a:t>
            </a:r>
            <a:r>
              <a:rPr sz="2400" err="1"/>
              <a:t>sistemi</a:t>
            </a:r>
            <a:r>
              <a:rPr sz="2400"/>
              <a:t> </a:t>
            </a:r>
            <a:r>
              <a:rPr sz="2400" err="1"/>
              <a:t>lineari</a:t>
            </a:r>
            <a:r>
              <a:rPr sz="2400"/>
              <a:t>, MCD, mcm)</a:t>
            </a:r>
          </a:p>
          <a:p>
            <a:pPr marL="350520" indent="-350520" defTabSz="905255">
              <a:lnSpc>
                <a:spcPct val="80000"/>
              </a:lnSpc>
              <a:spcBef>
                <a:spcPts val="500"/>
              </a:spcBef>
              <a:buFontTx/>
              <a:buAutoNum type="alphaUcPeriod"/>
              <a:defRPr sz="2100"/>
            </a:pPr>
            <a:r>
              <a:rPr sz="2400" err="1"/>
              <a:t>Problemi</a:t>
            </a:r>
            <a:r>
              <a:rPr sz="2400"/>
              <a:t> </a:t>
            </a:r>
            <a:r>
              <a:rPr sz="2400" err="1"/>
              <a:t>matematici</a:t>
            </a:r>
            <a:r>
              <a:rPr sz="2400"/>
              <a:t> </a:t>
            </a:r>
            <a:r>
              <a:rPr sz="2400" err="1"/>
              <a:t>incentrati</a:t>
            </a:r>
            <a:r>
              <a:rPr sz="2400"/>
              <a:t> solo </a:t>
            </a:r>
            <a:r>
              <a:rPr sz="2400" err="1"/>
              <a:t>sul</a:t>
            </a:r>
            <a:r>
              <a:rPr sz="2400"/>
              <a:t> </a:t>
            </a:r>
            <a:r>
              <a:rPr sz="2400" err="1"/>
              <a:t>calcolo</a:t>
            </a:r>
            <a:r>
              <a:rPr sz="2400"/>
              <a:t> di </a:t>
            </a:r>
            <a:r>
              <a:rPr sz="2400" err="1"/>
              <a:t>valori</a:t>
            </a:r>
            <a:r>
              <a:rPr sz="2400"/>
              <a:t> (</a:t>
            </a:r>
            <a:r>
              <a:rPr sz="2400" err="1"/>
              <a:t>divisioni</a:t>
            </a:r>
            <a:r>
              <a:rPr sz="2400"/>
              <a:t>, </a:t>
            </a:r>
            <a:r>
              <a:rPr sz="2400" err="1"/>
              <a:t>moltiplicazioni</a:t>
            </a:r>
            <a:r>
              <a:rPr sz="2400"/>
              <a:t>, </a:t>
            </a:r>
            <a:r>
              <a:rPr sz="2400" err="1"/>
              <a:t>frazioni</a:t>
            </a:r>
            <a:r>
              <a:rPr sz="2400"/>
              <a:t>, </a:t>
            </a:r>
            <a:r>
              <a:rPr sz="2400" err="1"/>
              <a:t>potenze</a:t>
            </a:r>
            <a:r>
              <a:rPr sz="2400"/>
              <a:t>)</a:t>
            </a:r>
          </a:p>
          <a:p>
            <a:pPr marL="350520" indent="-350520" defTabSz="905255">
              <a:lnSpc>
                <a:spcPct val="80000"/>
              </a:lnSpc>
              <a:spcBef>
                <a:spcPts val="500"/>
              </a:spcBef>
              <a:buFontTx/>
              <a:buAutoNum type="alphaUcPeriod"/>
              <a:defRPr sz="2100"/>
            </a:pPr>
            <a:r>
              <a:rPr sz="2400" err="1"/>
              <a:t>Problemi</a:t>
            </a:r>
            <a:r>
              <a:rPr sz="2400"/>
              <a:t> logico-</a:t>
            </a:r>
            <a:r>
              <a:rPr sz="2400" err="1"/>
              <a:t>matematici</a:t>
            </a:r>
            <a:r>
              <a:rPr sz="2400"/>
              <a:t> </a:t>
            </a:r>
            <a:r>
              <a:rPr sz="2400" err="1"/>
              <a:t>incentrati</a:t>
            </a:r>
            <a:r>
              <a:rPr sz="2400"/>
              <a:t> </a:t>
            </a:r>
            <a:r>
              <a:rPr sz="2400" err="1"/>
              <a:t>sul</a:t>
            </a:r>
            <a:r>
              <a:rPr sz="2400"/>
              <a:t> problem solving.</a:t>
            </a:r>
          </a:p>
        </p:txBody>
      </p:sp>
      <p:sp>
        <p:nvSpPr>
          <p:cNvPr id="2" name="CasellaDiTesto 1">
            <a:extLst>
              <a:ext uri="{FF2B5EF4-FFF2-40B4-BE49-F238E27FC236}">
                <a16:creationId xmlns:a16="http://schemas.microsoft.com/office/drawing/2014/main" id="{A606680E-62E9-0B0B-9BB7-84CC99056747}"/>
              </a:ext>
            </a:extLst>
          </p:cNvPr>
          <p:cNvSpPr txBox="1"/>
          <p:nvPr/>
        </p:nvSpPr>
        <p:spPr>
          <a:xfrm>
            <a:off x="482400" y="1247400"/>
            <a:ext cx="8026200" cy="3780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gn="ctr">
              <a:lnSpc>
                <a:spcPct val="80000"/>
              </a:lnSpc>
              <a:spcBef>
                <a:spcPts val="500"/>
              </a:spcBef>
            </a:pPr>
            <a:r>
              <a:rPr lang="it-IT">
                <a:ea typeface="+mj-lt"/>
                <a:cs typeface="+mj-lt"/>
              </a:rPr>
              <a:t>Dove è richiesto un calcolo matematico </a:t>
            </a:r>
            <a:r>
              <a:rPr kumimoji="0" lang="it-IT" sz="1800" b="0" i="0" u="none" strike="noStrike" cap="none" spc="0" normalizeH="0" baseline="0">
                <a:ln>
                  <a:noFill/>
                </a:ln>
                <a:solidFill>
                  <a:srgbClr val="000000"/>
                </a:solidFill>
                <a:effectLst/>
                <a:uFillTx/>
                <a:ea typeface="+mj-lt"/>
                <a:cs typeface="+mj-lt"/>
                <a:sym typeface="Helvetica"/>
              </a:rPr>
              <a:t>per </a:t>
            </a:r>
            <a:r>
              <a:rPr lang="it-IT">
                <a:ea typeface="+mj-lt"/>
                <a:cs typeface="+mj-lt"/>
              </a:rPr>
              <a:t>risolvere il quesito.</a:t>
            </a:r>
            <a:endParaRPr lang="en-US">
              <a:ea typeface="+mj-lt"/>
              <a:cs typeface="+mj-lt"/>
            </a:endParaRPr>
          </a:p>
        </p:txBody>
      </p:sp>
      <p:sp>
        <p:nvSpPr>
          <p:cNvPr id="4" name="CasellaDiTesto 3">
            <a:extLst>
              <a:ext uri="{FF2B5EF4-FFF2-40B4-BE49-F238E27FC236}">
                <a16:creationId xmlns:a16="http://schemas.microsoft.com/office/drawing/2014/main" id="{A1046355-C092-1552-CAD3-3E0CD3CA5167}"/>
              </a:ext>
            </a:extLst>
          </p:cNvPr>
          <p:cNvSpPr txBox="1"/>
          <p:nvPr/>
        </p:nvSpPr>
        <p:spPr>
          <a:xfrm>
            <a:off x="347400" y="329400"/>
            <a:ext cx="8449200"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gn="ctr"/>
            <a:r>
              <a:rPr lang="it-IT" sz="2400"/>
              <a:t>Vediamo per seconde le strategie per risolvere i quesiti di </a:t>
            </a:r>
            <a:endParaRPr lang="it-IT"/>
          </a:p>
          <a:p>
            <a:pPr algn="ctr"/>
            <a:r>
              <a:rPr lang="it-IT" sz="2400" b="1"/>
              <a:t>LOGICA MATEMATICA</a:t>
            </a:r>
            <a:endParaRPr lang="it-IT" b="1"/>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itolo 1"/>
          <p:cNvSpPr txBox="1">
            <a:spLocks noGrp="1"/>
          </p:cNvSpPr>
          <p:nvPr>
            <p:ph type="title"/>
          </p:nvPr>
        </p:nvSpPr>
        <p:spPr>
          <a:xfrm>
            <a:off x="457200" y="274638"/>
            <a:ext cx="8229600" cy="1143001"/>
          </a:xfrm>
          <a:prstGeom prst="rect">
            <a:avLst/>
          </a:prstGeom>
        </p:spPr>
        <p:txBody>
          <a:bodyPr/>
          <a:lstStyle>
            <a:lvl1pPr>
              <a:defRPr b="1"/>
            </a:lvl1pPr>
          </a:lstStyle>
          <a:p>
            <a:r>
              <a:t>La logica numerica</a:t>
            </a:r>
          </a:p>
        </p:txBody>
      </p:sp>
      <p:sp>
        <p:nvSpPr>
          <p:cNvPr id="377" name="Segnaposto contenuto 2"/>
          <p:cNvSpPr txBox="1">
            <a:spLocks noGrp="1"/>
          </p:cNvSpPr>
          <p:nvPr>
            <p:ph type="body" idx="1"/>
          </p:nvPr>
        </p:nvSpPr>
        <p:spPr>
          <a:xfrm>
            <a:off x="375423" y="1537621"/>
            <a:ext cx="8445050" cy="4525963"/>
          </a:xfrm>
          <a:prstGeom prst="rect">
            <a:avLst/>
          </a:prstGeom>
        </p:spPr>
        <p:txBody>
          <a:bodyPr/>
          <a:lstStyle/>
          <a:p>
            <a:pPr marL="0" indent="0">
              <a:lnSpc>
                <a:spcPct val="80000"/>
              </a:lnSpc>
              <a:spcBef>
                <a:spcPts val="500"/>
              </a:spcBef>
              <a:buSzTx/>
              <a:buNone/>
              <a:defRPr sz="2200"/>
            </a:pPr>
            <a:r>
              <a:t>Nella categoria della</a:t>
            </a:r>
            <a:r>
              <a:rPr b="1"/>
              <a:t> logica numerica </a:t>
            </a:r>
            <a:r>
              <a:t>troviamo quesiti relativi all’utilizzo di semplici operazioni matematiche in maniera ragionata, come ad esempio una serie numerica.</a:t>
            </a:r>
          </a:p>
          <a:p>
            <a:pPr marL="0" indent="0">
              <a:lnSpc>
                <a:spcPct val="80000"/>
              </a:lnSpc>
              <a:spcBef>
                <a:spcPts val="500"/>
              </a:spcBef>
              <a:buSzTx/>
              <a:buNone/>
              <a:defRPr sz="2200"/>
            </a:pPr>
            <a:r>
              <a:t>Per capire di cosa parliamo, risolviamo un quesito standard sulle </a:t>
            </a:r>
            <a:r>
              <a:rPr b="1"/>
              <a:t>serie numeriche</a:t>
            </a:r>
            <a:r>
              <a:t>.</a:t>
            </a:r>
          </a:p>
          <a:p>
            <a:pPr marL="0" indent="0">
              <a:lnSpc>
                <a:spcPct val="80000"/>
              </a:lnSpc>
              <a:spcBef>
                <a:spcPts val="500"/>
              </a:spcBef>
              <a:buSzTx/>
              <a:buNone/>
              <a:defRPr sz="2200" b="1"/>
            </a:pPr>
            <a:endParaRPr/>
          </a:p>
          <a:p>
            <a:pPr marL="0" indent="0">
              <a:lnSpc>
                <a:spcPct val="80000"/>
              </a:lnSpc>
              <a:spcBef>
                <a:spcPts val="500"/>
              </a:spcBef>
              <a:buSzTx/>
              <a:buNone/>
              <a:defRPr sz="2200" b="1"/>
            </a:pPr>
            <a:r>
              <a:t>Completare la serie:  5; 11; 23; 47  </a:t>
            </a:r>
          </a:p>
          <a:p>
            <a:pPr marL="0" indent="0">
              <a:lnSpc>
                <a:spcPct val="80000"/>
              </a:lnSpc>
              <a:spcBef>
                <a:spcPts val="500"/>
              </a:spcBef>
              <a:buSzTx/>
              <a:buNone/>
              <a:defRPr sz="2200"/>
            </a:pPr>
            <a:endParaRPr/>
          </a:p>
          <a:p>
            <a:pPr marL="514350" indent="-514350">
              <a:lnSpc>
                <a:spcPct val="80000"/>
              </a:lnSpc>
              <a:spcBef>
                <a:spcPts val="500"/>
              </a:spcBef>
              <a:buFontTx/>
              <a:buAutoNum type="alphaUcPeriod"/>
              <a:defRPr sz="2200"/>
            </a:pPr>
            <a:r>
              <a:t>52</a:t>
            </a:r>
          </a:p>
          <a:p>
            <a:pPr marL="514350" indent="-514350">
              <a:lnSpc>
                <a:spcPct val="80000"/>
              </a:lnSpc>
              <a:spcBef>
                <a:spcPts val="500"/>
              </a:spcBef>
              <a:buFontTx/>
              <a:buAutoNum type="alphaUcPeriod"/>
              <a:defRPr sz="2200"/>
            </a:pPr>
            <a:r>
              <a:t>94</a:t>
            </a:r>
          </a:p>
          <a:p>
            <a:pPr marL="514350" indent="-514350">
              <a:lnSpc>
                <a:spcPct val="80000"/>
              </a:lnSpc>
              <a:spcBef>
                <a:spcPts val="500"/>
              </a:spcBef>
              <a:buFontTx/>
              <a:buAutoNum type="alphaUcPeriod"/>
              <a:defRPr sz="2200"/>
            </a:pPr>
            <a:r>
              <a:t>84</a:t>
            </a:r>
          </a:p>
          <a:p>
            <a:pPr marL="514350" indent="-514350">
              <a:lnSpc>
                <a:spcPct val="80000"/>
              </a:lnSpc>
              <a:spcBef>
                <a:spcPts val="500"/>
              </a:spcBef>
              <a:buFontTx/>
              <a:buAutoNum type="alphaUcPeriod"/>
              <a:defRPr sz="2200"/>
            </a:pPr>
            <a:r>
              <a:t>95</a:t>
            </a:r>
          </a:p>
          <a:p>
            <a:pPr marL="514350" indent="-514350">
              <a:lnSpc>
                <a:spcPct val="80000"/>
              </a:lnSpc>
              <a:spcBef>
                <a:spcPts val="500"/>
              </a:spcBef>
              <a:buFontTx/>
              <a:buAutoNum type="alphaUcPeriod"/>
              <a:defRPr sz="2200"/>
            </a:pPr>
            <a:r>
              <a:t>86</a:t>
            </a:r>
          </a:p>
        </p:txBody>
      </p:sp>
      <p:sp>
        <p:nvSpPr>
          <p:cNvPr id="378" name="Rettangolo 3"/>
          <p:cNvSpPr txBox="1"/>
          <p:nvPr/>
        </p:nvSpPr>
        <p:spPr>
          <a:xfrm>
            <a:off x="2831189" y="4149080"/>
            <a:ext cx="5616630" cy="1513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400">
                <a:latin typeface="+mn-lt"/>
                <a:ea typeface="+mn-ea"/>
                <a:cs typeface="+mn-cs"/>
                <a:sym typeface="Calibri"/>
              </a:defRPr>
            </a:pPr>
            <a:r>
              <a:t>Per svolgere questo quesito si considera che ogni numero è pari al doppio del precedente a cui va sommato il valore uno (5×2+1=11; 11×2+1=23 ecc…). </a:t>
            </a:r>
            <a:r>
              <a:rPr i="1"/>
              <a:t>     </a:t>
            </a:r>
          </a:p>
        </p:txBody>
      </p:sp>
      <p:sp>
        <p:nvSpPr>
          <p:cNvPr id="379" name="Rettangolo 4"/>
          <p:cNvSpPr txBox="1"/>
          <p:nvPr/>
        </p:nvSpPr>
        <p:spPr>
          <a:xfrm>
            <a:off x="362145" y="5965447"/>
            <a:ext cx="8568954" cy="853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800" b="1">
                <a:solidFill>
                  <a:srgbClr val="C00000"/>
                </a:solidFill>
                <a:latin typeface="+mn-lt"/>
                <a:ea typeface="+mn-ea"/>
                <a:cs typeface="+mn-cs"/>
                <a:sym typeface="Calibri"/>
              </a:defRPr>
            </a:pPr>
            <a:r>
              <a:t>LA RISPOSTA ESATTA, QUINDI, È LA D</a:t>
            </a:r>
            <a:r>
              <a:rPr sz="2400">
                <a:solidFill>
                  <a:srgbClr val="000000"/>
                </a:solidFill>
              </a:rPr>
              <a:t> </a:t>
            </a:r>
            <a:endParaRPr sz="2400"/>
          </a:p>
          <a:p>
            <a:pPr>
              <a:defRPr sz="2400">
                <a:latin typeface="+mn-lt"/>
                <a:ea typeface="+mn-ea"/>
                <a:cs typeface="+mn-cs"/>
                <a:sym typeface="Calibri"/>
              </a:defRPr>
            </a:pPr>
            <a:r>
              <a:t>ovvero 95 (47×2+1=95)</a:t>
            </a:r>
            <a:r>
              <a:rPr b="1" i="1"/>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78"/>
                                        </p:tgtEl>
                                        <p:attrNameLst>
                                          <p:attrName>style.visibility</p:attrName>
                                        </p:attrNameLst>
                                      </p:cBhvr>
                                      <p:to>
                                        <p:strVal val="visible"/>
                                      </p:to>
                                    </p:set>
                                    <p:animEffect transition="in" filter="dissolve">
                                      <p:cBhvr>
                                        <p:cTn id="7" dur="500"/>
                                        <p:tgtEl>
                                          <p:spTgt spid="37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379"/>
                                        </p:tgtEl>
                                        <p:attrNameLst>
                                          <p:attrName>style.visibility</p:attrName>
                                        </p:attrNameLst>
                                      </p:cBhvr>
                                      <p:to>
                                        <p:strVal val="visible"/>
                                      </p:to>
                                    </p:set>
                                    <p:animEffect transition="in" filter="dissolve">
                                      <p:cBhvr>
                                        <p:cTn id="12" dur="500"/>
                                        <p:tgtEl>
                                          <p:spTgt spid="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 grpId="0" animBg="1" advAuto="0"/>
      <p:bldP spid="379" grpId="0" animBg="1" advAuto="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Titolo 1"/>
          <p:cNvSpPr txBox="1">
            <a:spLocks noGrp="1"/>
          </p:cNvSpPr>
          <p:nvPr>
            <p:ph type="title"/>
          </p:nvPr>
        </p:nvSpPr>
        <p:spPr>
          <a:xfrm>
            <a:off x="395536" y="218279"/>
            <a:ext cx="8229601" cy="1689426"/>
          </a:xfrm>
          <a:prstGeom prst="rect">
            <a:avLst/>
          </a:prstGeom>
        </p:spPr>
        <p:txBody>
          <a:bodyPr/>
          <a:lstStyle/>
          <a:p>
            <a:pPr>
              <a:defRPr sz="3200" b="1"/>
            </a:pPr>
            <a:r>
              <a:t>Completare correttamente la seguente successione numerica:</a:t>
            </a:r>
          </a:p>
          <a:p>
            <a:pPr>
              <a:defRPr sz="3200" b="1"/>
            </a:pPr>
            <a:r>
              <a:t> 2; 20; 22; 42; 64</a:t>
            </a:r>
          </a:p>
        </p:txBody>
      </p:sp>
      <p:sp>
        <p:nvSpPr>
          <p:cNvPr id="382" name="Segnaposto contenuto 2"/>
          <p:cNvSpPr txBox="1">
            <a:spLocks noGrp="1"/>
          </p:cNvSpPr>
          <p:nvPr>
            <p:ph type="body" idx="1"/>
          </p:nvPr>
        </p:nvSpPr>
        <p:spPr>
          <a:xfrm>
            <a:off x="457200" y="1988840"/>
            <a:ext cx="8229600" cy="4137324"/>
          </a:xfrm>
          <a:prstGeom prst="rect">
            <a:avLst/>
          </a:prstGeom>
        </p:spPr>
        <p:txBody>
          <a:bodyPr/>
          <a:lstStyle/>
          <a:p>
            <a:pPr marL="514350" indent="-514350">
              <a:buFontTx/>
              <a:buAutoNum type="alphaUcPeriod"/>
            </a:pPr>
            <a:r>
              <a:t>105</a:t>
            </a:r>
          </a:p>
          <a:p>
            <a:pPr marL="514350" indent="-514350">
              <a:buFontTx/>
              <a:buAutoNum type="alphaUcPeriod"/>
            </a:pPr>
            <a:r>
              <a:t>86</a:t>
            </a:r>
          </a:p>
          <a:p>
            <a:pPr marL="514350" indent="-514350">
              <a:buFontTx/>
              <a:buAutoNum type="alphaUcPeriod"/>
            </a:pPr>
            <a:r>
              <a:t>106</a:t>
            </a:r>
          </a:p>
          <a:p>
            <a:pPr marL="514350" indent="-514350">
              <a:buFontTx/>
              <a:buAutoNum type="alphaUcPeriod"/>
            </a:pPr>
            <a:r>
              <a:t>128</a:t>
            </a:r>
          </a:p>
          <a:p>
            <a:pPr marL="514350" indent="-514350">
              <a:buFontTx/>
              <a:buAutoNum type="alphaUcPeriod"/>
            </a:pPr>
            <a:r>
              <a:t>84</a:t>
            </a:r>
          </a:p>
        </p:txBody>
      </p:sp>
      <p:sp>
        <p:nvSpPr>
          <p:cNvPr id="383" name="Rettangolo 3"/>
          <p:cNvSpPr txBox="1"/>
          <p:nvPr/>
        </p:nvSpPr>
        <p:spPr>
          <a:xfrm>
            <a:off x="2285998" y="1997836"/>
            <a:ext cx="6030421" cy="3291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400">
                <a:latin typeface="+mn-lt"/>
                <a:ea typeface="+mn-ea"/>
                <a:cs typeface="+mn-cs"/>
                <a:sym typeface="Calibri"/>
              </a:defRPr>
            </a:pPr>
            <a:r>
              <a:t>Il quesito riguarda una </a:t>
            </a:r>
            <a:r>
              <a:rPr b="1"/>
              <a:t>successione numerica</a:t>
            </a:r>
            <a:r>
              <a:t>. Occorre ricercare la regola che spiega la progressione della successione e identificare l’elemento mancante, posto sotto forma di punto interrogativo.</a:t>
            </a:r>
          </a:p>
          <a:p>
            <a:pPr>
              <a:defRPr sz="2400">
                <a:latin typeface="+mn-lt"/>
                <a:ea typeface="+mn-ea"/>
                <a:cs typeface="+mn-cs"/>
                <a:sym typeface="Calibri"/>
              </a:defRPr>
            </a:pPr>
            <a:r>
              <a:t>Come possiamo notare, nella successione ciascun numero è dato dalla somma dei due numeri precedenti. Quindi 22 = 2+20;  42=20+22;  64=22+42; ?=42+64. .</a:t>
            </a:r>
          </a:p>
        </p:txBody>
      </p:sp>
      <p:sp>
        <p:nvSpPr>
          <p:cNvPr id="384" name="Rettangolo 4"/>
          <p:cNvSpPr txBox="1"/>
          <p:nvPr/>
        </p:nvSpPr>
        <p:spPr>
          <a:xfrm>
            <a:off x="395535" y="6165303"/>
            <a:ext cx="7920881" cy="497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800" b="1">
                <a:solidFill>
                  <a:srgbClr val="C00000"/>
                </a:solidFill>
                <a:latin typeface="+mn-lt"/>
                <a:ea typeface="+mn-ea"/>
                <a:cs typeface="+mn-cs"/>
                <a:sym typeface="Calibri"/>
              </a:defRPr>
            </a:lvl1pPr>
          </a:lstStyle>
          <a:p>
            <a:r>
              <a:t>LA RISPOSTA ESATTA, QUINDI, È LA C</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83"/>
                                        </p:tgtEl>
                                        <p:attrNameLst>
                                          <p:attrName>style.visibility</p:attrName>
                                        </p:attrNameLst>
                                      </p:cBhvr>
                                      <p:to>
                                        <p:strVal val="visible"/>
                                      </p:to>
                                    </p:set>
                                    <p:animEffect transition="in" filter="dissolve">
                                      <p:cBhvr>
                                        <p:cTn id="7" dur="500"/>
                                        <p:tgtEl>
                                          <p:spTgt spid="38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384"/>
                                        </p:tgtEl>
                                        <p:attrNameLst>
                                          <p:attrName>style.visibility</p:attrName>
                                        </p:attrNameLst>
                                      </p:cBhvr>
                                      <p:to>
                                        <p:strVal val="visible"/>
                                      </p:to>
                                    </p:set>
                                    <p:animEffect transition="in" filter="dissolve">
                                      <p:cBhvr>
                                        <p:cTn id="12" dur="500"/>
                                        <p:tgtEl>
                                          <p:spTgt spid="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0" animBg="1" advAuto="0"/>
      <p:bldP spid="384" grpId="0" animBg="1" advAuto="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 name="Picture 2" descr="Picture 2"/>
          <p:cNvPicPr>
            <a:picLocks noChangeAspect="1"/>
          </p:cNvPicPr>
          <p:nvPr/>
        </p:nvPicPr>
        <p:blipFill>
          <a:blip r:embed="rId2"/>
          <a:stretch>
            <a:fillRect/>
          </a:stretch>
        </p:blipFill>
        <p:spPr>
          <a:xfrm>
            <a:off x="229410" y="836712"/>
            <a:ext cx="8572806" cy="5184577"/>
          </a:xfrm>
          <a:prstGeom prst="rect">
            <a:avLst/>
          </a:prstGeom>
          <a:ln w="12700">
            <a:miter lim="400000"/>
          </a:ln>
        </p:spPr>
      </p:pic>
      <p:sp>
        <p:nvSpPr>
          <p:cNvPr id="387" name="Titolo 2"/>
          <p:cNvSpPr txBox="1">
            <a:spLocks noGrp="1"/>
          </p:cNvSpPr>
          <p:nvPr>
            <p:ph type="title"/>
          </p:nvPr>
        </p:nvSpPr>
        <p:spPr>
          <a:xfrm>
            <a:off x="457200" y="274638"/>
            <a:ext cx="8229600" cy="1143001"/>
          </a:xfrm>
          <a:prstGeom prst="rect">
            <a:avLst/>
          </a:prstGeom>
        </p:spPr>
        <p:txBody>
          <a:bodyPr/>
          <a:lstStyle/>
          <a:p>
            <a:endParaRPr/>
          </a:p>
        </p:txBody>
      </p:sp>
      <p:sp>
        <p:nvSpPr>
          <p:cNvPr id="388" name="Rettangolo 4"/>
          <p:cNvSpPr/>
          <p:nvPr/>
        </p:nvSpPr>
        <p:spPr>
          <a:xfrm>
            <a:off x="-1" y="4797152"/>
            <a:ext cx="8802218"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389" name="Rettangolo 5"/>
          <p:cNvSpPr/>
          <p:nvPr/>
        </p:nvSpPr>
        <p:spPr>
          <a:xfrm>
            <a:off x="28103" y="5372661"/>
            <a:ext cx="8352930"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390" name="CasellaDiTesto 6"/>
          <p:cNvSpPr txBox="1"/>
          <p:nvPr/>
        </p:nvSpPr>
        <p:spPr>
          <a:xfrm>
            <a:off x="343847" y="1443255"/>
            <a:ext cx="576066" cy="30759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4000">
                <a:latin typeface="+mn-lt"/>
                <a:ea typeface="+mn-ea"/>
                <a:cs typeface="+mn-cs"/>
                <a:sym typeface="Calibri"/>
              </a:defRPr>
            </a:pPr>
            <a:r>
              <a:t>A</a:t>
            </a:r>
          </a:p>
          <a:p>
            <a:pPr>
              <a:defRPr sz="4000">
                <a:latin typeface="+mn-lt"/>
                <a:ea typeface="+mn-ea"/>
                <a:cs typeface="+mn-cs"/>
                <a:sym typeface="Calibri"/>
              </a:defRPr>
            </a:pPr>
            <a:r>
              <a:t>B</a:t>
            </a:r>
          </a:p>
          <a:p>
            <a:pPr>
              <a:defRPr sz="4000">
                <a:latin typeface="+mn-lt"/>
                <a:ea typeface="+mn-ea"/>
                <a:cs typeface="+mn-cs"/>
                <a:sym typeface="Calibri"/>
              </a:defRPr>
            </a:pPr>
            <a:r>
              <a:t>C</a:t>
            </a:r>
          </a:p>
          <a:p>
            <a:pPr>
              <a:defRPr sz="4000">
                <a:latin typeface="+mn-lt"/>
                <a:ea typeface="+mn-ea"/>
                <a:cs typeface="+mn-cs"/>
                <a:sym typeface="Calibri"/>
              </a:defRPr>
            </a:pPr>
            <a:r>
              <a:t>D</a:t>
            </a:r>
          </a:p>
          <a:p>
            <a:pPr>
              <a:defRPr sz="4000">
                <a:latin typeface="+mn-lt"/>
                <a:ea typeface="+mn-ea"/>
                <a:cs typeface="+mn-cs"/>
                <a:sym typeface="Calibri"/>
              </a:defRPr>
            </a:pPr>
            <a:r>
              <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389"/>
                                        </p:tgtEl>
                                      </p:cBhvr>
                                    </p:animEffect>
                                    <p:set>
                                      <p:cBhvr>
                                        <p:cTn id="7" fill="hold">
                                          <p:stCondLst>
                                            <p:cond delay="499"/>
                                          </p:stCondLst>
                                        </p:cTn>
                                        <p:tgtEl>
                                          <p:spTgt spid="3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 grpId="0"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Titolo 1"/>
          <p:cNvSpPr txBox="1">
            <a:spLocks noGrp="1"/>
          </p:cNvSpPr>
          <p:nvPr>
            <p:ph type="title"/>
          </p:nvPr>
        </p:nvSpPr>
        <p:spPr>
          <a:xfrm>
            <a:off x="457200" y="274638"/>
            <a:ext cx="8229600" cy="1143001"/>
          </a:xfrm>
          <a:prstGeom prst="rect">
            <a:avLst/>
          </a:prstGeom>
        </p:spPr>
        <p:txBody>
          <a:bodyPr/>
          <a:lstStyle/>
          <a:p>
            <a:endParaRPr/>
          </a:p>
        </p:txBody>
      </p:sp>
      <p:sp>
        <p:nvSpPr>
          <p:cNvPr id="393" name="Segnaposto contenuto 2"/>
          <p:cNvSpPr txBox="1">
            <a:spLocks noGrp="1"/>
          </p:cNvSpPr>
          <p:nvPr>
            <p:ph type="body" idx="1"/>
          </p:nvPr>
        </p:nvSpPr>
        <p:spPr>
          <a:xfrm>
            <a:off x="457200" y="1600200"/>
            <a:ext cx="8229600" cy="4525963"/>
          </a:xfrm>
          <a:prstGeom prst="rect">
            <a:avLst/>
          </a:prstGeom>
        </p:spPr>
        <p:txBody>
          <a:bodyPr/>
          <a:lstStyle/>
          <a:p>
            <a:endParaRPr/>
          </a:p>
        </p:txBody>
      </p:sp>
      <p:pic>
        <p:nvPicPr>
          <p:cNvPr id="394" name="Picture 2" descr="Picture 2"/>
          <p:cNvPicPr>
            <a:picLocks noChangeAspect="1"/>
          </p:cNvPicPr>
          <p:nvPr/>
        </p:nvPicPr>
        <p:blipFill>
          <a:blip r:embed="rId2"/>
          <a:stretch>
            <a:fillRect/>
          </a:stretch>
        </p:blipFill>
        <p:spPr>
          <a:xfrm>
            <a:off x="323527" y="980728"/>
            <a:ext cx="8527394" cy="4752529"/>
          </a:xfrm>
          <a:prstGeom prst="rect">
            <a:avLst/>
          </a:prstGeom>
          <a:ln w="12700">
            <a:miter lim="400000"/>
          </a:ln>
        </p:spPr>
      </p:pic>
      <p:sp>
        <p:nvSpPr>
          <p:cNvPr id="395" name="Rettangolo 4"/>
          <p:cNvSpPr/>
          <p:nvPr/>
        </p:nvSpPr>
        <p:spPr>
          <a:xfrm>
            <a:off x="35495" y="4766671"/>
            <a:ext cx="8802218"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396" name="Rettangolo 5"/>
          <p:cNvSpPr/>
          <p:nvPr/>
        </p:nvSpPr>
        <p:spPr>
          <a:xfrm>
            <a:off x="63599" y="5342182"/>
            <a:ext cx="8352930"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397" name="CasellaDiTesto 6"/>
          <p:cNvSpPr txBox="1"/>
          <p:nvPr/>
        </p:nvSpPr>
        <p:spPr>
          <a:xfrm>
            <a:off x="379343" y="1412775"/>
            <a:ext cx="576066" cy="30759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4000">
                <a:latin typeface="+mn-lt"/>
                <a:ea typeface="+mn-ea"/>
                <a:cs typeface="+mn-cs"/>
                <a:sym typeface="Calibri"/>
              </a:defRPr>
            </a:pPr>
            <a:r>
              <a:t>A</a:t>
            </a:r>
          </a:p>
          <a:p>
            <a:pPr>
              <a:defRPr sz="4000">
                <a:latin typeface="+mn-lt"/>
                <a:ea typeface="+mn-ea"/>
                <a:cs typeface="+mn-cs"/>
                <a:sym typeface="Calibri"/>
              </a:defRPr>
            </a:pPr>
            <a:r>
              <a:t>B</a:t>
            </a:r>
          </a:p>
          <a:p>
            <a:pPr>
              <a:defRPr sz="4000">
                <a:latin typeface="+mn-lt"/>
                <a:ea typeface="+mn-ea"/>
                <a:cs typeface="+mn-cs"/>
                <a:sym typeface="Calibri"/>
              </a:defRPr>
            </a:pPr>
            <a:r>
              <a:t>C</a:t>
            </a:r>
          </a:p>
          <a:p>
            <a:pPr>
              <a:defRPr sz="4000">
                <a:latin typeface="+mn-lt"/>
                <a:ea typeface="+mn-ea"/>
                <a:cs typeface="+mn-cs"/>
                <a:sym typeface="Calibri"/>
              </a:defRPr>
            </a:pPr>
            <a:r>
              <a:t>D</a:t>
            </a:r>
          </a:p>
          <a:p>
            <a:pPr>
              <a:defRPr sz="4000">
                <a:latin typeface="+mn-lt"/>
                <a:ea typeface="+mn-ea"/>
                <a:cs typeface="+mn-cs"/>
                <a:sym typeface="Calibri"/>
              </a:defRPr>
            </a:pPr>
            <a:r>
              <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396"/>
                                        </p:tgtEl>
                                      </p:cBhvr>
                                    </p:animEffect>
                                    <p:set>
                                      <p:cBhvr>
                                        <p:cTn id="7" fill="hold">
                                          <p:stCondLst>
                                            <p:cond delay="499"/>
                                          </p:stCondLst>
                                        </p:cTn>
                                        <p:tgtEl>
                                          <p:spTgt spid="3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 grpId="0" animBg="1" advAuto="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Titolo 1"/>
          <p:cNvSpPr txBox="1">
            <a:spLocks noGrp="1"/>
          </p:cNvSpPr>
          <p:nvPr>
            <p:ph type="title"/>
          </p:nvPr>
        </p:nvSpPr>
        <p:spPr>
          <a:xfrm>
            <a:off x="457200" y="274638"/>
            <a:ext cx="8229600" cy="1143001"/>
          </a:xfrm>
          <a:prstGeom prst="rect">
            <a:avLst/>
          </a:prstGeom>
        </p:spPr>
        <p:txBody>
          <a:bodyPr/>
          <a:lstStyle/>
          <a:p>
            <a:endParaRPr/>
          </a:p>
        </p:txBody>
      </p:sp>
      <p:sp>
        <p:nvSpPr>
          <p:cNvPr id="428" name="Segnaposto testo 2"/>
          <p:cNvSpPr txBox="1">
            <a:spLocks noGrp="1"/>
          </p:cNvSpPr>
          <p:nvPr>
            <p:ph type="body" idx="1"/>
          </p:nvPr>
        </p:nvSpPr>
        <p:spPr>
          <a:xfrm>
            <a:off x="457200" y="1600200"/>
            <a:ext cx="8229600" cy="4525963"/>
          </a:xfrm>
          <a:prstGeom prst="rect">
            <a:avLst/>
          </a:prstGeom>
        </p:spPr>
        <p:txBody>
          <a:bodyPr/>
          <a:lstStyle/>
          <a:p>
            <a:endParaRPr/>
          </a:p>
        </p:txBody>
      </p:sp>
      <p:pic>
        <p:nvPicPr>
          <p:cNvPr id="429" name="Picture 2" descr="Picture 2"/>
          <p:cNvPicPr>
            <a:picLocks noChangeAspect="1"/>
          </p:cNvPicPr>
          <p:nvPr/>
        </p:nvPicPr>
        <p:blipFill>
          <a:blip r:embed="rId2"/>
          <a:stretch>
            <a:fillRect/>
          </a:stretch>
        </p:blipFill>
        <p:spPr>
          <a:xfrm>
            <a:off x="361312" y="332656"/>
            <a:ext cx="8519299" cy="6264696"/>
          </a:xfrm>
          <a:prstGeom prst="rect">
            <a:avLst/>
          </a:prstGeom>
          <a:ln w="12700">
            <a:miter lim="400000"/>
          </a:ln>
        </p:spPr>
      </p:pic>
      <p:sp>
        <p:nvSpPr>
          <p:cNvPr id="430" name="Rettangolo 4"/>
          <p:cNvSpPr/>
          <p:nvPr/>
        </p:nvSpPr>
        <p:spPr>
          <a:xfrm>
            <a:off x="179511" y="5229199"/>
            <a:ext cx="8802218"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431" name="Rettangolo 5"/>
          <p:cNvSpPr/>
          <p:nvPr/>
        </p:nvSpPr>
        <p:spPr>
          <a:xfrm>
            <a:off x="404155" y="5877271"/>
            <a:ext cx="8352930"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432" name="CasellaDiTesto 6"/>
          <p:cNvSpPr txBox="1"/>
          <p:nvPr/>
        </p:nvSpPr>
        <p:spPr>
          <a:xfrm>
            <a:off x="484784" y="1052735"/>
            <a:ext cx="720081" cy="37744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5000">
                <a:latin typeface="+mn-lt"/>
                <a:ea typeface="+mn-ea"/>
                <a:cs typeface="+mn-cs"/>
                <a:sym typeface="Calibri"/>
              </a:defRPr>
            </a:pPr>
            <a:r>
              <a:t>A</a:t>
            </a:r>
          </a:p>
          <a:p>
            <a:pPr>
              <a:defRPr sz="5000">
                <a:latin typeface="+mn-lt"/>
                <a:ea typeface="+mn-ea"/>
                <a:cs typeface="+mn-cs"/>
                <a:sym typeface="Calibri"/>
              </a:defRPr>
            </a:pPr>
            <a:r>
              <a:t>B</a:t>
            </a:r>
          </a:p>
          <a:p>
            <a:pPr>
              <a:defRPr sz="5000">
                <a:latin typeface="+mn-lt"/>
                <a:ea typeface="+mn-ea"/>
                <a:cs typeface="+mn-cs"/>
                <a:sym typeface="Calibri"/>
              </a:defRPr>
            </a:pPr>
            <a:r>
              <a:t>C</a:t>
            </a:r>
          </a:p>
          <a:p>
            <a:pPr>
              <a:defRPr sz="5000">
                <a:latin typeface="+mn-lt"/>
                <a:ea typeface="+mn-ea"/>
                <a:cs typeface="+mn-cs"/>
                <a:sym typeface="Calibri"/>
              </a:defRPr>
            </a:pPr>
            <a:r>
              <a:t>D</a:t>
            </a:r>
          </a:p>
          <a:p>
            <a:pPr>
              <a:defRPr sz="5000">
                <a:latin typeface="+mn-lt"/>
                <a:ea typeface="+mn-ea"/>
                <a:cs typeface="+mn-cs"/>
                <a:sym typeface="Calibri"/>
              </a:defRPr>
            </a:pPr>
            <a:r>
              <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431"/>
                                        </p:tgtEl>
                                      </p:cBhvr>
                                    </p:animEffect>
                                    <p:set>
                                      <p:cBhvr>
                                        <p:cTn id="7" fill="hold">
                                          <p:stCondLst>
                                            <p:cond delay="499"/>
                                          </p:stCondLst>
                                        </p:cTn>
                                        <p:tgtEl>
                                          <p:spTgt spid="4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 grpId="0" animBg="1" advAuto="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Titolo 1"/>
          <p:cNvSpPr txBox="1">
            <a:spLocks noGrp="1"/>
          </p:cNvSpPr>
          <p:nvPr>
            <p:ph type="title"/>
          </p:nvPr>
        </p:nvSpPr>
        <p:spPr>
          <a:xfrm>
            <a:off x="457200" y="274638"/>
            <a:ext cx="8229600" cy="1143001"/>
          </a:xfrm>
          <a:prstGeom prst="rect">
            <a:avLst/>
          </a:prstGeom>
        </p:spPr>
        <p:txBody>
          <a:bodyPr/>
          <a:lstStyle/>
          <a:p>
            <a:endParaRPr/>
          </a:p>
        </p:txBody>
      </p:sp>
      <p:sp>
        <p:nvSpPr>
          <p:cNvPr id="435" name="Segnaposto testo 2"/>
          <p:cNvSpPr txBox="1">
            <a:spLocks noGrp="1"/>
          </p:cNvSpPr>
          <p:nvPr>
            <p:ph type="body" idx="1"/>
          </p:nvPr>
        </p:nvSpPr>
        <p:spPr>
          <a:xfrm>
            <a:off x="457200" y="1600200"/>
            <a:ext cx="8229600" cy="4525963"/>
          </a:xfrm>
          <a:prstGeom prst="rect">
            <a:avLst/>
          </a:prstGeom>
        </p:spPr>
        <p:txBody>
          <a:bodyPr/>
          <a:lstStyle/>
          <a:p>
            <a:endParaRPr/>
          </a:p>
        </p:txBody>
      </p:sp>
      <p:pic>
        <p:nvPicPr>
          <p:cNvPr id="436" name="Picture 2" descr="Picture 2"/>
          <p:cNvPicPr>
            <a:picLocks noChangeAspect="1"/>
          </p:cNvPicPr>
          <p:nvPr/>
        </p:nvPicPr>
        <p:blipFill>
          <a:blip r:embed="rId2"/>
          <a:stretch>
            <a:fillRect/>
          </a:stretch>
        </p:blipFill>
        <p:spPr>
          <a:xfrm>
            <a:off x="299759" y="1268759"/>
            <a:ext cx="8559812" cy="4104458"/>
          </a:xfrm>
          <a:prstGeom prst="rect">
            <a:avLst/>
          </a:prstGeom>
          <a:ln w="12700">
            <a:miter lim="400000"/>
          </a:ln>
        </p:spPr>
      </p:pic>
      <p:sp>
        <p:nvSpPr>
          <p:cNvPr id="437" name="Rettangolo 4"/>
          <p:cNvSpPr/>
          <p:nvPr/>
        </p:nvSpPr>
        <p:spPr>
          <a:xfrm>
            <a:off x="57354" y="4444960"/>
            <a:ext cx="8802218" cy="424200"/>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438" name="Rettangolo 5"/>
          <p:cNvSpPr/>
          <p:nvPr/>
        </p:nvSpPr>
        <p:spPr>
          <a:xfrm>
            <a:off x="323526" y="4869160"/>
            <a:ext cx="8536045"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439" name="CasellaDiTesto 6"/>
          <p:cNvSpPr txBox="1"/>
          <p:nvPr/>
        </p:nvSpPr>
        <p:spPr>
          <a:xfrm>
            <a:off x="333687" y="1738551"/>
            <a:ext cx="504057" cy="24409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200">
                <a:latin typeface="+mn-lt"/>
                <a:ea typeface="+mn-ea"/>
                <a:cs typeface="+mn-cs"/>
                <a:sym typeface="Calibri"/>
              </a:defRPr>
            </a:pPr>
            <a:r>
              <a:t>A</a:t>
            </a:r>
          </a:p>
          <a:p>
            <a:pPr>
              <a:defRPr sz="3200">
                <a:latin typeface="+mn-lt"/>
                <a:ea typeface="+mn-ea"/>
                <a:cs typeface="+mn-cs"/>
                <a:sym typeface="Calibri"/>
              </a:defRPr>
            </a:pPr>
            <a:r>
              <a:t>B</a:t>
            </a:r>
          </a:p>
          <a:p>
            <a:pPr>
              <a:defRPr sz="3200">
                <a:latin typeface="+mn-lt"/>
                <a:ea typeface="+mn-ea"/>
                <a:cs typeface="+mn-cs"/>
                <a:sym typeface="Calibri"/>
              </a:defRPr>
            </a:pPr>
            <a:r>
              <a:t>C</a:t>
            </a:r>
          </a:p>
          <a:p>
            <a:pPr>
              <a:defRPr sz="3200">
                <a:latin typeface="+mn-lt"/>
                <a:ea typeface="+mn-ea"/>
                <a:cs typeface="+mn-cs"/>
                <a:sym typeface="Calibri"/>
              </a:defRPr>
            </a:pPr>
            <a:r>
              <a:t>D</a:t>
            </a:r>
          </a:p>
          <a:p>
            <a:pPr>
              <a:defRPr sz="3200">
                <a:latin typeface="+mn-lt"/>
                <a:ea typeface="+mn-ea"/>
                <a:cs typeface="+mn-cs"/>
                <a:sym typeface="Calibri"/>
              </a:defRPr>
            </a:pPr>
            <a:r>
              <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438"/>
                                        </p:tgtEl>
                                      </p:cBhvr>
                                    </p:animEffect>
                                    <p:set>
                                      <p:cBhvr>
                                        <p:cTn id="7" fill="hold">
                                          <p:stCondLst>
                                            <p:cond delay="499"/>
                                          </p:stCondLst>
                                        </p:cTn>
                                        <p:tgtEl>
                                          <p:spTgt spid="4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 grpId="0" animBg="1" advAuto="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Titolo 1"/>
          <p:cNvSpPr txBox="1">
            <a:spLocks noGrp="1"/>
          </p:cNvSpPr>
          <p:nvPr>
            <p:ph type="title"/>
          </p:nvPr>
        </p:nvSpPr>
        <p:spPr>
          <a:xfrm>
            <a:off x="457200" y="274638"/>
            <a:ext cx="8229600" cy="1143001"/>
          </a:xfrm>
          <a:prstGeom prst="rect">
            <a:avLst/>
          </a:prstGeom>
        </p:spPr>
        <p:txBody>
          <a:bodyPr/>
          <a:lstStyle/>
          <a:p>
            <a:endParaRPr/>
          </a:p>
        </p:txBody>
      </p:sp>
      <p:sp>
        <p:nvSpPr>
          <p:cNvPr id="442" name="Segnaposto testo 2"/>
          <p:cNvSpPr txBox="1">
            <a:spLocks noGrp="1"/>
          </p:cNvSpPr>
          <p:nvPr>
            <p:ph type="body" idx="1"/>
          </p:nvPr>
        </p:nvSpPr>
        <p:spPr>
          <a:xfrm>
            <a:off x="457200" y="1600200"/>
            <a:ext cx="8229600" cy="4525963"/>
          </a:xfrm>
          <a:prstGeom prst="rect">
            <a:avLst/>
          </a:prstGeom>
        </p:spPr>
        <p:txBody>
          <a:bodyPr/>
          <a:lstStyle/>
          <a:p>
            <a:endParaRPr/>
          </a:p>
        </p:txBody>
      </p:sp>
      <p:pic>
        <p:nvPicPr>
          <p:cNvPr id="443" name="Picture 2" descr="Picture 2"/>
          <p:cNvPicPr>
            <a:picLocks noChangeAspect="1"/>
          </p:cNvPicPr>
          <p:nvPr/>
        </p:nvPicPr>
        <p:blipFill>
          <a:blip r:embed="rId2"/>
          <a:stretch>
            <a:fillRect/>
          </a:stretch>
        </p:blipFill>
        <p:spPr>
          <a:xfrm>
            <a:off x="179511" y="1340767"/>
            <a:ext cx="8740579" cy="4104458"/>
          </a:xfrm>
          <a:prstGeom prst="rect">
            <a:avLst/>
          </a:prstGeom>
          <a:ln w="12700">
            <a:miter lim="400000"/>
          </a:ln>
        </p:spPr>
      </p:pic>
      <p:sp>
        <p:nvSpPr>
          <p:cNvPr id="444" name="Rettangolo 4"/>
          <p:cNvSpPr/>
          <p:nvPr/>
        </p:nvSpPr>
        <p:spPr>
          <a:xfrm>
            <a:off x="-36514" y="4444960"/>
            <a:ext cx="8956603" cy="496209"/>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445" name="Rettangolo 5"/>
          <p:cNvSpPr/>
          <p:nvPr/>
        </p:nvSpPr>
        <p:spPr>
          <a:xfrm>
            <a:off x="229660" y="4869160"/>
            <a:ext cx="8690428"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446" name="CasellaDiTesto 6"/>
          <p:cNvSpPr txBox="1"/>
          <p:nvPr/>
        </p:nvSpPr>
        <p:spPr>
          <a:xfrm>
            <a:off x="239820" y="1810559"/>
            <a:ext cx="504057" cy="24409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200">
                <a:latin typeface="+mn-lt"/>
                <a:ea typeface="+mn-ea"/>
                <a:cs typeface="+mn-cs"/>
                <a:sym typeface="Calibri"/>
              </a:defRPr>
            </a:pPr>
            <a:r>
              <a:t>A</a:t>
            </a:r>
          </a:p>
          <a:p>
            <a:pPr>
              <a:defRPr sz="3200">
                <a:latin typeface="+mn-lt"/>
                <a:ea typeface="+mn-ea"/>
                <a:cs typeface="+mn-cs"/>
                <a:sym typeface="Calibri"/>
              </a:defRPr>
            </a:pPr>
            <a:r>
              <a:t>B</a:t>
            </a:r>
          </a:p>
          <a:p>
            <a:pPr>
              <a:defRPr sz="3200">
                <a:latin typeface="+mn-lt"/>
                <a:ea typeface="+mn-ea"/>
                <a:cs typeface="+mn-cs"/>
                <a:sym typeface="Calibri"/>
              </a:defRPr>
            </a:pPr>
            <a:r>
              <a:t>C</a:t>
            </a:r>
          </a:p>
          <a:p>
            <a:pPr>
              <a:defRPr sz="3200">
                <a:latin typeface="+mn-lt"/>
                <a:ea typeface="+mn-ea"/>
                <a:cs typeface="+mn-cs"/>
                <a:sym typeface="Calibri"/>
              </a:defRPr>
            </a:pPr>
            <a:r>
              <a:t>D</a:t>
            </a:r>
          </a:p>
          <a:p>
            <a:pPr>
              <a:defRPr sz="3200">
                <a:latin typeface="+mn-lt"/>
                <a:ea typeface="+mn-ea"/>
                <a:cs typeface="+mn-cs"/>
                <a:sym typeface="Calibri"/>
              </a:defRPr>
            </a:pPr>
            <a:r>
              <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445"/>
                                        </p:tgtEl>
                                      </p:cBhvr>
                                    </p:animEffect>
                                    <p:set>
                                      <p:cBhvr>
                                        <p:cTn id="7" fill="hold">
                                          <p:stCondLst>
                                            <p:cond delay="499"/>
                                          </p:stCondLst>
                                        </p:cTn>
                                        <p:tgtEl>
                                          <p:spTgt spid="4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 grpId="0" animBg="1" advAuto="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Titolo 1"/>
          <p:cNvSpPr txBox="1">
            <a:spLocks noGrp="1"/>
          </p:cNvSpPr>
          <p:nvPr>
            <p:ph type="title"/>
          </p:nvPr>
        </p:nvSpPr>
        <p:spPr>
          <a:xfrm>
            <a:off x="457200" y="274638"/>
            <a:ext cx="8229600" cy="1143001"/>
          </a:xfrm>
          <a:prstGeom prst="rect">
            <a:avLst/>
          </a:prstGeom>
        </p:spPr>
        <p:txBody>
          <a:bodyPr/>
          <a:lstStyle/>
          <a:p>
            <a:endParaRPr/>
          </a:p>
        </p:txBody>
      </p:sp>
      <p:pic>
        <p:nvPicPr>
          <p:cNvPr id="449" name="Picture 2" descr="Picture 2"/>
          <p:cNvPicPr>
            <a:picLocks noChangeAspect="1"/>
          </p:cNvPicPr>
          <p:nvPr/>
        </p:nvPicPr>
        <p:blipFill>
          <a:blip r:embed="rId2"/>
          <a:stretch>
            <a:fillRect/>
          </a:stretch>
        </p:blipFill>
        <p:spPr>
          <a:xfrm>
            <a:off x="336952" y="908720"/>
            <a:ext cx="8514654" cy="4824537"/>
          </a:xfrm>
          <a:prstGeom prst="rect">
            <a:avLst/>
          </a:prstGeom>
          <a:ln w="12700">
            <a:miter lim="400000"/>
          </a:ln>
        </p:spPr>
      </p:pic>
      <p:sp>
        <p:nvSpPr>
          <p:cNvPr id="450" name="Rettangolo 4"/>
          <p:cNvSpPr/>
          <p:nvPr/>
        </p:nvSpPr>
        <p:spPr>
          <a:xfrm>
            <a:off x="187398" y="4704826"/>
            <a:ext cx="8956603" cy="5963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451" name="Rettangolo 5"/>
          <p:cNvSpPr/>
          <p:nvPr/>
        </p:nvSpPr>
        <p:spPr>
          <a:xfrm>
            <a:off x="249065" y="5464309"/>
            <a:ext cx="8690428" cy="720081"/>
          </a:xfrm>
          <a:prstGeom prst="rect">
            <a:avLst/>
          </a:prstGeom>
          <a:solidFill>
            <a:srgbClr val="FFFFFF"/>
          </a:solidFill>
          <a:ln w="25400">
            <a:solidFill>
              <a:srgbClr val="FFFFFF"/>
            </a:solidFill>
          </a:ln>
        </p:spPr>
        <p:txBody>
          <a:bodyPr lIns="45718" tIns="45718" rIns="45718" bIns="45718" anchor="ctr"/>
          <a:lstStyle/>
          <a:p>
            <a:pPr algn="ctr">
              <a:defRPr>
                <a:solidFill>
                  <a:srgbClr val="FFFFFF"/>
                </a:solidFill>
              </a:defRPr>
            </a:pPr>
            <a:endParaRPr/>
          </a:p>
        </p:txBody>
      </p:sp>
      <p:sp>
        <p:nvSpPr>
          <p:cNvPr id="452" name="CasellaDiTesto 6"/>
          <p:cNvSpPr txBox="1"/>
          <p:nvPr/>
        </p:nvSpPr>
        <p:spPr>
          <a:xfrm>
            <a:off x="467543" y="1484783"/>
            <a:ext cx="504057" cy="30759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4000">
                <a:latin typeface="+mn-lt"/>
                <a:ea typeface="+mn-ea"/>
                <a:cs typeface="+mn-cs"/>
                <a:sym typeface="Calibri"/>
              </a:defRPr>
            </a:pPr>
            <a:r>
              <a:t>A</a:t>
            </a:r>
          </a:p>
          <a:p>
            <a:pPr>
              <a:defRPr sz="4000">
                <a:latin typeface="+mn-lt"/>
                <a:ea typeface="+mn-ea"/>
                <a:cs typeface="+mn-cs"/>
                <a:sym typeface="Calibri"/>
              </a:defRPr>
            </a:pPr>
            <a:r>
              <a:t>B</a:t>
            </a:r>
          </a:p>
          <a:p>
            <a:pPr>
              <a:defRPr sz="4000">
                <a:latin typeface="+mn-lt"/>
                <a:ea typeface="+mn-ea"/>
                <a:cs typeface="+mn-cs"/>
                <a:sym typeface="Calibri"/>
              </a:defRPr>
            </a:pPr>
            <a:r>
              <a:t>C</a:t>
            </a:r>
          </a:p>
          <a:p>
            <a:pPr>
              <a:defRPr sz="4000">
                <a:latin typeface="+mn-lt"/>
                <a:ea typeface="+mn-ea"/>
                <a:cs typeface="+mn-cs"/>
                <a:sym typeface="Calibri"/>
              </a:defRPr>
            </a:pPr>
            <a:r>
              <a:t>D</a:t>
            </a:r>
          </a:p>
          <a:p>
            <a:pPr>
              <a:defRPr sz="4000">
                <a:latin typeface="+mn-lt"/>
                <a:ea typeface="+mn-ea"/>
                <a:cs typeface="+mn-cs"/>
                <a:sym typeface="Calibri"/>
              </a:defRPr>
            </a:pPr>
            <a:r>
              <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451"/>
                                        </p:tgtEl>
                                      </p:cBhvr>
                                    </p:animEffect>
                                    <p:set>
                                      <p:cBhvr>
                                        <p:cTn id="7" fill="hold">
                                          <p:stCondLst>
                                            <p:cond delay="499"/>
                                          </p:stCondLst>
                                        </p:cTn>
                                        <p:tgtEl>
                                          <p:spTgt spid="4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 grpId="0" animBg="1" advAuto="0"/>
    </p:bldLst>
  </p:timing>
</p:sld>
</file>

<file path=ppt/theme/theme1.xml><?xml version="1.0" encoding="utf-8"?>
<a:theme xmlns:a="http://schemas.openxmlformats.org/drawingml/2006/main" name="Tema di Office">
  <a:themeElements>
    <a:clrScheme name="Tema di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i Office">
      <a:majorFont>
        <a:latin typeface="Helvetica"/>
        <a:ea typeface="Helvetica"/>
        <a:cs typeface="Helvetica"/>
      </a:majorFont>
      <a:minorFont>
        <a:latin typeface="Calibri"/>
        <a:ea typeface="Calibri"/>
        <a:cs typeface="Calibri"/>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i Office">
  <a:themeElements>
    <a:clrScheme name="Tema di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i Office">
      <a:majorFont>
        <a:latin typeface="Helvetica"/>
        <a:ea typeface="Helvetica"/>
        <a:cs typeface="Helvetica"/>
      </a:majorFont>
      <a:minorFont>
        <a:latin typeface="Calibri"/>
        <a:ea typeface="Calibri"/>
        <a:cs typeface="Calibri"/>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Presentazione su schermo (4:3)</PresentationFormat>
  <Slides>271</Slides>
  <Notes>0</Notes>
  <HiddenSlides>0</HiddenSlides>
  <ScaleCrop>false</ScaleCrop>
  <HeadingPairs>
    <vt:vector size="4" baseType="variant">
      <vt:variant>
        <vt:lpstr>Tema</vt:lpstr>
      </vt:variant>
      <vt:variant>
        <vt:i4>1</vt:i4>
      </vt:variant>
      <vt:variant>
        <vt:lpstr>Titoli diapositive</vt:lpstr>
      </vt:variant>
      <vt:variant>
        <vt:i4>271</vt:i4>
      </vt:variant>
    </vt:vector>
  </HeadingPairs>
  <TitlesOfParts>
    <vt:vector size="272" baseType="lpstr">
      <vt:lpstr>Tema di Office</vt:lpstr>
      <vt:lpstr>CORSO DI PREPARAZIONE E ORIENTAMENTO PER I CONCORSI DI AMMISSIONE AI CORSI DI LAUREA A NUMERO PROGRAMMATO DELLA SCUOLA DI MEDICINA E CHIRURGIA</vt:lpstr>
      <vt:lpstr>Il Decreto del MIUR del 24/06/2022</vt:lpstr>
      <vt:lpstr>Presentazione standard di PowerPoint</vt:lpstr>
      <vt:lpstr>Presentazione standard di PowerPoint</vt:lpstr>
      <vt:lpstr>Il Test</vt:lpstr>
      <vt:lpstr>Presentazione standard di PowerPoint</vt:lpstr>
      <vt:lpstr>Oppure?</vt:lpstr>
      <vt:lpstr>Logica = Ragionamento</vt:lpstr>
      <vt:lpstr>Presentazione standard di PowerPoint</vt:lpstr>
      <vt:lpstr>Cultura generale = conoscenze/nozioni</vt:lpstr>
      <vt:lpstr>Presentazione standard di PowerPoint</vt:lpstr>
      <vt:lpstr>Presentazione standard di PowerPoint</vt:lpstr>
      <vt:lpstr>Come prepararsi al test di ammissione?</vt:lpstr>
      <vt:lpstr>Presentazione standard di PowerPoint</vt:lpstr>
      <vt:lpstr>Presentazione standard di PowerPoint</vt:lpstr>
      <vt:lpstr>Presentazione standard di PowerPoint</vt:lpstr>
      <vt:lpstr>Presentazione standard di PowerPoint</vt:lpstr>
      <vt:lpstr>Presentazione standard di PowerPoint</vt:lpstr>
      <vt:lpstr>La logica dei test…</vt:lpstr>
      <vt:lpstr>Domande di tipo deduttivo e di tipo interpretativo:</vt:lpstr>
      <vt:lpstr>Presentazione standard di PowerPoint</vt:lpstr>
      <vt:lpstr>Presentazione standard di PowerPoint</vt:lpstr>
      <vt:lpstr>Presentazione standard di PowerPoint</vt:lpstr>
      <vt:lpstr>Quale delle seguenti argomentazioni si basa su un ragionamento induttivo? </vt:lpstr>
      <vt:lpstr>Presentazione standard di PowerPoint</vt:lpstr>
      <vt:lpstr>Quale delle seguenti argomentazioni si basa su un ragionamento induttivo? </vt:lpstr>
      <vt:lpstr>Domande di tipo deduttivo e di tipo interpretativo:</vt:lpstr>
      <vt:lpstr>Le “carte fedeltà” dei supermercati sono state ideate per incoraggiare il cliente a fare sempre la spesa nello stesso supermercato. Tuttavia, oggigiorno tutte le grandi catene di supermercati offrono tali “carte fedeltà”. La maggioranza dei clienti possiede una “carta fedeltà” per ciascuno dei supermercati della zona in cui risiede. È, quindi, inutile per i supermercati continuare ad offrire indiscriminatamente simili “carte fedeltà” e sembrerebbe invece più opportuno smettere di offrirle. Dalla situazione appena descritta si potrebbe desumere che le “carte fedeltà” non sono per nulla la ragione principale per cui i clienti scelgono di fare la spesa in un determinato supermercato. Quale delle seguenti affermazioni è conseguenza di quanto esposto nel brano?</vt:lpstr>
      <vt:lpstr>Presentazione standard di PowerPoint</vt:lpstr>
      <vt:lpstr>Presentazione standard di PowerPoint</vt:lpstr>
      <vt:lpstr>Consigli utili </vt:lpstr>
      <vt:lpstr>Gestire il tempo</vt:lpstr>
      <vt:lpstr>Tecniche di eliminazione delle alternative</vt:lpstr>
      <vt:lpstr>Occhio ai distrattori</vt:lpstr>
      <vt:lpstr>I distrattori</vt:lpstr>
      <vt:lpstr>Mario è il secondogenito di una coppia con due figli, e sua moglie è figlia unica. Uno dei nonni del figlio di Mario ha una figlia che si chiama Francesca, la quale ha due anni meno di Mario. Date queste premesse, chi è la Francesca di cui si parla nel testo?</vt:lpstr>
      <vt:lpstr>Presentazione standard di PowerPoint</vt:lpstr>
      <vt:lpstr>Schematizzando:</vt:lpstr>
      <vt:lpstr>Mario è il secondogenito di una coppia con due figli, e sua moglie è figlia unica. Uno dei nonni del figlio di Mario ha una figlia che si chiama Francesca, la quale ha due anni meno di Mario. Date queste premesse, chi è la Francesca di cui si parla nel testo?</vt:lpstr>
      <vt:lpstr>Elimina i doppioni</vt:lpstr>
      <vt:lpstr>Ragionamento per esclusione di doppioni</vt:lpstr>
      <vt:lpstr>Presentazione standard di PowerPoint</vt:lpstr>
      <vt:lpstr>Ragionamento per esclusione di doppioni</vt:lpstr>
      <vt:lpstr>Presentazione standard di PowerPoint</vt:lpstr>
      <vt:lpstr>Ragionamento per esclusione di distrattori “poco scientifici”, “poco realistici” o “fuori tempo” in relazione a quello che è richiesto nel testo </vt:lpstr>
      <vt:lpstr>Esclusione di distrattori per conoscenza parziale della formula o del fenomeno</vt:lpstr>
      <vt:lpstr>Presentazione standard di PowerPoint</vt:lpstr>
      <vt:lpstr>Strategie per risolvere i quiz</vt:lpstr>
      <vt:lpstr>Tecnica di schematizzazione del testo con grafici e disegni</vt:lpstr>
      <vt:lpstr>Attenzione alle negazioni</vt:lpstr>
      <vt:lpstr>Tecnica di scomposizione:</vt:lpstr>
      <vt:lpstr>Presentazione standard di PowerPoint</vt:lpstr>
      <vt:lpstr>Presentazione standard di PowerPoint</vt:lpstr>
      <vt:lpstr>Risoluzione del quesito attraverso un modello induttivo</vt:lpstr>
      <vt:lpstr>Presentazione standard di PowerPoint</vt:lpstr>
      <vt:lpstr>Procedimenti non analitici </vt:lpstr>
      <vt:lpstr>La media aritmetica di cinque numeri è 14. Se la media aritmetica dei primi due è 20, allora la media aritmetica degli altri tre è: </vt:lpstr>
      <vt:lpstr>Metodo qualitativo-quantitativo</vt:lpstr>
      <vt:lpstr>I non metalli reagiscono con l’ossigeno per dare:</vt:lpstr>
      <vt:lpstr>Metodo della verifica</vt:lpstr>
      <vt:lpstr>Quali sono i due numeri tali che la loro somma è uguale a 17/4 e il loro prodotto è uguale a 1?</vt:lpstr>
      <vt:lpstr>La logica…</vt:lpstr>
      <vt:lpstr>Presentazione standard di PowerPoint</vt:lpstr>
      <vt:lpstr>Logica matematica e verbale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logica numerica</vt:lpstr>
      <vt:lpstr>Completare correttamente la seguente successione numerica:  2; 20; 22; 42; 64</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Comprensione dei brani: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Sillogismi e falsi sillogismi</vt:lpstr>
      <vt:lpstr>SILLOGISMO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Come capire e risolvere un Sillogismo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CORSO DI PREPARAZIONE E ORIENTAMENTO PER I CONCORSI DI AMMISSIONE AI CORSI DI LAUREA A NUMERO PROGRAMMATO DELLA SCUOLA DI MEDICINA E CHIRURGIA PER L'A.A. 2019/20</dc:title>
  <dc:creator>Nicola DONTI</dc:creator>
  <cp:revision>63</cp:revision>
  <dcterms:modified xsi:type="dcterms:W3CDTF">2022-07-21T08:19:00Z</dcterms:modified>
</cp:coreProperties>
</file>